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4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CC33"/>
    <a:srgbClr val="0099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5D237-50FE-49BD-8C74-12FA301B2585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BD51B-E3D6-4A23-959A-D5D3D4EAE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B735D-AFE0-48A4-B6D4-77B4233F6D3F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81B2C-DFB6-4659-8E58-3312F08AD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19E42-FC56-4EED-A2B4-AFF27265D668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5F99D-09F4-4EC7-A431-E523D9DD6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7A71D-D349-4ADD-A5B7-841BC8AF7A6A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53005-AD34-4029-ACE4-5956B3922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CDAF4-E50A-4E3B-A3EE-DADF3DA91D2D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2B7D5-374D-486F-9593-C04C79258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3BEE6-E0C8-44C1-9A47-F6613726569D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F7BC9-E4A2-4A02-BA23-E2D0BF5CA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2377-388B-433A-8793-6C0431D0F97B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E61BF-6503-49B1-9A95-AD5958027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8FF3-8FFB-459A-BA54-C84FA4F0D019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C8D41-7E78-4B29-AC8B-2756029C7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B675-5AB5-4203-A21A-1623AECEB091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2F4CF-28C1-45E6-B533-120D52B6D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B2AC-76E0-4401-BCE8-11E6A145CA3D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D1B28-7E10-44EC-9ABE-7A6C0EFB4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C2560-A21A-4131-9705-9470CDCE6E6C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94588-91C0-4068-9AC9-210C5A51E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562F0C4-D769-483E-8544-5EB589AAE5F7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DE0D421-A35B-4BDF-A2B5-FFBD11AFE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500063"/>
            <a:ext cx="7772400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Цели: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" y="1428750"/>
            <a:ext cx="7858125" cy="4210050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smtClean="0">
                <a:solidFill>
                  <a:schemeClr val="tx1"/>
                </a:solidFill>
              </a:rPr>
              <a:t>Образовательная цель:</a:t>
            </a:r>
            <a:r>
              <a:rPr lang="ru-RU" smtClean="0">
                <a:solidFill>
                  <a:schemeClr val="tx1"/>
                </a:solidFill>
              </a:rPr>
              <a:t> формирование способности обучающихся к новому способу действия. Изучить состав шоколада и его действие на организм человека; провести качественный анализ различных сортов шоколада.</a:t>
            </a:r>
            <a:br>
              <a:rPr lang="ru-RU" smtClean="0">
                <a:solidFill>
                  <a:schemeClr val="tx1"/>
                </a:solidFill>
              </a:rPr>
            </a:br>
            <a:endParaRPr lang="ru-RU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smtClean="0">
                <a:solidFill>
                  <a:schemeClr val="tx1"/>
                </a:solidFill>
              </a:rPr>
              <a:t>Развивающая цель:</a:t>
            </a:r>
            <a:r>
              <a:rPr lang="ru-RU" smtClean="0">
                <a:solidFill>
                  <a:schemeClr val="tx1"/>
                </a:solidFill>
              </a:rPr>
              <a:t>  развивать  исследовательские навыки, навыки работы в группе.</a:t>
            </a:r>
            <a:br>
              <a:rPr lang="ru-RU" smtClean="0">
                <a:solidFill>
                  <a:schemeClr val="tx1"/>
                </a:solidFill>
              </a:rPr>
            </a:br>
            <a:endParaRPr lang="ru-RU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smtClean="0">
                <a:solidFill>
                  <a:schemeClr val="tx1"/>
                </a:solidFill>
              </a:rPr>
              <a:t>Воспитательная цель:</a:t>
            </a:r>
            <a:r>
              <a:rPr lang="ru-RU" smtClean="0">
                <a:solidFill>
                  <a:schemeClr val="tx1"/>
                </a:solidFill>
              </a:rPr>
              <a:t> воспитывать  бережное отношение к своему здоровью.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229600" cy="536894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1.На занятии я работал….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2.Своей работой на занятии я…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3.Занятие для меня показался…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4.Мое настроение…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5.Материал занятия мне был…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>
            <a:lum bright="46000" contrast="10000"/>
          </a:blip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643966" cy="657227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6600"/>
                </a:solidFill>
              </a:rPr>
              <a:t>Любят взрослые и дети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Шоколадные конфеты.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Ведь эта сладость непроста,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Очень нужная она.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Спасет вас от усталости,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Добавит много радости.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От дистрофии вас избавит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И силы, удали добавит.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 Пользы он приносит много,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Но съедать не нужно много.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82879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ВАШУ РАБОТУ!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8229600" cy="22256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Занятие факультатива</a:t>
            </a:r>
            <a:br>
              <a:rPr lang="ru-RU" sz="4000" dirty="0" smtClean="0"/>
            </a:br>
            <a:r>
              <a:rPr lang="ru-RU" sz="4000" dirty="0" smtClean="0"/>
              <a:t>«Питаемся правильно!»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Такой обычный шоколад -</a:t>
            </a:r>
            <a:br>
              <a:rPr lang="ru-RU" sz="2400" dirty="0" smtClean="0"/>
            </a:br>
            <a:r>
              <a:rPr lang="ru-RU" sz="2400" dirty="0" smtClean="0"/>
              <a:t>А как желудок ему рад!</a:t>
            </a:r>
            <a:br>
              <a:rPr lang="ru-RU" sz="2400" dirty="0" smtClean="0"/>
            </a:br>
            <a:r>
              <a:rPr lang="ru-RU" sz="2400" dirty="0" smtClean="0"/>
              <a:t>Уже с утра ждет-ожидает,</a:t>
            </a:r>
            <a:br>
              <a:rPr lang="ru-RU" sz="2400" dirty="0" smtClean="0"/>
            </a:br>
            <a:r>
              <a:rPr lang="ru-RU" sz="2400" dirty="0" smtClean="0"/>
              <a:t>Как сладко он во рту растает!</a:t>
            </a:r>
            <a:br>
              <a:rPr lang="ru-RU" sz="2400" dirty="0" smtClean="0"/>
            </a:br>
            <a:r>
              <a:rPr lang="ru-RU" sz="2400" dirty="0" smtClean="0"/>
              <a:t>Если плохое настроение</a:t>
            </a:r>
            <a:br>
              <a:rPr lang="ru-RU" sz="2400" dirty="0" smtClean="0"/>
            </a:br>
            <a:r>
              <a:rPr lang="ru-RU" sz="2400" dirty="0" smtClean="0"/>
              <a:t>Приходит пару дней подряд,</a:t>
            </a:r>
            <a:br>
              <a:rPr lang="ru-RU" sz="2400" dirty="0" smtClean="0"/>
            </a:br>
            <a:r>
              <a:rPr lang="ru-RU" sz="2400" dirty="0" smtClean="0"/>
              <a:t>Придет на помощь без сомнения</a:t>
            </a:r>
            <a:br>
              <a:rPr lang="ru-RU" sz="2400" dirty="0" smtClean="0"/>
            </a:br>
            <a:r>
              <a:rPr lang="ru-RU" sz="2400" dirty="0" smtClean="0"/>
              <a:t>Любой на выбор шоколад!</a:t>
            </a:r>
            <a:br>
              <a:rPr lang="ru-RU" sz="2400" dirty="0" smtClean="0"/>
            </a:br>
            <a:r>
              <a:rPr lang="ru-RU" sz="2400" dirty="0" smtClean="0"/>
              <a:t>Сумеет он порадовать, взбодрить,</a:t>
            </a:r>
            <a:br>
              <a:rPr lang="ru-RU" sz="2400" dirty="0" smtClean="0"/>
            </a:br>
            <a:r>
              <a:rPr lang="ru-RU" sz="2400" dirty="0" smtClean="0"/>
              <a:t>Вкус праздника и детства подарить!</a:t>
            </a:r>
            <a:br>
              <a:rPr lang="ru-RU" sz="2400" dirty="0" smtClean="0"/>
            </a:br>
            <a:r>
              <a:rPr lang="ru-RU" sz="2400" dirty="0" smtClean="0"/>
              <a:t>Подать прилив энергии, заряд -</a:t>
            </a:r>
            <a:br>
              <a:rPr lang="ru-RU" sz="2400" dirty="0" smtClean="0"/>
            </a:br>
            <a:r>
              <a:rPr lang="ru-RU" sz="2400" dirty="0" smtClean="0"/>
              <a:t>Такой вот всемогущий шоколад!</a:t>
            </a:r>
            <a:br>
              <a:rPr lang="ru-RU" sz="2400" dirty="0" smtClean="0"/>
            </a:br>
            <a:r>
              <a:rPr lang="ru-RU" sz="2400" dirty="0" smtClean="0"/>
              <a:t>Придумал кто его – тому спасибо!</a:t>
            </a:r>
            <a:br>
              <a:rPr lang="ru-RU" sz="2400" dirty="0" smtClean="0"/>
            </a:br>
            <a:r>
              <a:rPr lang="ru-RU" sz="2400" dirty="0" smtClean="0"/>
              <a:t>Он выглядит и аппетитно и красиво,</a:t>
            </a:r>
            <a:br>
              <a:rPr lang="ru-RU" sz="2400" dirty="0" smtClean="0"/>
            </a:br>
            <a:r>
              <a:rPr lang="ru-RU" sz="2400" dirty="0" smtClean="0"/>
              <a:t>И пахнет ароматнее всего -</a:t>
            </a:r>
            <a:br>
              <a:rPr lang="ru-RU" sz="2400" dirty="0" smtClean="0"/>
            </a:br>
            <a:r>
              <a:rPr lang="ru-RU" sz="2400" dirty="0" smtClean="0"/>
              <a:t>Вкуснее нет на свете ничего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Шоколад – есть или не есть!</a:t>
            </a:r>
          </a:p>
        </p:txBody>
      </p:sp>
      <p:pic>
        <p:nvPicPr>
          <p:cNvPr id="1331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714500"/>
            <a:ext cx="6862762" cy="45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Состав шоколада: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486568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углеводы - 5-5 5%) – сахароза    С</a:t>
            </a:r>
            <a:r>
              <a:rPr lang="ru-RU" sz="20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</a:t>
            </a:r>
            <a:r>
              <a:rPr lang="ru-RU" sz="20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22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  <a:r>
              <a:rPr lang="ru-RU" sz="20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жир - 30-38%;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белок- 5-8%;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алкалоиды (теобромин и кофеин) - приблизительно 0,5%;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дубильные и минеральные вещества, приблизительно 1%.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 smtClean="0"/>
          </a:p>
        </p:txBody>
      </p:sp>
      <p:pic>
        <p:nvPicPr>
          <p:cNvPr id="1434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786188"/>
            <a:ext cx="3524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071938"/>
            <a:ext cx="4476750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2" cstate="print"/>
          <a:srcRect l="29607" t="5038" r="25827" b="5669"/>
          <a:stretch>
            <a:fillRect/>
          </a:stretch>
        </p:blipFill>
        <p:spPr bwMode="auto">
          <a:xfrm>
            <a:off x="214313" y="2500313"/>
            <a:ext cx="2066925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571500" y="1071563"/>
            <a:ext cx="7562850" cy="2214562"/>
          </a:xfrm>
        </p:spPr>
        <p:txBody>
          <a:bodyPr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Экспериментальная часть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1 группа – молочный шоколад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2 группа – темный шоколад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3 группа – горький шоколад.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dirty="0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 l="29279" t="4086" r="31052" b="4086"/>
          <a:stretch>
            <a:fillRect/>
          </a:stretch>
        </p:blipFill>
        <p:spPr bwMode="auto">
          <a:xfrm>
            <a:off x="3786188" y="3429000"/>
            <a:ext cx="15541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 l="28052" t="5907" r="28789" b="5907"/>
          <a:stretch>
            <a:fillRect/>
          </a:stretch>
        </p:blipFill>
        <p:spPr bwMode="auto">
          <a:xfrm>
            <a:off x="6786563" y="2143125"/>
            <a:ext cx="2105025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1500188"/>
          <a:ext cx="8358188" cy="2968625"/>
        </p:xfrm>
        <a:graphic>
          <a:graphicData uri="http://schemas.openxmlformats.org/drawingml/2006/table">
            <a:tbl>
              <a:tblPr/>
              <a:tblGrid>
                <a:gridCol w="1198563"/>
                <a:gridCol w="1262062"/>
                <a:gridCol w="1014413"/>
                <a:gridCol w="1165225"/>
                <a:gridCol w="927100"/>
                <a:gridCol w="792162"/>
                <a:gridCol w="1068388"/>
                <a:gridCol w="930275"/>
              </a:tblGrid>
              <a:tr h="1349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шоколад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Энергети-ческая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ценность , ккал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Белки,г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Жиры,г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углеводы, г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сахара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Пищевые волокна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натрий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молочный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темный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Горький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03" marR="6370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3" name="Rectangle 1"/>
          <p:cNvSpPr>
            <a:spLocks noChangeArrowheads="1"/>
          </p:cNvSpPr>
          <p:nvPr/>
        </p:nvSpPr>
        <p:spPr bwMode="auto">
          <a:xfrm>
            <a:off x="0" y="285750"/>
            <a:ext cx="8440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 algn="ctr"/>
            <a:r>
              <a:rPr lang="ru-RU">
                <a:solidFill>
                  <a:srgbClr val="000000"/>
                </a:solidFill>
                <a:cs typeface="Times New Roman" pitchFamily="18" charset="0"/>
              </a:rPr>
              <a:t>Таблица 1. Пищевая ценность исследуемых образцов шоколада на 100г</a:t>
            </a:r>
            <a:endParaRPr lang="ru-RU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1214438"/>
          <a:ext cx="8429684" cy="3147268"/>
        </p:xfrm>
        <a:graphic>
          <a:graphicData uri="http://schemas.openxmlformats.org/drawingml/2006/table">
            <a:tbl>
              <a:tblPr/>
              <a:tblGrid>
                <a:gridCol w="357190"/>
                <a:gridCol w="3802879"/>
                <a:gridCol w="1447950"/>
                <a:gridCol w="1447950"/>
                <a:gridCol w="1373715"/>
              </a:tblGrid>
              <a:tr h="658774">
                <a:tc rowSpan="2"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  №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Практические задания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шоколад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0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молочный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темный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горький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6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Определение непредельных жиров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5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Определение углеводов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6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Ксантопротеиновая реакция (определение белков)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285750" algn="l"/>
                          <a:tab pos="825500" algn="l"/>
                          <a:tab pos="3752850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290" marR="56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44" name="Rectangle 1"/>
          <p:cNvSpPr>
            <a:spLocks noChangeArrowheads="1"/>
          </p:cNvSpPr>
          <p:nvPr/>
        </p:nvSpPr>
        <p:spPr bwMode="auto">
          <a:xfrm>
            <a:off x="0" y="357188"/>
            <a:ext cx="86233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285750" algn="l"/>
                <a:tab pos="825500" algn="l"/>
                <a:tab pos="3752850" algn="l"/>
              </a:tabLst>
            </a:pPr>
            <a:r>
              <a:rPr lang="ru-RU" sz="1600" b="1">
                <a:latin typeface="Times New Roman" pitchFamily="18" charset="0"/>
                <a:cs typeface="Times New Roman" pitchFamily="18" charset="0"/>
              </a:rPr>
              <a:t>Таблица 2. Сводная таблица качественного анализа исследуемых образцов шоколада.</a:t>
            </a:r>
            <a:endParaRPr lang="ru-RU" sz="1600">
              <a:cs typeface="Times New Roman" pitchFamily="18" charset="0"/>
            </a:endParaRPr>
          </a:p>
          <a:p>
            <a:pPr indent="450850" eaLnBrk="0" hangingPunct="0">
              <a:tabLst>
                <a:tab pos="285750" algn="l"/>
                <a:tab pos="825500" algn="l"/>
                <a:tab pos="3752850" algn="l"/>
              </a:tabLst>
            </a:pPr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4725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1. Шоколад – есть или не есть и почему?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Какой вид шоколада полезнее для употребления?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</TotalTime>
  <Words>186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Трек</vt:lpstr>
      <vt:lpstr>Цели:  </vt:lpstr>
      <vt:lpstr>Занятие факультатива «Питаемся правильно!»</vt:lpstr>
      <vt:lpstr>Такой обычный шоколад - А как желудок ему рад! Уже с утра ждет-ожидает, Как сладко он во рту растает! Если плохое настроение Приходит пару дней подряд, Придет на помощь без сомнения Любой на выбор шоколад! Сумеет он порадовать, взбодрить, Вкус праздника и детства подарить! Подать прилив энергии, заряд - Такой вот всемогущий шоколад! Придумал кто его – тому спасибо! Он выглядит и аппетитно и красиво, И пахнет ароматнее всего - Вкуснее нет на свете ничего</vt:lpstr>
      <vt:lpstr>Шоколад – есть или не есть!</vt:lpstr>
      <vt:lpstr>Состав шоколада: </vt:lpstr>
      <vt:lpstr>Слайд 6</vt:lpstr>
      <vt:lpstr>Слайд 7</vt:lpstr>
      <vt:lpstr>Слайд 8</vt:lpstr>
      <vt:lpstr>1. Шоколад – есть или не есть и почему?   2. Какой вид шоколада полезнее для употребления?</vt:lpstr>
      <vt:lpstr>1.На занятии я работал….   2.Своей работой на занятии я…   3.Занятие для меня показался…   4.Мое настроение…   5.Материал занятия мне был…   </vt:lpstr>
      <vt:lpstr>Любят взрослые и дети   Шоколадные конфеты.   Ведь эта сладость непроста,   Очень нужная она.   Спасет вас от усталости,   Добавит много радости.   От дистрофии вас избавит   И силы, удали добавит.  Пользы он приносит много,  Но съедать не нужно много.</vt:lpstr>
      <vt:lpstr>СПАСИБО ЗА ВАШУ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«Шоколад – есть или не есть?»</dc:title>
  <dc:creator>Наталья</dc:creator>
  <cp:lastModifiedBy>User</cp:lastModifiedBy>
  <cp:revision>5</cp:revision>
  <dcterms:created xsi:type="dcterms:W3CDTF">2014-11-26T13:55:54Z</dcterms:created>
  <dcterms:modified xsi:type="dcterms:W3CDTF">2014-11-29T13:53:29Z</dcterms:modified>
</cp:coreProperties>
</file>