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82" r:id="rId22"/>
    <p:sldId id="277" r:id="rId23"/>
    <p:sldId id="278" r:id="rId24"/>
    <p:sldId id="279" r:id="rId25"/>
    <p:sldId id="280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06" r:id="rId43"/>
    <p:sldId id="299" r:id="rId44"/>
    <p:sldId id="300" r:id="rId45"/>
    <p:sldId id="301" r:id="rId46"/>
    <p:sldId id="304" r:id="rId47"/>
    <p:sldId id="302" r:id="rId48"/>
    <p:sldId id="303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70"/>
    <a:srgbClr val="9900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368" autoAdjust="0"/>
  </p:normalViewPr>
  <p:slideViewPr>
    <p:cSldViewPr>
      <p:cViewPr varScale="1">
        <p:scale>
          <a:sx n="73" d="100"/>
          <a:sy n="73" d="100"/>
        </p:scale>
        <p:origin x="-4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0B247-AC69-4D85-AA58-1E025D011C77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B086B-5996-4665-9251-155C7DC37D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B086B-5996-4665-9251-155C7DC37D0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B086B-5996-4665-9251-155C7DC37D0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B086B-5996-4665-9251-155C7DC37D0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Microsoft_Office_PowerPoint_20071.sld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636912"/>
            <a:ext cx="7272808" cy="1470025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solidFill>
                  <a:srgbClr val="990033"/>
                </a:solidFill>
                <a:effectLst>
                  <a:glow rad="101600">
                    <a:schemeClr val="accent6">
                      <a:lumMod val="60000"/>
                      <a:lumOff val="40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Урок рефлексии в рамках реализации ФГОС </a:t>
            </a:r>
            <a:br>
              <a:rPr lang="ru-RU" sz="6000" b="1" spc="50" dirty="0" smtClean="0">
                <a:ln w="11430"/>
                <a:solidFill>
                  <a:srgbClr val="990033"/>
                </a:solidFill>
                <a:effectLst>
                  <a:glow rad="101600">
                    <a:schemeClr val="accent6">
                      <a:lumMod val="60000"/>
                      <a:lumOff val="40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b="1" spc="50" dirty="0" smtClean="0">
                <a:ln w="11430"/>
                <a:solidFill>
                  <a:srgbClr val="9900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solidFill>
                  <a:srgbClr val="9900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100" b="1" spc="50" dirty="0" smtClean="0">
                <a:ln w="11430"/>
                <a:solidFill>
                  <a:srgbClr val="990033"/>
                </a:soli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Этапы, виды деятельности и  приёмы работы на уроках русского языка и литературы</a:t>
            </a:r>
            <a:r>
              <a:rPr lang="ru-RU" sz="3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716016" y="5229200"/>
            <a:ext cx="4248472" cy="162880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b="1" i="1" dirty="0" smtClean="0">
              <a:solidFill>
                <a:srgbClr val="004070"/>
              </a:solidFill>
            </a:endParaRPr>
          </a:p>
          <a:p>
            <a:pPr algn="r"/>
            <a:r>
              <a:rPr lang="ru-RU" sz="2000" b="1" i="1" dirty="0" smtClean="0">
                <a:solidFill>
                  <a:srgbClr val="0040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Пысина Татьяна Александровна, учитель русского языка и литературы, </a:t>
            </a:r>
          </a:p>
          <a:p>
            <a:pPr algn="r"/>
            <a:r>
              <a:rPr lang="ru-RU" sz="2000" b="1" i="1" dirty="0" smtClean="0">
                <a:solidFill>
                  <a:srgbClr val="0040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№16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67544" y="1692459"/>
            <a:ext cx="849694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Содержательная цель:</a:t>
            </a:r>
            <a:r>
              <a:rPr kumimoji="0" lang="ru-RU" sz="28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закрепление и при необходимости коррекция изученных способов действий - понятий, алгоритмов и т.д.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Деятельностная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цель:</a:t>
            </a:r>
            <a:r>
              <a:rPr kumimoji="0" lang="ru-RU" sz="28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формирование у учащихся способностей к рефлексии коррекционно-контрольного типа и реализации коррекционной нормы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(фиксирование собственных затруднений в деятельности, выявление их причин, построение и реализация проекта выхода из затруднения и т.д.).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548680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990033"/>
                </a:solidFill>
              </a:rPr>
              <a:t>Цели уроков рефлексии:</a:t>
            </a:r>
            <a:endParaRPr lang="ru-RU" sz="48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23528" y="1551778"/>
            <a:ext cx="8640960" cy="48936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1) этап мотивации (самоопределения) к коррекционной деятельности;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2) этап актуализации и фиксации затруднений в индивидуальной деятельности;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3) этап локализации индивидуальных затруднений;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4) этап построения проекта коррекции выявленных затруднений;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5) этап реализации построенного проекта;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6) этап обобщения затруднений во внешней речи;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7) этап самостоятельной работы с самопроверкой по эталону;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8) этап включения в систему знаний и повторения;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9) этап рефлексии учебной деятельности на уроке.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476672"/>
            <a:ext cx="77768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990033"/>
                </a:solidFill>
              </a:rPr>
              <a:t>Структура уроков рефлексии</a:t>
            </a:r>
            <a:endParaRPr lang="ru-RU" sz="44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19256" cy="1296144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u="sng" dirty="0" smtClean="0"/>
              <a:t/>
            </a:r>
            <a:br>
              <a:rPr lang="ru-RU" sz="3600" b="1" u="sng" dirty="0" smtClean="0"/>
            </a:br>
            <a:r>
              <a:rPr lang="ru-RU" sz="3100" b="1" u="sng" dirty="0" smtClean="0">
                <a:solidFill>
                  <a:srgbClr val="990033"/>
                </a:solidFill>
              </a:rPr>
              <a:t>1. </a:t>
            </a:r>
            <a:r>
              <a:rPr lang="ru-RU" sz="3600" b="1" u="sng" dirty="0" smtClean="0">
                <a:solidFill>
                  <a:srgbClr val="990033"/>
                </a:solidFill>
              </a:rPr>
              <a:t>Этап мотивации (самоопределения)  к коррекционной деятельности (1-2 мин.)</a:t>
            </a:r>
            <a:r>
              <a:rPr lang="ru-RU" sz="4900" u="sng" dirty="0" smtClean="0">
                <a:solidFill>
                  <a:srgbClr val="990033"/>
                </a:solidFill>
              </a:rPr>
              <a:t/>
            </a:r>
            <a:br>
              <a:rPr lang="ru-RU" sz="4900" u="sng" dirty="0" smtClean="0">
                <a:solidFill>
                  <a:srgbClr val="990033"/>
                </a:solidFill>
              </a:rPr>
            </a:br>
            <a:endParaRPr lang="ru-RU" sz="4900" u="sng" dirty="0">
              <a:solidFill>
                <a:srgbClr val="990033"/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39552" y="1670031"/>
            <a:ext cx="80648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91275" algn="l"/>
              </a:tabLs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Цель</a:t>
            </a:r>
            <a:r>
              <a:rPr kumimoji="0" lang="ru-RU" sz="2000" i="1" u="none" strike="noStrike" cap="none" normalizeH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этапа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- включение обучающихся в учебную деятельность на личностно значимом уровне. </a:t>
            </a:r>
            <a:endParaRPr kumimoji="0" lang="ru-RU" sz="3600" i="1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492896"/>
            <a:ext cx="8712968" cy="38164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4070"/>
                </a:solidFill>
              </a:rPr>
              <a:t>Для реализации этой цели требуется: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4070"/>
                </a:solidFill>
              </a:rPr>
              <a:t> создать условия для возникновения внутренней потребности включения в деятельность </a:t>
            </a:r>
            <a:r>
              <a:rPr lang="ru-RU" sz="2400" b="1" dirty="0" smtClean="0">
                <a:solidFill>
                  <a:srgbClr val="004070"/>
                </a:solidFill>
              </a:rPr>
              <a:t>(«хочу»)</a:t>
            </a:r>
          </a:p>
          <a:p>
            <a:pPr lvl="0">
              <a:buFont typeface="Arial" pitchFamily="34" charset="0"/>
              <a:buChar char="•"/>
            </a:pPr>
            <a:endParaRPr lang="ru-RU" sz="2400" b="1" dirty="0" smtClean="0">
              <a:solidFill>
                <a:srgbClr val="00407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4070"/>
                </a:solidFill>
              </a:rPr>
              <a:t> актуализировать требования к ученику со стороны коррекционной деятельности </a:t>
            </a:r>
            <a:r>
              <a:rPr lang="ru-RU" sz="2400" b="1" dirty="0" smtClean="0">
                <a:solidFill>
                  <a:srgbClr val="004070"/>
                </a:solidFill>
              </a:rPr>
              <a:t>(«надо»)</a:t>
            </a:r>
          </a:p>
          <a:p>
            <a:pPr lvl="0">
              <a:buFont typeface="Arial" pitchFamily="34" charset="0"/>
              <a:buChar char="•"/>
            </a:pPr>
            <a:endParaRPr lang="ru-RU" sz="2400" b="1" dirty="0" smtClean="0">
              <a:solidFill>
                <a:srgbClr val="00407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4070"/>
                </a:solidFill>
              </a:rPr>
              <a:t> исходя из решенных ранее задач, установить тематические рамки и создать ориентировочную основу коррекционных действий </a:t>
            </a:r>
            <a:r>
              <a:rPr lang="ru-RU" sz="2400" b="1" dirty="0" smtClean="0">
                <a:solidFill>
                  <a:srgbClr val="004070"/>
                </a:solidFill>
              </a:rPr>
              <a:t>(«могу»)</a:t>
            </a:r>
            <a:endParaRPr lang="ru-RU" sz="2400" b="1" dirty="0">
              <a:solidFill>
                <a:srgbClr val="00407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15212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990033"/>
                </a:solidFill>
              </a:rPr>
              <a:t>Высказывания философов, учёных </a:t>
            </a:r>
            <a:r>
              <a:rPr lang="ru-RU" sz="4800" dirty="0" smtClean="0">
                <a:solidFill>
                  <a:srgbClr val="990033"/>
                </a:solidFill>
              </a:rPr>
              <a:t/>
            </a:r>
            <a:br>
              <a:rPr lang="ru-RU" sz="4800" dirty="0" smtClean="0">
                <a:solidFill>
                  <a:srgbClr val="990033"/>
                </a:solidFill>
              </a:rPr>
            </a:br>
            <a:endParaRPr lang="ru-RU" sz="4800" dirty="0">
              <a:solidFill>
                <a:srgbClr val="990033"/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0" y="1527753"/>
            <a:ext cx="8712968" cy="50167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Человек может допустить ошибку. Признание её облагораживает его, но дважды облагораживает, если человек исправит ошибку.  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А.Навои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2286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2.  Единственная настоящая ошибка – не исправлять своих прошлых   ошибок.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Конфуций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                                                  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3. Совершить ошибку и осознать её – в этом заключается мудрость. Осознать ошибку и не скрыть её – это и есть честность.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Цзи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Юнь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4.Умение мужественно преодолевать самого себя – вот что всегда является одним из величайших достижений, которыми может гордиться человек.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П.Бомарше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5. Зеркало отражает верно; оно не ошибается, ибо не думает. Думать – почти всегда значит ошибаться.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Пауло Коэльо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33"/>
                </a:solidFill>
              </a:rPr>
              <a:t>Притча, пословица</a:t>
            </a:r>
            <a:endParaRPr lang="ru-RU" b="1" dirty="0">
              <a:solidFill>
                <a:srgbClr val="990033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700808"/>
            <a:ext cx="777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Человек может стать умным тремя путями: путём подражания, путём опыта, путём размышления. </a:t>
            </a:r>
          </a:p>
          <a:p>
            <a:pPr algn="r"/>
            <a:r>
              <a:rPr lang="ru-RU" sz="2800" i="1" dirty="0" smtClean="0">
                <a:solidFill>
                  <a:srgbClr val="002060"/>
                </a:solidFill>
              </a:rPr>
              <a:t>Китайская пословица</a:t>
            </a:r>
            <a:endParaRPr lang="ru-RU" sz="2800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772816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Человек может стать умным тремя путями: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путём подражания – это самый лёгкий путь,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путём опыта – это самый трудный путь,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и путём размышления – это самый благородный путь. </a:t>
            </a:r>
          </a:p>
          <a:p>
            <a:pPr algn="r"/>
            <a:r>
              <a:rPr lang="ru-RU" sz="2800" b="1" i="1" dirty="0" smtClean="0">
                <a:solidFill>
                  <a:srgbClr val="002060"/>
                </a:solidFill>
              </a:rPr>
              <a:t>Китайская пословица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990033"/>
                </a:solidFill>
              </a:rPr>
              <a:t/>
            </a:r>
            <a:br>
              <a:rPr lang="ru-RU" sz="3600" b="1" dirty="0" smtClean="0">
                <a:solidFill>
                  <a:srgbClr val="990033"/>
                </a:solidFill>
              </a:rPr>
            </a:br>
            <a:r>
              <a:rPr lang="ru-RU" sz="3600" b="1" dirty="0" smtClean="0">
                <a:solidFill>
                  <a:srgbClr val="990033"/>
                </a:solidFill>
              </a:rPr>
              <a:t>Приём «Перепутанные логические цепочки»</a:t>
            </a:r>
            <a:r>
              <a:rPr lang="ru-RU" sz="3600" dirty="0" smtClean="0">
                <a:solidFill>
                  <a:srgbClr val="990033"/>
                </a:solidFill>
              </a:rPr>
              <a:t/>
            </a:r>
            <a:br>
              <a:rPr lang="ru-RU" sz="3600" dirty="0" smtClean="0">
                <a:solidFill>
                  <a:srgbClr val="990033"/>
                </a:solidFill>
              </a:rPr>
            </a:br>
            <a:endParaRPr lang="ru-RU" sz="3600" dirty="0">
              <a:solidFill>
                <a:srgbClr val="990033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916832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4070"/>
                </a:solidFill>
              </a:rPr>
              <a:t>«начинается» «С» «успех!» « удачи» « малой» </a:t>
            </a:r>
            <a:r>
              <a:rPr lang="ru-RU" sz="3600" i="1" dirty="0" smtClean="0">
                <a:solidFill>
                  <a:srgbClr val="004070"/>
                </a:solidFill>
              </a:rPr>
              <a:t/>
            </a:r>
            <a:br>
              <a:rPr lang="ru-RU" sz="3600" i="1" dirty="0" smtClean="0">
                <a:solidFill>
                  <a:srgbClr val="004070"/>
                </a:solidFill>
              </a:rPr>
            </a:br>
            <a:endParaRPr lang="ru-RU" sz="3600" i="1" dirty="0">
              <a:solidFill>
                <a:srgbClr val="00407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060848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4070"/>
                </a:solidFill>
              </a:rPr>
              <a:t>«С малой удачи начинается успех!»</a:t>
            </a:r>
            <a:endParaRPr lang="ru-RU" sz="3600" i="1" dirty="0">
              <a:solidFill>
                <a:srgbClr val="00407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509120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4070"/>
                </a:solidFill>
              </a:rPr>
              <a:t>- Я вам желаю, чтобы вам сегодня сопутствовала удача, которая поможет нашему уроку быть успешным!</a:t>
            </a:r>
            <a:endParaRPr lang="ru-RU" sz="2400" i="1" dirty="0">
              <a:solidFill>
                <a:srgbClr val="00407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717032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solidFill>
                  <a:srgbClr val="004070"/>
                </a:solidFill>
              </a:rPr>
              <a:t>- Как вы понимаете эти слова?</a:t>
            </a:r>
            <a:endParaRPr lang="ru-RU" sz="3600" i="1" dirty="0">
              <a:solidFill>
                <a:srgbClr val="004070"/>
              </a:solidFill>
            </a:endParaRPr>
          </a:p>
        </p:txBody>
      </p:sp>
      <p:pic>
        <p:nvPicPr>
          <p:cNvPr id="31746" name="Picture 2" descr="http://jointhejoy.ru/sites/default/files/imagecache/post_image/%D0%BA%D0%B0%D1%80%D1%82%D0%B8%D0%BD%D0%BA%D0%B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2708920"/>
            <a:ext cx="1296144" cy="131189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3681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990033"/>
                </a:solidFill>
              </a:rPr>
              <a:t>Приём «Удивляй!»</a:t>
            </a:r>
            <a:br>
              <a:rPr lang="ru-RU" b="1" dirty="0" smtClean="0">
                <a:solidFill>
                  <a:srgbClr val="990033"/>
                </a:solidFill>
              </a:rPr>
            </a:br>
            <a:r>
              <a:rPr lang="ru-RU" sz="2700" b="1" dirty="0" smtClean="0">
                <a:solidFill>
                  <a:srgbClr val="990033"/>
                </a:solidFill>
              </a:rPr>
              <a:t>(сообщение интересных фактов по теме урока)</a:t>
            </a:r>
            <a:endParaRPr lang="ru-RU" sz="2700" b="1" dirty="0">
              <a:solidFill>
                <a:srgbClr val="990033"/>
              </a:solidFill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67544" y="1700808"/>
            <a:ext cx="835292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Есть науки древние, возраст которых определяется даже не веками, а тысячелетиями. Например, медицина, астрономия, геометрия. У них есть богатый опыт, традиции, которые берут свое начало с древности, развиваются и действуют в наше время. Так, обычай выпускников медицинских институтов давать клятву Гиппократа родился три тысячи лет назад и носит имя великого греческого врача, жившего в 460-356 гг. до н. э. на острове Коса.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Есть науки совсем молодые, которые родились только в прошлом веке. Например, экология.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Но есть и такие науки, чей возраст определить очень трудно. К таким наукам относится стилистика. С одной стороны наука как предмет сформировалась в начале нашего века. Но в то же время человек очень давно стал задумываться, что мы говорим и как говорим. А этим и занимается стилистика – наука о стилях. Кроме того, на “древность” указывает и сам термин, – так древние называли заостренную палочку, которой писали на восковых дощечках.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Обратите внимание на эпиграф к уроку. «Знать в совершенстве язык – значит владеть его стилями». (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Г.Солганик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89248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90033"/>
                </a:solidFill>
              </a:rPr>
              <a:t>Приём  </a:t>
            </a:r>
            <a:r>
              <a:rPr lang="ru-RU" b="1" dirty="0" smtClean="0">
                <a:solidFill>
                  <a:srgbClr val="990033"/>
                </a:solidFill>
              </a:rPr>
              <a:t>“Нестандартный вход в урок”</a:t>
            </a:r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95536" y="1566955"/>
            <a:ext cx="849694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Учитель начинает урок с противоречивого факта, который трудно объяснить на основе имеющихся знаний.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4070"/>
              </a:solidFill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95536" y="2367173"/>
            <a:ext cx="849694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</a:rPr>
              <a:t>Интеллектуальная разминка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Всегда нужен настрой на определенный вид деятельности.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Разминку можно проводить по-разному: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 Что лишнее?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 Обобщить – приставка,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корень, суффикс, окончание – что это?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 Какое слово скрывается</a:t>
            </a:r>
            <a:r>
              <a:rPr lang="ru-RU" sz="2000" dirty="0" smtClean="0">
                <a:solidFill>
                  <a:srgbClr val="004070"/>
                </a:solidFill>
                <a:latin typeface="Arial" pitchFamily="34" charset="0"/>
                <a:ea typeface="Times New Roman" pitchFamily="18" charset="0"/>
              </a:rPr>
              <a:t>?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акоф</a:t>
            </a:r>
            <a:r>
              <a:rPr kumimoji="0" lang="ru-RU" sz="2000" b="0" i="0" u="none" strike="noStrike" cap="none" normalizeH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енит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- фонетика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4070"/>
                </a:solidFill>
                <a:latin typeface="Arial" pitchFamily="34" charset="0"/>
                <a:ea typeface="Times New Roman" pitchFamily="18" charset="0"/>
              </a:rPr>
              <a:t>   Распредели слова на группы и так далее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Таблички с понятиями и терминами вывешиваются на доске и задаются вопросы.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7848872" cy="72494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990033"/>
                </a:solidFill>
              </a:rPr>
              <a:t/>
            </a:r>
            <a:br>
              <a:rPr lang="ru-RU" sz="4000" b="1" dirty="0" smtClean="0">
                <a:solidFill>
                  <a:srgbClr val="990033"/>
                </a:solidFill>
              </a:rPr>
            </a:br>
            <a:r>
              <a:rPr lang="ru-RU" sz="4000" b="1" u="sng" dirty="0" smtClean="0">
                <a:solidFill>
                  <a:srgbClr val="990033"/>
                </a:solidFill>
              </a:rPr>
              <a:t>2. Этап актуализации и пробного учебного действия (5-8 мин)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u="sng" dirty="0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51520" y="2868398"/>
            <a:ext cx="8712968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325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Для этого необходимо, чтобы учащиеся:</a:t>
            </a:r>
            <a:endParaRPr kumimoji="0" lang="ru-RU" sz="3600" b="1" i="0" u="sng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3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воспроизвели знания, умения и навыки, достаточные для построения нового способа действий;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3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активизировали соответствующие мыслительные операции и познавательные процессы;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3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актуализировали норму пробного учебного действия («надо» - «хочу» - «могу»);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3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попытались самостоятельно выполнить индивидуальное задание на применение нового знания, запланированного для закрепления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на данном уроке;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  <a:ea typeface="Times New Roman" pitchFamily="18" charset="0"/>
              <a:cs typeface="Bookman Old Style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32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Bookman Old Style" pitchFamily="18" charset="0"/>
              </a:rPr>
              <a:t>- зафиксировали возникшее затруднение в выполнении пробного действия.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55679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85750" fontAlgn="base">
              <a:spcBef>
                <a:spcPct val="0"/>
              </a:spcBef>
              <a:spcAft>
                <a:spcPct val="0"/>
              </a:spcAft>
              <a:tabLst>
                <a:tab pos="441325" algn="l"/>
              </a:tabLst>
            </a:pPr>
            <a:r>
              <a:rPr lang="ru-RU" sz="2400" b="1" dirty="0" smtClean="0">
                <a:solidFill>
                  <a:srgbClr val="00407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Цель: </a:t>
            </a:r>
            <a:r>
              <a:rPr lang="ru-RU" sz="2400" i="1" dirty="0" smtClean="0">
                <a:solidFill>
                  <a:srgbClr val="00407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повторение изученного материала и выявление затруднений в индивидуальной деятельности каждого учащегося. </a:t>
            </a:r>
            <a:endParaRPr lang="ru-RU" sz="2400" i="1" dirty="0" smtClean="0">
              <a:solidFill>
                <a:srgbClr val="004070"/>
              </a:solidFill>
              <a:latin typeface="+mj-lt"/>
              <a:ea typeface="Times New Roman" pitchFamily="18" charset="0"/>
            </a:endParaRPr>
          </a:p>
        </p:txBody>
      </p:sp>
      <p:pic>
        <p:nvPicPr>
          <p:cNvPr id="36867" name="Picture 3" descr="http://stat17.privet.ru/lr/09124c232a92fa136472642ee7004c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04665"/>
            <a:ext cx="1024686" cy="138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9" name="Picture 5" descr="http://internika.org/sites/default/files/users/user6390/school02-08_0.gif?1285683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556792"/>
            <a:ext cx="1152128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44562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33"/>
                </a:solidFill>
              </a:rPr>
              <a:t>Заполнение (создание) кластера </a:t>
            </a:r>
            <a:r>
              <a:rPr lang="ru-RU" dirty="0" smtClean="0">
                <a:solidFill>
                  <a:srgbClr val="990033"/>
                </a:solidFill>
              </a:rPr>
              <a:t/>
            </a:r>
            <a:br>
              <a:rPr lang="ru-RU" dirty="0" smtClean="0">
                <a:solidFill>
                  <a:srgbClr val="990033"/>
                </a:solidFill>
              </a:rPr>
            </a:br>
            <a:endParaRPr lang="ru-RU" dirty="0">
              <a:solidFill>
                <a:srgbClr val="990033"/>
              </a:solidFill>
            </a:endParaRPr>
          </a:p>
        </p:txBody>
      </p:sp>
      <p:pic>
        <p:nvPicPr>
          <p:cNvPr id="35842" name="Picture 2" descr="http://900igr.net/datas/russkij-jazyk/Prilagatelnoe-6-klass/0003-003-Imja-prilagatelno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8352928" cy="5130571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640960" cy="1728192"/>
          </a:xfrm>
        </p:spPr>
        <p:txBody>
          <a:bodyPr>
            <a:noAutofit/>
          </a:bodyPr>
          <a:lstStyle/>
          <a:p>
            <a:pPr algn="r"/>
            <a:r>
              <a:rPr lang="ru-RU" sz="2400" b="1" i="1" dirty="0" smtClean="0">
                <a:solidFill>
                  <a:srgbClr val="990033"/>
                </a:solidFill>
              </a:rPr>
              <a:t>«Урок – это зеркало общей и педагогической культуры учителя, мерило его интеллектуального богатства, показатель его кругозора, эрудиции». </a:t>
            </a:r>
            <a:br>
              <a:rPr lang="ru-RU" sz="2400" b="1" i="1" dirty="0" smtClean="0">
                <a:solidFill>
                  <a:srgbClr val="990033"/>
                </a:solidFill>
              </a:rPr>
            </a:br>
            <a:r>
              <a:rPr lang="ru-RU" sz="2400" b="1" i="1" dirty="0" smtClean="0">
                <a:solidFill>
                  <a:srgbClr val="990033"/>
                </a:solidFill>
              </a:rPr>
              <a:t>В.А.Сухомлинский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492896"/>
            <a:ext cx="8496944" cy="172819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800" b="1" dirty="0" smtClean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Системно - </a:t>
            </a:r>
            <a:r>
              <a:rPr lang="ru-RU" sz="38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деятельностный</a:t>
            </a:r>
            <a:r>
              <a:rPr lang="ru-RU" sz="3800" b="1" dirty="0" smtClean="0"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подход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–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</a:rPr>
              <a:t>методологическая основа концепции государственного стандарта общего образования второго поколения</a:t>
            </a:r>
            <a:endParaRPr lang="ru-RU" sz="3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437112"/>
            <a:ext cx="2664296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www.kirovnet.ru/files/img/news/9621/16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437112"/>
            <a:ext cx="3010954" cy="1944216"/>
          </a:xfrm>
          <a:prstGeom prst="rect">
            <a:avLst/>
          </a:prstGeom>
          <a:noFill/>
        </p:spPr>
      </p:pic>
      <p:pic>
        <p:nvPicPr>
          <p:cNvPr id="1030" name="Picture 6" descr="http://franuk.com/images/stories/news/2011/02/ekz290508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437112"/>
            <a:ext cx="2688299" cy="2016224"/>
          </a:xfrm>
          <a:prstGeom prst="rect">
            <a:avLst/>
          </a:prstGeom>
          <a:noFill/>
        </p:spPr>
      </p:pic>
      <p:pic>
        <p:nvPicPr>
          <p:cNvPr id="1032" name="Picture 8" descr="http://900igr.net/datai/pedagogika/SHkolnye-pravila/0010-031-Kak-ja-otvechaju-na-urok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4509120"/>
            <a:ext cx="2016224" cy="211703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90033"/>
                </a:solidFill>
              </a:rPr>
              <a:t>Пример слепого кластера</a:t>
            </a:r>
            <a:endParaRPr lang="ru-RU" b="1" dirty="0">
              <a:solidFill>
                <a:srgbClr val="990033"/>
              </a:solidFill>
            </a:endParaRPr>
          </a:p>
        </p:txBody>
      </p:sp>
      <p:sp>
        <p:nvSpPr>
          <p:cNvPr id="38915" name="Line 3"/>
          <p:cNvSpPr>
            <a:spLocks noChangeShapeType="1"/>
          </p:cNvSpPr>
          <p:nvPr/>
        </p:nvSpPr>
        <p:spPr bwMode="auto">
          <a:xfrm flipH="1">
            <a:off x="2699792" y="1916832"/>
            <a:ext cx="720080" cy="360040"/>
          </a:xfrm>
          <a:prstGeom prst="line">
            <a:avLst/>
          </a:prstGeom>
          <a:ln w="28575"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491880" y="1556792"/>
            <a:ext cx="25202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ФОНЕТИКА</a:t>
            </a:r>
          </a:p>
          <a:p>
            <a:pPr algn="ctr"/>
            <a:r>
              <a:rPr lang="ru-RU" sz="2400" b="1" dirty="0" smtClean="0"/>
              <a:t>(                )</a:t>
            </a:r>
            <a:endParaRPr lang="ru-RU" sz="2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971600" y="2420888"/>
            <a:ext cx="187220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ГЛАСНЫЕ</a:t>
            </a:r>
          </a:p>
          <a:p>
            <a:pPr algn="ctr"/>
            <a:r>
              <a:rPr lang="ru-RU" sz="2800" b="1" dirty="0" smtClean="0"/>
              <a:t>(6)</a:t>
            </a:r>
            <a:endParaRPr lang="ru-RU" sz="28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372200" y="2420888"/>
            <a:ext cx="216024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?</a:t>
            </a:r>
            <a:endParaRPr lang="ru-RU" sz="6000" dirty="0"/>
          </a:p>
        </p:txBody>
      </p:sp>
      <p:sp>
        <p:nvSpPr>
          <p:cNvPr id="23" name="Овал 22"/>
          <p:cNvSpPr/>
          <p:nvPr/>
        </p:nvSpPr>
        <p:spPr>
          <a:xfrm>
            <a:off x="395536" y="3933056"/>
            <a:ext cx="122413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?</a:t>
            </a:r>
            <a:endParaRPr lang="ru-RU" sz="4000" b="1" dirty="0"/>
          </a:p>
        </p:txBody>
      </p:sp>
      <p:sp>
        <p:nvSpPr>
          <p:cNvPr id="24" name="Овал 23"/>
          <p:cNvSpPr/>
          <p:nvPr/>
        </p:nvSpPr>
        <p:spPr>
          <a:xfrm>
            <a:off x="2267744" y="3861048"/>
            <a:ext cx="1296144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?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4572000" y="2780928"/>
            <a:ext cx="1224136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?</a:t>
            </a:r>
            <a:endParaRPr lang="ru-RU" sz="3200" b="1" dirty="0"/>
          </a:p>
        </p:txBody>
      </p:sp>
      <p:sp>
        <p:nvSpPr>
          <p:cNvPr id="26" name="Овал 25"/>
          <p:cNvSpPr/>
          <p:nvPr/>
        </p:nvSpPr>
        <p:spPr>
          <a:xfrm>
            <a:off x="5148064" y="3789040"/>
            <a:ext cx="1152128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?</a:t>
            </a:r>
            <a:endParaRPr lang="ru-RU" sz="3200" b="1" dirty="0"/>
          </a:p>
        </p:txBody>
      </p:sp>
      <p:sp>
        <p:nvSpPr>
          <p:cNvPr id="27" name="Овал 26"/>
          <p:cNvSpPr/>
          <p:nvPr/>
        </p:nvSpPr>
        <p:spPr>
          <a:xfrm>
            <a:off x="6444208" y="4293096"/>
            <a:ext cx="122413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?</a:t>
            </a:r>
            <a:endParaRPr lang="ru-RU" sz="3200" b="1" dirty="0"/>
          </a:p>
        </p:txBody>
      </p:sp>
      <p:sp>
        <p:nvSpPr>
          <p:cNvPr id="28" name="Овал 27"/>
          <p:cNvSpPr/>
          <p:nvPr/>
        </p:nvSpPr>
        <p:spPr>
          <a:xfrm>
            <a:off x="7812360" y="3861048"/>
            <a:ext cx="133164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?</a:t>
            </a:r>
            <a:endParaRPr lang="ru-RU" sz="3600" b="1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6084168" y="1844824"/>
            <a:ext cx="864096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23" idx="0"/>
          </p:cNvCxnSpPr>
          <p:nvPr/>
        </p:nvCxnSpPr>
        <p:spPr>
          <a:xfrm flipH="1">
            <a:off x="1007604" y="3284984"/>
            <a:ext cx="54006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2339752" y="3212976"/>
            <a:ext cx="36004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27" idx="0"/>
          </p:cNvCxnSpPr>
          <p:nvPr/>
        </p:nvCxnSpPr>
        <p:spPr>
          <a:xfrm flipH="1">
            <a:off x="7056276" y="3212976"/>
            <a:ext cx="10801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5724128" y="2708920"/>
            <a:ext cx="57606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6012160" y="3212976"/>
            <a:ext cx="57606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endCxn id="28" idx="0"/>
          </p:cNvCxnSpPr>
          <p:nvPr/>
        </p:nvCxnSpPr>
        <p:spPr>
          <a:xfrm>
            <a:off x="7884368" y="3140968"/>
            <a:ext cx="59381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u="sng" dirty="0" smtClean="0">
                <a:solidFill>
                  <a:srgbClr val="990033"/>
                </a:solidFill>
              </a:rPr>
              <a:t>Правописание корней</a:t>
            </a:r>
            <a:br>
              <a:rPr lang="ru-RU" b="1" u="sng" dirty="0" smtClean="0">
                <a:solidFill>
                  <a:srgbClr val="990033"/>
                </a:solidFill>
              </a:rPr>
            </a:br>
            <a:r>
              <a:rPr lang="ru-RU" b="1" u="sng" dirty="0" smtClean="0">
                <a:solidFill>
                  <a:srgbClr val="990033"/>
                </a:solidFill>
              </a:rPr>
              <a:t> «</a:t>
            </a:r>
            <a:r>
              <a:rPr lang="ru-RU" b="1" u="sng" dirty="0" err="1" smtClean="0">
                <a:solidFill>
                  <a:srgbClr val="990033"/>
                </a:solidFill>
              </a:rPr>
              <a:t>раст-ращ-рос</a:t>
            </a:r>
            <a:r>
              <a:rPr lang="ru-RU" b="1" u="sng" dirty="0" smtClean="0">
                <a:solidFill>
                  <a:srgbClr val="990033"/>
                </a:solidFill>
              </a:rPr>
              <a:t>» и «</a:t>
            </a:r>
            <a:r>
              <a:rPr lang="ru-RU" b="1" u="sng" dirty="0" err="1" smtClean="0">
                <a:solidFill>
                  <a:srgbClr val="990033"/>
                </a:solidFill>
              </a:rPr>
              <a:t>лаг-лож</a:t>
            </a:r>
            <a:r>
              <a:rPr lang="ru-RU" b="1" u="sng" dirty="0" smtClean="0">
                <a:solidFill>
                  <a:srgbClr val="990033"/>
                </a:solidFill>
              </a:rPr>
              <a:t>» </a:t>
            </a:r>
            <a:br>
              <a:rPr lang="ru-RU" b="1" u="sng" dirty="0" smtClean="0">
                <a:solidFill>
                  <a:srgbClr val="990033"/>
                </a:solidFill>
              </a:rPr>
            </a:br>
            <a:r>
              <a:rPr lang="ru-RU" b="1" dirty="0" smtClean="0"/>
              <a:t>                                        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51520" y="1983323"/>
            <a:ext cx="8568951" cy="45243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810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</a:rPr>
              <a:t>                                                  ГЛАСНЫЕ В КОРНЕ</a:t>
            </a:r>
          </a:p>
          <a:p>
            <a:pPr marL="0" marR="0" lvl="0" indent="381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</a:rPr>
              <a:t>                           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</a:rPr>
              <a:t>1) ударные                                    2) …………………..…</a:t>
            </a:r>
          </a:p>
          <a:p>
            <a:pPr marL="0" marR="0" lvl="0" indent="381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</a:rPr>
              <a:t>           1)проверяемые      2)………………..……..     3) чередующиеся</a:t>
            </a:r>
          </a:p>
          <a:p>
            <a:pPr marL="0" marR="0" lvl="0" indent="381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</a:rPr>
              <a:t>              ударением                                                                                                                                    </a:t>
            </a:r>
          </a:p>
          <a:p>
            <a:pPr marL="0" marR="0" lvl="0" indent="381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</a:rPr>
              <a:t>                                                                 1) ……-……             2) Е - И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</a:endParaRPr>
          </a:p>
          <a:p>
            <a:pPr marL="0" marR="0" lvl="0" indent="381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</a:rPr>
              <a:t>                                                       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</a:endParaRPr>
          </a:p>
          <a:p>
            <a:pPr marL="0" marR="0" lvl="0" indent="381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</a:rPr>
              <a:t>                                             1) ....... -……-……       2) …….- лож</a:t>
            </a:r>
          </a:p>
          <a:p>
            <a:pPr marL="0" marR="0" lvl="0" indent="381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</a:endParaRPr>
          </a:p>
          <a:p>
            <a:pPr marL="0" marR="0" lvl="0" indent="381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</a:rPr>
              <a:t>- Вставь пропущенные слова, корни, буквы.</a:t>
            </a:r>
          </a:p>
          <a:p>
            <a:pPr marL="0" marR="0" lvl="0" indent="381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</a:rPr>
              <a:t>Озвучь данную схему.</a:t>
            </a:r>
          </a:p>
          <a:p>
            <a:pPr marL="0" marR="0" lvl="0" indent="381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66900" algn="l"/>
              </a:tabLst>
            </a:pPr>
            <a: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</a:rPr>
              <a:t>- Как ты думаешь, схема полная или неполная?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412776"/>
            <a:ext cx="74251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8100" eaLnBrk="0" fontAlgn="base" hangingPunct="0">
              <a:spcBef>
                <a:spcPct val="0"/>
              </a:spcBef>
              <a:spcAft>
                <a:spcPct val="0"/>
              </a:spcAft>
              <a:tabLst>
                <a:tab pos="1866900" algn="l"/>
              </a:tabLst>
            </a:pPr>
            <a:r>
              <a:rPr lang="ru-RU" sz="2400" i="1" dirty="0" smtClean="0">
                <a:solidFill>
                  <a:srgbClr val="004070"/>
                </a:solidFill>
              </a:rPr>
              <a:t>– Подумай, что пропущено в данной схеме?</a:t>
            </a:r>
            <a:endParaRPr lang="ru-RU" sz="2400" i="1" dirty="0" smtClean="0">
              <a:solidFill>
                <a:srgbClr val="004070"/>
              </a:solidFill>
              <a:latin typeface="Arial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627784" y="2204864"/>
            <a:ext cx="64807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084168" y="2204864"/>
            <a:ext cx="86409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771800" y="2564904"/>
            <a:ext cx="280831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5148064" y="2780928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804248" y="2708920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5292080" y="3212976"/>
            <a:ext cx="79208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948264" y="3140968"/>
            <a:ext cx="36004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139952" y="3933056"/>
            <a:ext cx="93610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652120" y="4005064"/>
            <a:ext cx="64807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300" b="1" dirty="0" smtClean="0">
                <a:solidFill>
                  <a:srgbClr val="990033"/>
                </a:solidFill>
              </a:rPr>
              <a:t>Текст  с пропусками</a:t>
            </a:r>
            <a:r>
              <a:rPr lang="ru-RU" sz="5300" dirty="0" smtClean="0">
                <a:solidFill>
                  <a:srgbClr val="990033"/>
                </a:solidFill>
              </a:rPr>
              <a:t/>
            </a:r>
            <a:br>
              <a:rPr lang="ru-RU" sz="5300" dirty="0" smtClean="0">
                <a:solidFill>
                  <a:srgbClr val="990033"/>
                </a:solidFill>
              </a:rPr>
            </a:br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23528" y="1503001"/>
            <a:ext cx="856895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Заполните пропуски.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Различают три типа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речи:__________________________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В _________________________ рассказывается о каком-либо событии, последовательно перечисляются действия героев.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В________________________ изображается, рисуется какой-либо предмет (природа, люди, животные и т. д.).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В ______________________________ что-то доказывается, раскрывается причина и следствие какого-то явления, события. В  рассуждении  обычно  выдвигается  мысль,   которую  надо доказать —          _______________________.    Затем приводятся доказательства —___________________.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В конце рассуждения делается        _____________________.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33"/>
                </a:solidFill>
              </a:rPr>
              <a:t>Решение лингвистической задачи</a:t>
            </a:r>
            <a:r>
              <a:rPr lang="ru-RU" dirty="0" smtClean="0">
                <a:solidFill>
                  <a:srgbClr val="990033"/>
                </a:solidFill>
              </a:rPr>
              <a:t/>
            </a:r>
            <a:br>
              <a:rPr lang="ru-RU" dirty="0" smtClean="0">
                <a:solidFill>
                  <a:srgbClr val="990033"/>
                </a:solidFill>
              </a:rPr>
            </a:br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95536" y="1579730"/>
            <a:ext cx="8496944" cy="44012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Вставьте, где это необходимо, пропущенные буквы. Выпишите их подряд.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Су…фикс, сл…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восочетание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соглас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…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ные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, па…но, пр…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дложение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син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…аксис, глас…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ные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ол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…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цетворение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, транс…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рипция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, уд…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рение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Какое слово лишнее почему?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(панно – не термин)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Подчеркните слова, которые будут нужны для повторения и изучение темы?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По выделенным словам расскажите, что вы знаете о «Фонетике».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Суффикс, словосочетание, </a:t>
            </a: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согласные,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панно, предложение, синтаксис, </a:t>
            </a: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гласные,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 олицетворение, </a:t>
            </a: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транскрипция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2000" b="0" i="1" u="sng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ударение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990033"/>
                </a:solidFill>
              </a:rPr>
              <a:t>Блицопрос</a:t>
            </a:r>
            <a:endParaRPr lang="ru-RU" sz="5400" b="1" dirty="0">
              <a:solidFill>
                <a:srgbClr val="990033"/>
              </a:solidFill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67544" y="1268760"/>
            <a:ext cx="82809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Часть речи, обозначающая название предмета.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(Имя существительное.)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2. Постоянный признак имен существительных.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(Род.)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3. Часть слова без окончания.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(Основа.)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467544" y="2840835"/>
            <a:ext cx="84249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Приём РАФТ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95536" y="4581128"/>
            <a:ext cx="85689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9 класс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: Представь себе, что ты – запятая. Расскажи о своей жизни в стране  Обособленных Членов Предложения.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5,6 класс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: представь, что ты – Имя Существительное. Расскажи о себе.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645024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4070"/>
                </a:solidFill>
              </a:rPr>
              <a:t>Ребёнок выбирает для себя некую роль, т.е. пишет или составляет устно текст не от своего лица.</a:t>
            </a:r>
            <a:endParaRPr lang="ru-RU" sz="2400" i="1" dirty="0">
              <a:solidFill>
                <a:srgbClr val="00407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5536" y="634839"/>
            <a:ext cx="8568952" cy="358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815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Приём  «Согласен – Не согласен» </a:t>
            </a:r>
            <a:r>
              <a:rPr lang="ru-RU" dirty="0" smtClean="0">
                <a:solidFill>
                  <a:srgbClr val="004070"/>
                </a:solidFill>
                <a:latin typeface="Arial" pitchFamily="34" charset="0"/>
                <a:ea typeface="Times New Roman" pitchFamily="18" charset="0"/>
              </a:rPr>
              <a:t>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риём, способствующий актуализации знаний учащихся и активизации мыслительной деятельности. </a:t>
            </a:r>
            <a:r>
              <a:rPr lang="ru-RU" dirty="0" smtClean="0">
                <a:solidFill>
                  <a:srgbClr val="004070"/>
                </a:solidFill>
                <a:latin typeface="Arial" pitchFamily="34" charset="0"/>
                <a:ea typeface="Times New Roman" pitchFamily="18" charset="0"/>
              </a:rPr>
              <a:t>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ает возможность быстро включить детей в мыслительную деятельность и логично перейти к изучению темы урока.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Формирует: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381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умение оценивать ситуацию или факты; 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381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умение анализировать информацию; 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381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умение отражать свое мнение.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81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Детям предлагается выразить свое отношение к ряду утверждений по правилу: согласен – «+», не согласен – «-». 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815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23528" y="4185376"/>
            <a:ext cx="8640960" cy="2400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38150" algn="l"/>
              </a:tabLst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Пример:</a:t>
            </a:r>
          </a:p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3815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Слово, имеющее одно лексическое значение, — однозначное.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+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3815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Слова разные по звучанию, но сходные по своему лексиче­скому значению — это омонимы. 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-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3815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Словарный состав языка — лексика.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+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3815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Слово, имеющее несколько лексических значений, — мно­гозначное.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+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38150" algn="l"/>
              </a:tabLst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Слово сходство по отношению к слову различие — антоним.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+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38150" algn="l"/>
              </a:tabLst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990033"/>
                </a:solidFill>
              </a:rPr>
              <a:t>Приём  “Корзина идей, понятий, имён”</a:t>
            </a:r>
            <a:endParaRPr lang="ru-RU" sz="3600" b="1" dirty="0" smtClean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12291" name="Содержимое 3" descr="main-22f5f67b93be111bf6fd028425b84f5d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786063" y="2071688"/>
            <a:ext cx="3705225" cy="4286250"/>
          </a:xfrm>
        </p:spPr>
      </p:pic>
      <p:pic>
        <p:nvPicPr>
          <p:cNvPr id="5" name="Рисунок 4" descr="comimg163867us3927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22" t="9375" r="13374" b="46875"/>
          <a:stretch>
            <a:fillRect/>
          </a:stretch>
        </p:blipFill>
        <p:spPr bwMode="auto">
          <a:xfrm>
            <a:off x="8964488" y="1412776"/>
            <a:ext cx="2857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6" descr="comimg163867us3927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22" t="9375" r="13374" b="46875"/>
          <a:stretch>
            <a:fillRect/>
          </a:stretch>
        </p:blipFill>
        <p:spPr bwMode="auto">
          <a:xfrm>
            <a:off x="-2857500" y="571500"/>
            <a:ext cx="2857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Рисунок 8" descr="comimg163867us3927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22" t="9375" r="13374" b="46875"/>
          <a:stretch>
            <a:fillRect/>
          </a:stretch>
        </p:blipFill>
        <p:spPr bwMode="auto">
          <a:xfrm>
            <a:off x="-3357563" y="-2286000"/>
            <a:ext cx="2857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8" descr="comimg163867us3927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22" t="9375" r="13374" b="46875"/>
          <a:stretch>
            <a:fillRect/>
          </a:stretch>
        </p:blipFill>
        <p:spPr bwMode="auto">
          <a:xfrm>
            <a:off x="10404648" y="-2187624"/>
            <a:ext cx="2857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0044608" y="220486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приоткрыть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56776" y="-139553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приподнять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196752" y="-153955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присесть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1764704" y="148478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привстать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962 -0.01088 C -0.17326 -0.03148 -0.18559 -0.03264 -0.19757 -0.03866 C -0.19948 -0.03981 -0.20104 -0.04282 -0.20295 -0.04375 C -0.21858 -0.05231 -0.23715 -0.0537 -0.25347 -0.05648 C -0.28003 -0.06111 -0.30642 -0.06343 -0.33194 -0.07431 C -0.40347 -0.06736 -0.30312 -0.07639 -0.45746 -0.06921 C -0.47205 -0.06829 -0.48646 -0.05509 -0.50104 -0.05139 C -0.50903 -0.04005 -0.51944 -0.03611 -0.52899 -0.02847 C -0.53802 -0.0213 -0.5467 -0.01134 -0.55521 -0.00324 C -0.56632 0.00741 -0.56424 0.01782 -0.57604 0.02199 C -0.58663 0.04259 -0.57535 0.02384 -0.58837 0.03727 C -0.59045 0.03935 -0.59167 0.04306 -0.59358 0.04514 C -0.60486 0.05718 -0.61701 0.06597 -0.62847 0.07801 C -0.63698 0.09606 -0.62552 0.07338 -0.63889 0.09306 C -0.64045 0.09514 -0.64114 0.09861 -0.64253 0.10069 C -0.64392 0.10278 -0.64635 0.10347 -0.64774 0.10579 C -0.65382 0.11551 -0.65989 0.12546 -0.6651 0.13611 C -0.66875 0.14375 -0.67118 0.15324 -0.67396 0.16157 C -0.67864 0.17546 -0.68542 0.18912 -0.68785 0.20463 C -0.68854 0.20972 -0.68871 0.21481 -0.68958 0.21991 C -0.69062 0.22569 -0.69375 0.24421 -0.69653 0.25023 C -0.70035 0.2588 -0.7 0.25486 -0.7 0.26065 " pathEditMode="relative" rAng="0" ptsTypes="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10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3.33333E-6 C 0.01997 0.0007 0.03993 0.0007 0.06007 0.00209 C 0.10451 0.00463 0.03889 0.00301 0.08472 0.00834 C 0.09861 0.00996 0.11285 0.00973 0.12691 0.01042 C 0.14392 0.01436 0.15938 0.02246 0.17656 0.02547 C 0.18003 0.02593 0.19201 0.02755 0.19635 0.02963 C 0.21615 0.03912 0.20712 0.03843 0.22882 0.04676 C 0.23177 0.04792 0.23559 0.04769 0.23872 0.04885 C 0.24722 0.05209 0.25573 0.05533 0.26354 0.05949 C 0.26771 0.06158 0.2717 0.06412 0.27604 0.06598 C 0.2849 0.06922 0.29444 0.07107 0.3033 0.07431 C 0.31354 0.07824 0.31997 0.08264 0.33073 0.08496 C 0.3401 0.09144 0.34983 0.09746 0.36059 0.10209 C 0.36458 0.10394 0.36927 0.10417 0.37292 0.10625 C 0.39063 0.11621 0.40122 0.12755 0.42031 0.13403 C 0.42795 0.14051 0.43698 0.14491 0.44514 0.15093 C 0.4592 0.16158 0.4717 0.17385 0.4875 0.18287 C 0.49358 0.19098 0.49896 0.19699 0.50972 0.2 C 0.52847 0.21204 0.55174 0.21783 0.57205 0.22778 C 0.58351 0.23334 0.58872 0.24306 0.59931 0.24908 C 0.60104 0.25324 0.60139 0.25811 0.60434 0.26181 C 0.60903 0.26806 0.60972 0.26736 0.61181 0.27454 C 0.61285 0.27801 0.61319 0.28172 0.61424 0.28519 C 0.61493 0.28727 0.61684 0.29167 0.61684 0.29167 " pathEditMode="relative" rAng="0" ptsTypes="fffffffffffffffffffffffA">
                                      <p:cBhvr>
                                        <p:cTn id="16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48 0.02014 C -0.21093 0.00857 -0.22291 0.00811 -0.23698 0.00348 C -0.28194 0.00486 -0.3309 -0.00092 -0.37448 0.02014 C -0.39218 0.02871 -0.41111 0.03843 -0.42656 0.05348 C -0.44149 0.06806 -0.45451 0.08843 -0.47031 0.1007 C -0.47361 0.10324 -0.4776 0.10371 -0.48073 0.10625 C -0.49166 0.11505 -0.50087 0.12848 -0.51198 0.13681 C -0.52552 0.14699 -0.53975 0.15533 -0.55364 0.16459 C -0.55712 0.1669 -0.55903 0.17223 -0.56198 0.1757 C -0.57534 0.19167 -0.575 0.19028 -0.59114 0.20324 C -0.60069 0.22061 -0.61371 0.23218 -0.62448 0.24792 C -0.65521 0.29306 -0.61423 0.23334 -0.63698 0.2757 C -0.63837 0.27848 -0.64149 0.27894 -0.64323 0.28125 C -0.64913 0.28912 -0.65451 0.29769 -0.65989 0.30625 C -0.66771 0.31829 -0.67326 0.33264 -0.68073 0.34514 C -0.68593 0.36598 -0.67882 0.34028 -0.68698 0.36181 C -0.69357 0.37917 -0.68923 0.37061 -0.69323 0.38681 C -0.69722 0.40278 -0.7033 0.41829 -0.70781 0.43403 C -0.71076 0.46574 -0.71267 0.5007 -0.72031 0.53125 C -0.72465 0.58426 -0.71788 0.53449 -0.72864 0.57014 C -0.73194 0.58125 -0.73316 0.59723 -0.73489 0.60903 C -0.73646 0.63658 -0.73802 0.66181 -0.74739 0.68681 " pathEditMode="relative" ptsTypes="fffffffffffffffffffff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886 0.02222 C 0.18455 0.0449 0.16719 0.0331 0.21927 0.04166 C 0.26719 0.04953 0.31528 0.05509 0.36302 0.06666 C 0.37882 0.07569 0.39445 0.08264 0.41094 0.08889 C 0.46007 0.13564 0.39688 0.07847 0.43785 0.10833 C 0.45052 0.11759 0.45712 0.13495 0.46702 0.14722 C 0.47136 0.15254 0.47691 0.15648 0.4816 0.16111 C 0.48907 0.18032 0.5 0.19051 0.51302 0.20277 C 0.5283 0.2331 0.5441 0.26504 0.56302 0.29166 C 0.5717 0.30393 0.58299 0.31365 0.58993 0.32777 C 0.60209 0.35185 0.59636 0.3412 0.61302 0.36944 C 0.6158 0.37407 0.61927 0.37801 0.62118 0.38333 C 0.62552 0.39444 0.62865 0.40625 0.63386 0.41666 C 0.63646 0.42222 0.63959 0.42754 0.64219 0.43333 C 0.65886 0.47291 0.64775 0.44768 0.6566 0.47777 C 0.6632 0.4993 0.65799 0.47824 0.66719 0.5 C 0.6717 0.51134 0.6724 0.52407 0.67552 0.53611 C 0.67865 0.57291 0.67622 0.57963 0.68577 0.60555 C 0.68802 0.6206 0.68993 0.63472 0.68993 0.65 " pathEditMode="relative" ptsTypes="ffffffffffffffffffA">
                                      <p:cBhvr>
                                        <p:cTn id="28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33"/>
                </a:solidFill>
              </a:rPr>
              <a:t>Вариант приёма «Корзина»</a:t>
            </a:r>
            <a:endParaRPr lang="ru-RU" b="1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276872"/>
            <a:ext cx="8229600" cy="168478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4070"/>
                </a:solidFill>
              </a:rPr>
              <a:t>Задач,   делаешь,  из-за туч,  молодежь,  шалаш,  хорош,  беречь, с крыш,  стричь,  пригож,  речь,  меч,  могуч.</a:t>
            </a:r>
            <a:endParaRPr lang="ru-RU" dirty="0" smtClean="0">
              <a:solidFill>
                <a:srgbClr val="004070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268760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4070"/>
                </a:solidFill>
              </a:rPr>
              <a:t>Сколько корзин вам понадобится, чтобы распределить данные слова?</a:t>
            </a:r>
            <a:endParaRPr lang="ru-RU" sz="2400" i="1" dirty="0">
              <a:solidFill>
                <a:srgbClr val="00407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149080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4070"/>
                </a:solidFill>
              </a:rPr>
              <a:t>Возможны разные варианты ответов.</a:t>
            </a:r>
            <a:endParaRPr lang="ru-RU" sz="2400" i="1" dirty="0">
              <a:solidFill>
                <a:srgbClr val="00407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990033"/>
                </a:solidFill>
              </a:rPr>
              <a:t/>
            </a:r>
            <a:br>
              <a:rPr lang="ru-RU" sz="4800" b="1" dirty="0" smtClean="0">
                <a:solidFill>
                  <a:srgbClr val="990033"/>
                </a:solidFill>
              </a:rPr>
            </a:br>
            <a:r>
              <a:rPr lang="ru-RU" sz="4800" b="1" dirty="0" smtClean="0">
                <a:solidFill>
                  <a:srgbClr val="990033"/>
                </a:solidFill>
              </a:rPr>
              <a:t>Приём «Формула ПОПС»</a:t>
            </a:r>
            <a:r>
              <a:rPr lang="ru-RU" sz="4800" dirty="0" smtClean="0">
                <a:solidFill>
                  <a:srgbClr val="990033"/>
                </a:solidFill>
              </a:rPr>
              <a:t/>
            </a:r>
            <a:br>
              <a:rPr lang="ru-RU" sz="4800" dirty="0" smtClean="0">
                <a:solidFill>
                  <a:srgbClr val="990033"/>
                </a:solidFill>
              </a:rPr>
            </a:br>
            <a:endParaRPr lang="ru-RU" sz="4800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7260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004070"/>
                </a:solidFill>
              </a:rPr>
              <a:t>Формула ПОПС - учащимся предлагается написать четыре предложения,  отражающие следующие четыре момента ПОПС – формулы: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4070"/>
                </a:solidFill>
              </a:rPr>
              <a:t> </a:t>
            </a:r>
            <a:r>
              <a:rPr lang="ru-RU" sz="2000" b="1" dirty="0" smtClean="0">
                <a:solidFill>
                  <a:srgbClr val="004070"/>
                </a:solidFill>
              </a:rPr>
              <a:t>П – позиция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4070"/>
                </a:solidFill>
              </a:rPr>
              <a:t> О – объяснение (или обоснование)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4070"/>
                </a:solidFill>
              </a:rPr>
              <a:t> П – пример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4070"/>
                </a:solidFill>
              </a:rPr>
              <a:t> С – следствие (или суждение) </a:t>
            </a:r>
            <a:endParaRPr lang="ru-RU" sz="1600" dirty="0" smtClean="0">
              <a:solidFill>
                <a:srgbClr val="004070"/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4070"/>
                </a:solidFill>
              </a:rPr>
              <a:t>Первое из предложений (позиция) должно начинаться со слов:</a:t>
            </a:r>
          </a:p>
          <a:p>
            <a:pPr>
              <a:buNone/>
            </a:pPr>
            <a:r>
              <a:rPr lang="ru-RU" sz="1600" dirty="0" smtClean="0">
                <a:solidFill>
                  <a:srgbClr val="004070"/>
                </a:solidFill>
              </a:rPr>
              <a:t> </a:t>
            </a:r>
            <a:r>
              <a:rPr lang="ru-RU" sz="1600" b="1" dirty="0" smtClean="0">
                <a:solidFill>
                  <a:srgbClr val="004070"/>
                </a:solidFill>
              </a:rPr>
              <a:t>«Я считаю, что…».</a:t>
            </a:r>
          </a:p>
          <a:p>
            <a:pPr>
              <a:buNone/>
            </a:pPr>
            <a:endParaRPr lang="ru-RU" sz="1600" dirty="0" smtClean="0">
              <a:solidFill>
                <a:srgbClr val="004070"/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4070"/>
                </a:solidFill>
              </a:rPr>
              <a:t>Второе предложение (объяснение, обоснование своей позиции) начинается со слов:</a:t>
            </a:r>
          </a:p>
          <a:p>
            <a:pPr>
              <a:buNone/>
            </a:pPr>
            <a:r>
              <a:rPr lang="ru-RU" sz="1600" dirty="0" smtClean="0">
                <a:solidFill>
                  <a:srgbClr val="004070"/>
                </a:solidFill>
              </a:rPr>
              <a:t> </a:t>
            </a:r>
            <a:r>
              <a:rPr lang="ru-RU" sz="1600" b="1" dirty="0" smtClean="0">
                <a:solidFill>
                  <a:srgbClr val="004070"/>
                </a:solidFill>
              </a:rPr>
              <a:t>«Потому что …».</a:t>
            </a:r>
          </a:p>
          <a:p>
            <a:pPr>
              <a:buNone/>
            </a:pPr>
            <a:endParaRPr lang="ru-RU" sz="1600" dirty="0" smtClean="0">
              <a:solidFill>
                <a:srgbClr val="004070"/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4070"/>
                </a:solidFill>
              </a:rPr>
              <a:t>Третье предложение (ориентированное на умение доказать правоту своей позиции на практике) начинается со слов:</a:t>
            </a:r>
          </a:p>
          <a:p>
            <a:pPr>
              <a:buNone/>
            </a:pPr>
            <a:r>
              <a:rPr lang="ru-RU" sz="1600" dirty="0" smtClean="0">
                <a:solidFill>
                  <a:srgbClr val="004070"/>
                </a:solidFill>
              </a:rPr>
              <a:t> </a:t>
            </a:r>
            <a:r>
              <a:rPr lang="ru-RU" sz="1600" b="1" dirty="0" smtClean="0">
                <a:solidFill>
                  <a:srgbClr val="004070"/>
                </a:solidFill>
              </a:rPr>
              <a:t>«Я могу это доказать это на примере …».</a:t>
            </a:r>
          </a:p>
          <a:p>
            <a:pPr>
              <a:buNone/>
            </a:pPr>
            <a:endParaRPr lang="ru-RU" sz="1600" dirty="0" smtClean="0">
              <a:solidFill>
                <a:srgbClr val="004070"/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4070"/>
                </a:solidFill>
              </a:rPr>
              <a:t> И, наконец, четвертое предложение (следствие, суждение, выводы) начинается со слов: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4070"/>
                </a:solidFill>
              </a:rPr>
              <a:t> «Исходя из этого, я делаю вывод о том, что…».</a:t>
            </a:r>
          </a:p>
          <a:p>
            <a:pPr>
              <a:buNone/>
            </a:pPr>
            <a:endParaRPr lang="ru-RU" sz="1600" dirty="0">
              <a:solidFill>
                <a:srgbClr val="00407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990033"/>
                </a:solidFill>
              </a:rPr>
              <a:t/>
            </a:r>
            <a:br>
              <a:rPr lang="ru-RU" b="1" dirty="0" smtClean="0">
                <a:solidFill>
                  <a:srgbClr val="990033"/>
                </a:solidFill>
              </a:rPr>
            </a:br>
            <a:r>
              <a:rPr lang="ru-RU" sz="4900" b="1" dirty="0" smtClean="0">
                <a:solidFill>
                  <a:srgbClr val="990033"/>
                </a:solidFill>
              </a:rPr>
              <a:t>Приём  “Лови ошибку</a:t>
            </a:r>
            <a:r>
              <a:rPr lang="ru-RU" b="1" dirty="0" smtClean="0">
                <a:solidFill>
                  <a:srgbClr val="990033"/>
                </a:solidFill>
              </a:rPr>
              <a:t>”</a:t>
            </a:r>
            <a:br>
              <a:rPr lang="ru-RU" b="1" dirty="0" smtClean="0">
                <a:solidFill>
                  <a:srgbClr val="990033"/>
                </a:solidFill>
              </a:rPr>
            </a:br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25658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solidFill>
                  <a:srgbClr val="004070"/>
                </a:solidFill>
              </a:rPr>
              <a:t>Формирует: </a:t>
            </a:r>
          </a:p>
          <a:p>
            <a:r>
              <a:rPr lang="ru-RU" sz="2600" b="1" dirty="0" smtClean="0">
                <a:solidFill>
                  <a:srgbClr val="004070"/>
                </a:solidFill>
              </a:rPr>
              <a:t>умение анализировать информацию; </a:t>
            </a:r>
          </a:p>
          <a:p>
            <a:r>
              <a:rPr lang="ru-RU" sz="2600" b="1" dirty="0" smtClean="0">
                <a:solidFill>
                  <a:srgbClr val="004070"/>
                </a:solidFill>
              </a:rPr>
              <a:t>умение применять знания в нестандартной ситуации; </a:t>
            </a:r>
          </a:p>
          <a:p>
            <a:r>
              <a:rPr lang="ru-RU" sz="2600" b="1" dirty="0" smtClean="0">
                <a:solidFill>
                  <a:srgbClr val="004070"/>
                </a:solidFill>
              </a:rPr>
              <a:t>умение критически оценивать полученную информацию.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4070"/>
                </a:solidFill>
              </a:rPr>
              <a:t>    </a:t>
            </a:r>
            <a:r>
              <a:rPr lang="ru-RU" sz="2600" i="1" dirty="0" smtClean="0">
                <a:solidFill>
                  <a:srgbClr val="004070"/>
                </a:solidFill>
              </a:rPr>
              <a:t>Предлагается информация, содержащая неизвестное количество ошибок. Учащиеся ищут ошибку группой или индивидуально, спорят, совещаются. Придя к определенному мнению, группа выбирает спикера.   Спикер передает результаты учителю или оглашает задание и результат его решения перед всем классом. </a:t>
            </a:r>
            <a:endParaRPr lang="ru-RU" sz="2600" i="1" dirty="0"/>
          </a:p>
        </p:txBody>
      </p:sp>
      <p:pic>
        <p:nvPicPr>
          <p:cNvPr id="46082" name="Picture 2" descr="http://www.proshkolu.ru/content/media/pic/std/2000000/1414000/1413047-edd259215483b7c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57783" cy="1196752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352928" cy="6663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Чтобы быть успешным необходимо: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5362" name="Picture 2" descr="http://www.angie.ru/wp-content/uploads/2010/11/1077.jpg"/>
          <p:cNvPicPr>
            <a:picLocks noChangeAspect="1" noChangeArrowheads="1"/>
          </p:cNvPicPr>
          <p:nvPr/>
        </p:nvPicPr>
        <p:blipFill>
          <a:blip r:embed="rId2" cstate="print"/>
          <a:srcRect l="13333" t="6792" r="21667"/>
          <a:stretch>
            <a:fillRect/>
          </a:stretch>
        </p:blipFill>
        <p:spPr bwMode="auto">
          <a:xfrm>
            <a:off x="2843808" y="1268760"/>
            <a:ext cx="3096344" cy="4941168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5508104" y="2564904"/>
            <a:ext cx="3635896" cy="2232248"/>
          </a:xfrm>
          <a:prstGeom prst="cloudCallout">
            <a:avLst>
              <a:gd name="adj1" fmla="val -47335"/>
              <a:gd name="adj2" fmla="val -45506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самостоятельно планировать, анализировать, контролировать свою деятельность</a:t>
            </a:r>
          </a:p>
          <a:p>
            <a:pPr algn="ctr"/>
            <a:endParaRPr lang="ru-RU" dirty="0"/>
          </a:p>
        </p:txBody>
      </p:sp>
      <p:sp>
        <p:nvSpPr>
          <p:cNvPr id="7" name="Выноска-облако 6"/>
          <p:cNvSpPr/>
          <p:nvPr/>
        </p:nvSpPr>
        <p:spPr>
          <a:xfrm flipH="1">
            <a:off x="323528" y="1124744"/>
            <a:ext cx="3096344" cy="1656184"/>
          </a:xfrm>
          <a:prstGeom prst="cloudCallout">
            <a:avLst>
              <a:gd name="adj1" fmla="val -49809"/>
              <a:gd name="adj2" fmla="val 42213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иметь определённую сумму знаний, умений, навыков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 flipH="1">
            <a:off x="0" y="4149080"/>
            <a:ext cx="3131840" cy="1872208"/>
          </a:xfrm>
          <a:prstGeom prst="cloudCallout">
            <a:avLst>
              <a:gd name="adj1" fmla="val -46894"/>
              <a:gd name="adj2" fmla="val -4742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самостоятельно ставить перед собой новые учебные задачи и решать их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33"/>
                </a:solidFill>
              </a:rPr>
              <a:t>Приём  “Жокей и лошадь”</a:t>
            </a:r>
            <a:endParaRPr lang="ru-RU" b="1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4070"/>
                </a:solidFill>
              </a:rPr>
              <a:t>Форма коллективного обучения. </a:t>
            </a:r>
          </a:p>
          <a:p>
            <a:r>
              <a:rPr lang="ru-RU" dirty="0" smtClean="0">
                <a:solidFill>
                  <a:srgbClr val="004070"/>
                </a:solidFill>
              </a:rPr>
              <a:t>Класс делится на две группы: «жокеев» и «лошадей». Первые получают карточки с вопросами, вторые – с правильными ответами.</a:t>
            </a:r>
          </a:p>
          <a:p>
            <a:r>
              <a:rPr lang="ru-RU" dirty="0" smtClean="0">
                <a:solidFill>
                  <a:srgbClr val="004070"/>
                </a:solidFill>
              </a:rPr>
              <a:t> Каждый «жокей» должен найти свою «лошадь».</a:t>
            </a:r>
            <a:endParaRPr lang="ru-RU" dirty="0">
              <a:solidFill>
                <a:srgbClr val="004070"/>
              </a:solidFill>
            </a:endParaRPr>
          </a:p>
        </p:txBody>
      </p:sp>
      <p:pic>
        <p:nvPicPr>
          <p:cNvPr id="50178" name="Picture 2" descr="http://o.quizlet.com/i/bx5IH_A0RXu_Cvg7W4ykvg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4730938"/>
            <a:ext cx="1763688" cy="2127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0" name="Picture 4" descr="http://www.smileys-gratos.com/Smile/Personnages/cow_boy04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95900"/>
            <a:ext cx="1524000" cy="156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rgbClr val="990033"/>
                </a:solidFill>
              </a:rPr>
              <a:t>3. </a:t>
            </a:r>
            <a:r>
              <a:rPr lang="ru-RU" sz="4000" b="1" u="sng" dirty="0" smtClean="0">
                <a:solidFill>
                  <a:srgbClr val="990033"/>
                </a:solidFill>
              </a:rPr>
              <a:t>Этап локализации индивидуальных затруднений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44824"/>
            <a:ext cx="8568952" cy="45259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4070"/>
                </a:solidFill>
              </a:rPr>
              <a:t>Цель: </a:t>
            </a:r>
            <a:r>
              <a:rPr lang="ru-RU" i="1" dirty="0" smtClean="0">
                <a:solidFill>
                  <a:srgbClr val="004070"/>
                </a:solidFill>
              </a:rPr>
              <a:t>осознание места и причины собственных затруднений в выполнении изученных способов действий.</a:t>
            </a:r>
          </a:p>
          <a:p>
            <a:pPr>
              <a:buNone/>
            </a:pPr>
            <a:r>
              <a:rPr lang="ru-RU" dirty="0" smtClean="0">
                <a:solidFill>
                  <a:srgbClr val="004070"/>
                </a:solidFill>
              </a:rPr>
              <a:t>Для реализации этой цели необходимо, чтобы учащиеся:</a:t>
            </a:r>
          </a:p>
          <a:p>
            <a:pPr>
              <a:buNone/>
            </a:pPr>
            <a:r>
              <a:rPr lang="ru-RU" dirty="0" smtClean="0">
                <a:solidFill>
                  <a:srgbClr val="004070"/>
                </a:solidFill>
              </a:rPr>
              <a:t>- проанализировали шаг за шагом с опорой на знаковую запись </a:t>
            </a:r>
            <a:r>
              <a:rPr lang="ru-RU" i="1" dirty="0" smtClean="0">
                <a:solidFill>
                  <a:srgbClr val="990033"/>
                </a:solidFill>
              </a:rPr>
              <a:t>(алгоритм) </a:t>
            </a:r>
            <a:r>
              <a:rPr lang="ru-RU" dirty="0" smtClean="0">
                <a:solidFill>
                  <a:srgbClr val="004070"/>
                </a:solidFill>
              </a:rPr>
              <a:t>и проговорили вслух, что и как они делали;</a:t>
            </a:r>
          </a:p>
          <a:p>
            <a:pPr>
              <a:buNone/>
            </a:pPr>
            <a:r>
              <a:rPr lang="ru-RU" dirty="0" smtClean="0">
                <a:solidFill>
                  <a:srgbClr val="004070"/>
                </a:solidFill>
              </a:rPr>
              <a:t>- зафиксировали </a:t>
            </a:r>
            <a:r>
              <a:rPr lang="ru-RU" i="1" dirty="0" smtClean="0">
                <a:solidFill>
                  <a:srgbClr val="990033"/>
                </a:solidFill>
              </a:rPr>
              <a:t>место затруднения</a:t>
            </a:r>
            <a:r>
              <a:rPr lang="ru-RU" i="1" dirty="0" smtClean="0">
                <a:solidFill>
                  <a:srgbClr val="004070"/>
                </a:solidFill>
              </a:rPr>
              <a:t>;</a:t>
            </a:r>
            <a:endParaRPr lang="ru-RU" dirty="0" smtClean="0">
              <a:solidFill>
                <a:srgbClr val="00407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4070"/>
                </a:solidFill>
              </a:rPr>
              <a:t>- соотнесли свои действия на этом шаге с изученными способами и зафиксировали, какого знания или умения не хватает для решения исходной задачи и задач такого типа вообще </a:t>
            </a:r>
            <a:r>
              <a:rPr lang="ru-RU" i="1" dirty="0" smtClean="0">
                <a:solidFill>
                  <a:srgbClr val="990033"/>
                </a:solidFill>
              </a:rPr>
              <a:t>(причина затруднения).</a:t>
            </a:r>
            <a:endParaRPr lang="ru-RU" dirty="0" smtClean="0">
              <a:solidFill>
                <a:srgbClr val="990033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990033"/>
                </a:solidFill>
              </a:rPr>
              <a:t>Кратко содержание этапа можно представить так:</a:t>
            </a:r>
            <a:r>
              <a:rPr lang="ru-RU" dirty="0" smtClean="0">
                <a:solidFill>
                  <a:srgbClr val="990033"/>
                </a:solidFill>
              </a:rPr>
              <a:t/>
            </a:r>
            <a:br>
              <a:rPr lang="ru-RU" dirty="0" smtClean="0">
                <a:solidFill>
                  <a:srgbClr val="990033"/>
                </a:solidFill>
              </a:rPr>
            </a:br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4070"/>
                </a:solidFill>
              </a:rPr>
              <a:t>1. Перестаю действовать – начинаю думать.</a:t>
            </a:r>
            <a:endParaRPr lang="ru-RU" b="1" dirty="0" smtClean="0">
              <a:solidFill>
                <a:srgbClr val="00407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4070"/>
                </a:solidFill>
              </a:rPr>
              <a:t>2. Что я делал, какие знания  применял?</a:t>
            </a:r>
            <a:endParaRPr lang="ru-RU" b="1" dirty="0" smtClean="0">
              <a:solidFill>
                <a:srgbClr val="00407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4070"/>
                </a:solidFill>
              </a:rPr>
              <a:t>3.  Где возникло затруднение? (место)</a:t>
            </a:r>
            <a:endParaRPr lang="ru-RU" b="1" dirty="0" smtClean="0">
              <a:solidFill>
                <a:srgbClr val="00407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4070"/>
                </a:solidFill>
              </a:rPr>
              <a:t>4.  Почему оно возникло? (причина)</a:t>
            </a:r>
            <a:endParaRPr lang="ru-RU" b="1" dirty="0">
              <a:solidFill>
                <a:srgbClr val="00407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u="sng" dirty="0" smtClean="0">
                <a:solidFill>
                  <a:srgbClr val="990033"/>
                </a:solidFill>
              </a:rPr>
              <a:t>4. Этап </a:t>
            </a:r>
            <a:r>
              <a:rPr lang="ru-RU" sz="3600" b="1" u="sng" dirty="0" err="1" smtClean="0">
                <a:solidFill>
                  <a:srgbClr val="990033"/>
                </a:solidFill>
              </a:rPr>
              <a:t>целеполагания</a:t>
            </a:r>
            <a:r>
              <a:rPr lang="ru-RU" sz="3600" b="1" u="sng" dirty="0" smtClean="0">
                <a:solidFill>
                  <a:srgbClr val="990033"/>
                </a:solidFill>
              </a:rPr>
              <a:t> и построения проекта коррекции выявленных затруднений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12241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004070"/>
                </a:solidFill>
              </a:rPr>
              <a:t>Цель: </a:t>
            </a:r>
            <a:r>
              <a:rPr lang="ru-RU" sz="2800" i="1" dirty="0" smtClean="0">
                <a:solidFill>
                  <a:srgbClr val="004070"/>
                </a:solidFill>
              </a:rPr>
              <a:t>построение детьми проекта выхода из затруднения и формирование способности к его выполнению.</a:t>
            </a:r>
            <a:endParaRPr lang="ru-RU" sz="2800" i="1" dirty="0">
              <a:solidFill>
                <a:srgbClr val="004070"/>
              </a:solidFill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95536" y="3131096"/>
            <a:ext cx="849694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На данном этапе учащиеся в коммуникативной форме обдумывают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Arial" pitchFamily="34" charset="0"/>
                <a:ea typeface="Times New Roman" pitchFamily="18" charset="0"/>
              </a:rPr>
              <a:t>проект будущих учебных действий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: ставят цель (целью всегда является устранение возникшего затруднения), согласовывают тему урока, строят план достижения цели и определяют средства - алгоритмы, учебник и т.д.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548680"/>
          <a:ext cx="8640960" cy="5400603"/>
        </p:xfrm>
        <a:graphic>
          <a:graphicData uri="http://schemas.openxmlformats.org/drawingml/2006/table">
            <a:tbl>
              <a:tblPr/>
              <a:tblGrid>
                <a:gridCol w="700488"/>
                <a:gridCol w="7940472"/>
              </a:tblGrid>
              <a:tr h="600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№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7F0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</a:rPr>
                        <a:t>Действия, которые нужно предпринять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7F09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Прочитать теоретический материал в учебнике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8CC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Составить план прочитанного текста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CE7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6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Рассказать изученный материал соседу по парте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8CC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Заполнить слепую таблицу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CE7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Обсудить с товарищами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8CC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Выписать ключевые слова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CE7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7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8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Рассказать изученный материал классу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8CC"/>
                    </a:solidFill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8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C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Выполнить практические задания по теме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7195" marR="57195" marT="7944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C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u="sng" dirty="0" smtClean="0">
                <a:solidFill>
                  <a:srgbClr val="990033"/>
                </a:solidFill>
              </a:rPr>
              <a:t>5. Этап реализации построенного проекта (5-8 мин.)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075240" cy="14687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i="1" dirty="0" smtClean="0">
                <a:solidFill>
                  <a:srgbClr val="004070"/>
                </a:solidFill>
              </a:rPr>
              <a:t>Цель: </a:t>
            </a:r>
            <a:r>
              <a:rPr lang="ru-RU" sz="2400" i="1" u="sng" dirty="0" smtClean="0">
                <a:solidFill>
                  <a:srgbClr val="004070"/>
                </a:solidFill>
              </a:rPr>
              <a:t>осмысленное исправление </a:t>
            </a:r>
            <a:r>
              <a:rPr lang="ru-RU" sz="2400" i="1" dirty="0" smtClean="0">
                <a:solidFill>
                  <a:srgbClr val="004070"/>
                </a:solidFill>
              </a:rPr>
              <a:t>учащимися своих ошибок в самостоятельной работе и формирование </a:t>
            </a:r>
            <a:r>
              <a:rPr lang="ru-RU" sz="2400" i="1" u="sng" dirty="0" smtClean="0">
                <a:solidFill>
                  <a:srgbClr val="004070"/>
                </a:solidFill>
              </a:rPr>
              <a:t>умения правильно применять </a:t>
            </a:r>
            <a:r>
              <a:rPr lang="ru-RU" sz="2400" i="1" dirty="0" smtClean="0">
                <a:solidFill>
                  <a:srgbClr val="004070"/>
                </a:solidFill>
              </a:rPr>
              <a:t>соответствующие способы действий.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357301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4070"/>
                </a:solidFill>
              </a:rPr>
              <a:t>На данном этапе ученики действуют по плану, а учитель при необходимости направляет их с помощью наводящих вопросов. </a:t>
            </a:r>
            <a:endParaRPr lang="ru-RU" sz="2400" dirty="0">
              <a:solidFill>
                <a:srgbClr val="004070"/>
              </a:solidFill>
            </a:endParaRPr>
          </a:p>
        </p:txBody>
      </p:sp>
      <p:pic>
        <p:nvPicPr>
          <p:cNvPr id="55298" name="Picture 2" descr="http://internika.org/sites/default/files/users/user6390/school02-08_0.gif?1285683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429000"/>
            <a:ext cx="187220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0" name="Picture 4" descr="http://900igr.net/datai/ekonomika/Promyshlennost/0013-009-Konservnaja-promyshlennost-Molochnaja-promyshlennost-Mjasnaj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2348880"/>
            <a:ext cx="1244552" cy="167501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u="sng" dirty="0" smtClean="0">
                <a:solidFill>
                  <a:srgbClr val="990033"/>
                </a:solidFill>
              </a:rPr>
              <a:t>6. Этап обобщения затруднений во внешней речи (4-5 мин)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352928" cy="10801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400" b="1" i="1" u="sng" dirty="0" smtClean="0">
                <a:solidFill>
                  <a:srgbClr val="004070"/>
                </a:solidFill>
              </a:rPr>
              <a:t>Цель: </a:t>
            </a:r>
            <a:r>
              <a:rPr lang="ru-RU" sz="2400" b="1" i="1" dirty="0" smtClean="0">
                <a:solidFill>
                  <a:srgbClr val="004070"/>
                </a:solidFill>
              </a:rPr>
              <a:t>  закрепление способов действий, вызвавших затруднения.</a:t>
            </a:r>
          </a:p>
          <a:p>
            <a:pPr>
              <a:buNone/>
            </a:pPr>
            <a:endParaRPr lang="ru-RU" sz="2400" i="1" dirty="0" smtClean="0">
              <a:solidFill>
                <a:srgbClr val="00407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4070"/>
                </a:solidFill>
              </a:rPr>
              <a:t>  </a:t>
            </a:r>
            <a:endParaRPr lang="ru-RU" dirty="0"/>
          </a:p>
        </p:txBody>
      </p:sp>
      <p:pic>
        <p:nvPicPr>
          <p:cNvPr id="57346" name="Picture 2" descr="http://school5dim.ucoz.ru/_nw/0/672841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0368" y="2462690"/>
            <a:ext cx="2899239" cy="247847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7544" y="2348880"/>
            <a:ext cx="53285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4070"/>
                </a:solidFill>
              </a:rPr>
              <a:t>Для реализации этой цели необходимо, чтобы учащиеся: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4070"/>
                </a:solidFill>
              </a:rPr>
              <a:t>- </a:t>
            </a:r>
            <a:r>
              <a:rPr lang="ru-RU" sz="2400" dirty="0" smtClean="0">
                <a:solidFill>
                  <a:srgbClr val="004070"/>
                </a:solidFill>
              </a:rPr>
              <a:t>решили (фронтально, в группах, в парах) несколько типовых заданий на новый способ действия;</a:t>
            </a:r>
          </a:p>
          <a:p>
            <a:pPr>
              <a:buNone/>
            </a:pPr>
            <a:r>
              <a:rPr lang="ru-RU" sz="2400" dirty="0" smtClean="0">
                <a:solidFill>
                  <a:srgbClr val="004070"/>
                </a:solidFill>
              </a:rPr>
              <a:t>- при этом проговаривали вслух выполненные шаги и их обоснование  –  определения, алгоритмы, свойства и т.д.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u="sng" dirty="0" smtClean="0">
                <a:solidFill>
                  <a:srgbClr val="990033"/>
                </a:solidFill>
              </a:rPr>
              <a:t/>
            </a:r>
            <a:br>
              <a:rPr lang="ru-RU" sz="4000" b="1" u="sng" dirty="0" smtClean="0">
                <a:solidFill>
                  <a:srgbClr val="990033"/>
                </a:solidFill>
              </a:rPr>
            </a:br>
            <a:r>
              <a:rPr lang="ru-RU" sz="4000" b="1" u="sng" dirty="0" smtClean="0">
                <a:solidFill>
                  <a:srgbClr val="990033"/>
                </a:solidFill>
              </a:rPr>
              <a:t/>
            </a:r>
            <a:br>
              <a:rPr lang="ru-RU" sz="4000" b="1" u="sng" dirty="0" smtClean="0">
                <a:solidFill>
                  <a:srgbClr val="990033"/>
                </a:solidFill>
              </a:rPr>
            </a:br>
            <a:r>
              <a:rPr lang="ru-RU" sz="4000" b="1" u="sng" dirty="0" smtClean="0">
                <a:solidFill>
                  <a:srgbClr val="990033"/>
                </a:solidFill>
              </a:rPr>
              <a:t>7. Этап самостоятельной работы с самопроверкой по эталону (4-5 мин)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72817"/>
            <a:ext cx="8147248" cy="15121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i="1" dirty="0" smtClean="0">
                <a:solidFill>
                  <a:srgbClr val="004070"/>
                </a:solidFill>
              </a:rPr>
              <a:t>Цель: </a:t>
            </a:r>
            <a:r>
              <a:rPr lang="ru-RU" sz="2000" i="1" dirty="0" err="1" smtClean="0">
                <a:solidFill>
                  <a:srgbClr val="004070"/>
                </a:solidFill>
              </a:rPr>
              <a:t>интериоризация</a:t>
            </a:r>
            <a:r>
              <a:rPr lang="ru-RU" sz="2000" i="1" dirty="0" smtClean="0">
                <a:solidFill>
                  <a:srgbClr val="004070"/>
                </a:solidFill>
              </a:rPr>
              <a:t> (переход извне внутрь) нового способа действия и исполнительская рефлексия (коллективная и индивидуальная) достижения цели пробного учебного действия, применение нового знания в типовых заданиях.</a:t>
            </a:r>
            <a:endParaRPr lang="ru-RU" i="1" dirty="0" smtClean="0">
              <a:solidFill>
                <a:srgbClr val="00407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323528" y="3356992"/>
            <a:ext cx="84249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0688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Для этого необходимо:</a:t>
            </a:r>
            <a:endParaRPr kumimoji="0" lang="ru-RU" sz="1600" b="1" i="0" u="sng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068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организовать самостоятельное выполнение учащимися типовых заданий на новый способ действия;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068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организовать самопроверку учащимися своих решений по эталону;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068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создать (по возможности) ситуацию успеха для каждого ребенка;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068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 для учащихся, допустивших ошибки, предоставить возможность выявления причин ошибок и их исправления.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u="sng" dirty="0" smtClean="0">
                <a:solidFill>
                  <a:srgbClr val="990033"/>
                </a:solidFill>
              </a:rPr>
              <a:t>8. Этап включения в систему знаний и повторения (7-8 мин.)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132474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4070"/>
                </a:solidFill>
              </a:rPr>
              <a:t>Цель:</a:t>
            </a:r>
            <a:r>
              <a:rPr lang="ru-RU" b="1" dirty="0" smtClean="0">
                <a:solidFill>
                  <a:srgbClr val="004070"/>
                </a:solidFill>
              </a:rPr>
              <a:t>  </a:t>
            </a:r>
            <a:r>
              <a:rPr lang="ru-RU" sz="2400" i="1" dirty="0" smtClean="0">
                <a:solidFill>
                  <a:srgbClr val="004070"/>
                </a:solidFill>
              </a:rPr>
              <a:t>применение способов действий, вызвавших затруднения, повторение и закрепление ранее изученного и подготовка к изучению следующих разделов курса.</a:t>
            </a:r>
            <a:endParaRPr lang="ru-RU" sz="2400" i="1" dirty="0">
              <a:solidFill>
                <a:srgbClr val="004070"/>
              </a:solidFill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323528" y="2863413"/>
            <a:ext cx="835292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4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Для этого учащиеся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при положительном результате предыдущего этапа: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4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выполняют задания, в которых рассматриваемые способы действий связываются с ранее изученными и между собой;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4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выполняют задания на подготовку к изучению следующих тем.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33"/>
                </a:solidFill>
              </a:rPr>
              <a:t>«Лови ошибку»</a:t>
            </a:r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10872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4070"/>
                </a:solidFill>
              </a:rPr>
              <a:t>обсуждая с учащимися уже изученный материал, учитель намеренно допускает ошибки, ученики должны исправить их. </a:t>
            </a:r>
            <a:endParaRPr lang="ru-RU" i="1" dirty="0">
              <a:solidFill>
                <a:srgbClr val="00407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276872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990033"/>
                </a:solidFill>
              </a:rPr>
              <a:t>«Светофор»</a:t>
            </a:r>
            <a:r>
              <a:rPr lang="ru-RU" sz="4800" dirty="0" smtClean="0">
                <a:solidFill>
                  <a:srgbClr val="990033"/>
                </a:solidFill>
              </a:rPr>
              <a:t> </a:t>
            </a:r>
            <a:endParaRPr lang="ru-RU" sz="4800" dirty="0">
              <a:solidFill>
                <a:srgbClr val="990033"/>
              </a:solidFill>
            </a:endParaRPr>
          </a:p>
        </p:txBody>
      </p:sp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323528" y="2945850"/>
            <a:ext cx="86409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4070"/>
                </a:solidFill>
                <a:effectLst/>
                <a:latin typeface="Arial" pitchFamily="34" charset="0"/>
                <a:ea typeface="Times New Roman" pitchFamily="18" charset="0"/>
              </a:rPr>
              <a:t>это полоска бумаги, с одной стороны красная, с другой – зеленая. При опросе ученики сигнализируют о своей готовности к ответу, поднимая «светофор»  красной или зеленой стороной. 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rgbClr val="004070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437112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990033"/>
                </a:solidFill>
              </a:rPr>
              <a:t>Опрос по цепочке</a:t>
            </a:r>
            <a:endParaRPr lang="ru-RU" sz="4800" dirty="0">
              <a:solidFill>
                <a:srgbClr val="99003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229200"/>
            <a:ext cx="8640960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004070"/>
                </a:solidFill>
              </a:rPr>
              <a:t>рассказ одного ученика прерывается в любом месте и передается другому жестом учителя. И так несколько раз до завершения ответа.</a:t>
            </a:r>
            <a:endParaRPr lang="ru-RU" sz="2800" i="1" dirty="0">
              <a:solidFill>
                <a:srgbClr val="00407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</a:rPr>
              <a:t>Уроки рефлексии</a:t>
            </a:r>
            <a:endParaRPr lang="ru-RU" sz="6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363272" cy="46413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решают </a:t>
            </a:r>
            <a:r>
              <a:rPr lang="ru-RU" b="1" u="sng" dirty="0" smtClean="0">
                <a:solidFill>
                  <a:srgbClr val="002060"/>
                </a:solidFill>
              </a:rPr>
              <a:t>целый ряд образовательных задач</a:t>
            </a:r>
            <a:r>
              <a:rPr lang="ru-RU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позволяют обобщить знания на разных этапах изучения материала,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осуществить контроль уровня владения понятиями и способами,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создать условия для формирования действий самооценки, планирования собственной деятельности.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>
                <a:solidFill>
                  <a:srgbClr val="990033"/>
                </a:solidFill>
              </a:rPr>
              <a:t>9. Этап рефлексии деятельности на уроке (3 мин.)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7"/>
            <a:ext cx="8435280" cy="403244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4070"/>
                </a:solidFill>
              </a:rPr>
              <a:t>Цель:</a:t>
            </a:r>
          </a:p>
          <a:p>
            <a:r>
              <a:rPr lang="ru-RU" dirty="0" smtClean="0">
                <a:solidFill>
                  <a:srgbClr val="004070"/>
                </a:solidFill>
              </a:rPr>
              <a:t>зафиксировать новое содержание, полученное на уроке;</a:t>
            </a:r>
          </a:p>
          <a:p>
            <a:r>
              <a:rPr lang="ru-RU" dirty="0" smtClean="0">
                <a:solidFill>
                  <a:srgbClr val="004070"/>
                </a:solidFill>
              </a:rPr>
              <a:t>провести рефлексивный анализ учебной деятельности с точки зрения выполнения требований, известных учащимся;</a:t>
            </a:r>
          </a:p>
          <a:p>
            <a:r>
              <a:rPr lang="ru-RU" dirty="0" smtClean="0">
                <a:solidFill>
                  <a:srgbClr val="004070"/>
                </a:solidFill>
              </a:rPr>
              <a:t>оценить собственную деятельность на уроке;</a:t>
            </a:r>
          </a:p>
          <a:p>
            <a:r>
              <a:rPr lang="ru-RU" dirty="0" smtClean="0">
                <a:solidFill>
                  <a:srgbClr val="004070"/>
                </a:solidFill>
              </a:rPr>
              <a:t>зафиксировать неразрешенные затруднения как направления будущей учебной деятельности;</a:t>
            </a:r>
          </a:p>
          <a:p>
            <a:r>
              <a:rPr lang="ru-RU" dirty="0" smtClean="0">
                <a:solidFill>
                  <a:srgbClr val="004070"/>
                </a:solidFill>
              </a:rPr>
              <a:t>обсудить и записать домашнее задание.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33"/>
                </a:solidFill>
              </a:rPr>
              <a:t>Вопросы для этапа рефлексии</a:t>
            </a:r>
            <a:endParaRPr lang="ru-RU" b="1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solidFill>
                  <a:srgbClr val="004070"/>
                </a:solidFill>
              </a:rPr>
              <a:t>Ваши главные результаты сегодня? Благодаря чему вам удалось их достичь?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solidFill>
                  <a:srgbClr val="004070"/>
                </a:solidFill>
              </a:rPr>
              <a:t> Какие трудности встретились во время выполнения задания, как вы их преодолевали? Какие идеи возникли во время выполнения задания?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solidFill>
                  <a:srgbClr val="004070"/>
                </a:solidFill>
              </a:rPr>
              <a:t>Вопросы и пожелания, возникшие в связи с темой урока.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146375" y="404664"/>
          <a:ext cx="8778603" cy="5904656"/>
        </p:xfrm>
        <a:graphic>
          <a:graphicData uri="http://schemas.openxmlformats.org/presentationml/2006/ole">
            <p:oleObj spid="_x0000_s66562" name="Слайд" r:id="rId3" imgW="4570551" imgH="3427315" progId="PowerPoint.Template.12">
              <p:embed/>
            </p:oleObj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33"/>
                </a:solidFill>
              </a:rPr>
              <a:t>«</a:t>
            </a:r>
            <a:r>
              <a:rPr lang="ru-RU" b="1" dirty="0" err="1" smtClean="0">
                <a:solidFill>
                  <a:srgbClr val="990033"/>
                </a:solidFill>
              </a:rPr>
              <a:t>Плюс-минус-интересно</a:t>
            </a:r>
            <a:r>
              <a:rPr lang="ru-RU" b="1" dirty="0" smtClean="0">
                <a:solidFill>
                  <a:srgbClr val="990033"/>
                </a:solidFill>
              </a:rPr>
              <a:t>»</a:t>
            </a:r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933056"/>
            <a:ext cx="8229600" cy="115212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990033"/>
                </a:solidFill>
              </a:rPr>
              <a:t>Приём</a:t>
            </a:r>
            <a:r>
              <a:rPr lang="ru-RU" sz="3600" dirty="0" smtClean="0">
                <a:solidFill>
                  <a:srgbClr val="990033"/>
                </a:solidFill>
              </a:rPr>
              <a:t> </a:t>
            </a:r>
            <a:r>
              <a:rPr lang="ru-RU" sz="3600" b="1" dirty="0" smtClean="0">
                <a:solidFill>
                  <a:srgbClr val="990033"/>
                </a:solidFill>
              </a:rPr>
              <a:t>«Расскажи по схеме: </a:t>
            </a:r>
            <a:r>
              <a:rPr lang="ru-RU" sz="3600" b="1" u="sng" dirty="0" smtClean="0">
                <a:solidFill>
                  <a:srgbClr val="990033"/>
                </a:solidFill>
              </a:rPr>
              <a:t>Я знаю, я запомнил, я смог</a:t>
            </a:r>
            <a:r>
              <a:rPr lang="ru-RU" sz="3600" b="1" dirty="0" smtClean="0">
                <a:solidFill>
                  <a:srgbClr val="990033"/>
                </a:solidFill>
              </a:rPr>
              <a:t>»</a:t>
            </a:r>
            <a:endParaRPr lang="ru-RU" sz="3600" dirty="0">
              <a:solidFill>
                <a:srgbClr val="990033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397000"/>
          <a:ext cx="8424936" cy="2218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66384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«П»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«М»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«И»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solidFill>
                            <a:srgbClr val="990033"/>
                          </a:solidFill>
                        </a:rPr>
                        <a:t>Всё, что понравилось на уроке</a:t>
                      </a:r>
                      <a:endParaRPr lang="ru-RU" sz="2400" i="1" dirty="0">
                        <a:solidFill>
                          <a:srgbClr val="990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solidFill>
                            <a:srgbClr val="990033"/>
                          </a:solidFill>
                        </a:rPr>
                        <a:t>Всё, что не понравилось на уроке</a:t>
                      </a:r>
                      <a:endParaRPr lang="ru-RU" sz="2400" i="1" dirty="0">
                        <a:solidFill>
                          <a:srgbClr val="990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i="1" dirty="0" smtClean="0">
                          <a:solidFill>
                            <a:srgbClr val="990033"/>
                          </a:solidFill>
                        </a:rPr>
                        <a:t>Все любопытные факты и вопросы</a:t>
                      </a:r>
                      <a:r>
                        <a:rPr lang="ru-RU" sz="2400" i="1" baseline="0" dirty="0" smtClean="0">
                          <a:solidFill>
                            <a:srgbClr val="990033"/>
                          </a:solidFill>
                        </a:rPr>
                        <a:t> учителю</a:t>
                      </a:r>
                      <a:endParaRPr lang="ru-RU" sz="2400" i="1" dirty="0" smtClean="0">
                        <a:solidFill>
                          <a:srgbClr val="990033"/>
                        </a:solidFill>
                      </a:endParaRPr>
                    </a:p>
                    <a:p>
                      <a:endParaRPr lang="ru-RU" sz="2400" i="1" dirty="0">
                        <a:solidFill>
                          <a:srgbClr val="990033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990033"/>
                </a:solidFill>
              </a:rPr>
              <a:t>Высказывания по кругу</a:t>
            </a:r>
            <a:endParaRPr lang="ru-RU" sz="4800" b="1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2520279"/>
          </a:xfrm>
        </p:spPr>
        <p:txBody>
          <a:bodyPr numCol="3">
            <a:normAutofit fontScale="85000" lnSpcReduction="10000"/>
          </a:bodyPr>
          <a:lstStyle/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сегодня я узнал…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было интересно…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было трудно…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я выполнял задания…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я понял, что…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теперь я могу…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я почувствовал, что…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я приобрел…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я научился…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у меня получилось 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я смог…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я попробую…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меня удивило…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урок дал мне для жизни…</a:t>
            </a:r>
          </a:p>
          <a:p>
            <a:pPr lvl="0"/>
            <a:r>
              <a:rPr lang="ru-RU" sz="2400" b="1" dirty="0" smtClean="0">
                <a:solidFill>
                  <a:srgbClr val="004070"/>
                </a:solidFill>
              </a:rPr>
              <a:t>мне захотелось…</a:t>
            </a:r>
          </a:p>
          <a:p>
            <a:pPr>
              <a:buNone/>
            </a:pPr>
            <a:r>
              <a:rPr lang="ru-RU" b="1" dirty="0" smtClean="0">
                <a:solidFill>
                  <a:srgbClr val="004070"/>
                </a:solidFill>
              </a:rPr>
              <a:t/>
            </a:r>
            <a:br>
              <a:rPr lang="ru-RU" b="1" dirty="0" smtClean="0">
                <a:solidFill>
                  <a:srgbClr val="004070"/>
                </a:solidFill>
              </a:rPr>
            </a:br>
            <a:r>
              <a:rPr lang="ru-RU" b="1" dirty="0" smtClean="0">
                <a:solidFill>
                  <a:srgbClr val="004070"/>
                </a:solidFill>
              </a:rPr>
              <a:t> </a:t>
            </a:r>
          </a:p>
          <a:p>
            <a:endParaRPr lang="ru-RU" b="1" dirty="0">
              <a:solidFill>
                <a:srgbClr val="00407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645024"/>
            <a:ext cx="8748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990033"/>
                </a:solidFill>
              </a:rPr>
              <a:t>Самооценка активности и качества работы:</a:t>
            </a:r>
            <a:endParaRPr lang="ru-RU" sz="3200" b="1" dirty="0">
              <a:solidFill>
                <a:srgbClr val="990033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272677"/>
            <a:ext cx="8568952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4070"/>
                </a:solidFill>
              </a:rPr>
              <a:t>«V»</a:t>
            </a:r>
            <a:r>
              <a:rPr lang="ru-RU" sz="2400" dirty="0" smtClean="0">
                <a:solidFill>
                  <a:srgbClr val="004070"/>
                </a:solidFill>
              </a:rPr>
              <a:t> -  ответил по просьбе учителя, но ответ не правильный</a:t>
            </a:r>
            <a:br>
              <a:rPr lang="ru-RU" sz="2400" dirty="0" smtClean="0">
                <a:solidFill>
                  <a:srgbClr val="004070"/>
                </a:solidFill>
              </a:rPr>
            </a:br>
            <a:r>
              <a:rPr lang="ru-RU" sz="2400" b="1" dirty="0" smtClean="0">
                <a:solidFill>
                  <a:srgbClr val="004070"/>
                </a:solidFill>
              </a:rPr>
              <a:t>«W»</a:t>
            </a:r>
            <a:r>
              <a:rPr lang="ru-RU" sz="2400" dirty="0" smtClean="0">
                <a:solidFill>
                  <a:srgbClr val="004070"/>
                </a:solidFill>
              </a:rPr>
              <a:t> -  ответил по просьбе учителя, ответ правильный</a:t>
            </a:r>
            <a:br>
              <a:rPr lang="ru-RU" sz="2400" dirty="0" smtClean="0">
                <a:solidFill>
                  <a:srgbClr val="004070"/>
                </a:solidFill>
              </a:rPr>
            </a:br>
            <a:r>
              <a:rPr lang="ru-RU" sz="2400" b="1" dirty="0" smtClean="0">
                <a:solidFill>
                  <a:srgbClr val="004070"/>
                </a:solidFill>
              </a:rPr>
              <a:t>«| »</a:t>
            </a:r>
            <a:r>
              <a:rPr lang="ru-RU" sz="2400" dirty="0" smtClean="0">
                <a:solidFill>
                  <a:srgbClr val="004070"/>
                </a:solidFill>
              </a:rPr>
              <a:t>  -  ответил по своей инициативе, но ответ не правильный</a:t>
            </a:r>
            <a:br>
              <a:rPr lang="ru-RU" sz="2400" dirty="0" smtClean="0">
                <a:solidFill>
                  <a:srgbClr val="004070"/>
                </a:solidFill>
              </a:rPr>
            </a:br>
            <a:r>
              <a:rPr lang="ru-RU" sz="2400" b="1" dirty="0" smtClean="0">
                <a:solidFill>
                  <a:srgbClr val="004070"/>
                </a:solidFill>
              </a:rPr>
              <a:t>«+»  -</a:t>
            </a:r>
            <a:r>
              <a:rPr lang="ru-RU" sz="2400" dirty="0" smtClean="0">
                <a:solidFill>
                  <a:srgbClr val="004070"/>
                </a:solidFill>
              </a:rPr>
              <a:t>  ответил по своей инициативе, ответ правильный</a:t>
            </a:r>
            <a:br>
              <a:rPr lang="ru-RU" sz="2400" dirty="0" smtClean="0">
                <a:solidFill>
                  <a:srgbClr val="004070"/>
                </a:solidFill>
              </a:rPr>
            </a:br>
            <a:r>
              <a:rPr lang="ru-RU" sz="2400" b="1" dirty="0" smtClean="0">
                <a:solidFill>
                  <a:srgbClr val="004070"/>
                </a:solidFill>
              </a:rPr>
              <a:t>«0»   </a:t>
            </a:r>
            <a:r>
              <a:rPr lang="ru-RU" sz="2400" dirty="0" smtClean="0">
                <a:solidFill>
                  <a:srgbClr val="004070"/>
                </a:solidFill>
              </a:rPr>
              <a:t>-  не ответил.</a:t>
            </a:r>
            <a:endParaRPr lang="ru-RU" sz="2400" dirty="0">
              <a:solidFill>
                <a:srgbClr val="00407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33"/>
                </a:solidFill>
              </a:rPr>
              <a:t>упражнение «Комплимент»</a:t>
            </a:r>
            <a:r>
              <a:rPr lang="ru-RU" dirty="0" smtClean="0">
                <a:solidFill>
                  <a:srgbClr val="990033"/>
                </a:solidFill>
              </a:rPr>
              <a:t> </a:t>
            </a:r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3"/>
            <a:ext cx="7272808" cy="439248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004070"/>
                </a:solidFill>
              </a:rPr>
              <a:t>(Комплимент-похвала, Комплимент деловым качествам, Комплимент в чувствах)</a:t>
            </a:r>
          </a:p>
          <a:p>
            <a:pPr algn="ctr">
              <a:buNone/>
            </a:pPr>
            <a:endParaRPr lang="ru-RU" sz="2800" b="1" i="1" dirty="0" smtClean="0">
              <a:solidFill>
                <a:srgbClr val="00407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4070"/>
                </a:solidFill>
              </a:rPr>
              <a:t> </a:t>
            </a:r>
            <a:r>
              <a:rPr lang="ru-RU" sz="2800" i="1" dirty="0" smtClean="0">
                <a:solidFill>
                  <a:srgbClr val="004070"/>
                </a:solidFill>
              </a:rPr>
              <a:t>Учащиеся оценивают вклад друг друга в урок и благодарят друг друга и учителя за проведенный урок. </a:t>
            </a:r>
          </a:p>
          <a:p>
            <a:pPr>
              <a:buNone/>
            </a:pPr>
            <a:endParaRPr lang="ru-RU" sz="2800" i="1" dirty="0" smtClean="0">
              <a:solidFill>
                <a:srgbClr val="004070"/>
              </a:solidFill>
            </a:endParaRPr>
          </a:p>
          <a:p>
            <a:pPr algn="ctr">
              <a:buNone/>
            </a:pPr>
            <a:r>
              <a:rPr lang="ru-RU" sz="2800" i="1" dirty="0" smtClean="0">
                <a:solidFill>
                  <a:srgbClr val="004070"/>
                </a:solidFill>
              </a:rPr>
              <a:t>Такой вариант окончания урока дает возможность удовлетворения потребности в признании личностной значимости каждого.</a:t>
            </a:r>
            <a:endParaRPr lang="ru-RU" sz="2800" i="1" dirty="0">
              <a:solidFill>
                <a:srgbClr val="004070"/>
              </a:solidFill>
            </a:endParaRPr>
          </a:p>
        </p:txBody>
      </p:sp>
      <p:pic>
        <p:nvPicPr>
          <p:cNvPr id="60418" name="Picture 2" descr="http://jointhejoy.ru/sites/default/files/imagecache/post_image/%D0%BA%D0%B0%D1%80%D1%82%D0%B8%D0%BD%D0%BA%D0%B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25144"/>
            <a:ext cx="1779162" cy="1800784"/>
          </a:xfrm>
          <a:prstGeom prst="rect">
            <a:avLst/>
          </a:prstGeom>
          <a:noFill/>
        </p:spPr>
      </p:pic>
      <p:pic>
        <p:nvPicPr>
          <p:cNvPr id="5" name="Рисунок 4" descr="2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2700720"/>
            <a:ext cx="1634466" cy="1448359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 pitchFamily="18" charset="0"/>
                <a:cs typeface="Times New Roman" pitchFamily="18" charset="0"/>
              </a:rPr>
              <a:t>Техника «рефлексивная мишень»</a:t>
            </a:r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1"/>
            <a:ext cx="4464496" cy="4248473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На доске рисуется мишень, которая делится на сектора.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Обучающийся ставит метки в сектора соответственно оценке результата: чем ближе к центру мишени, тем результат выше. Затем проводят её краткий анализ.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4" name="Рисунок 3" descr="Image2445"/>
          <p:cNvPicPr/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30000" contrast="40000"/>
          </a:blip>
          <a:srcRect/>
          <a:stretch>
            <a:fillRect/>
          </a:stretch>
        </p:blipFill>
        <p:spPr bwMode="auto">
          <a:xfrm>
            <a:off x="4788024" y="1844824"/>
            <a:ext cx="4038600" cy="346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91264" cy="940966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990033"/>
                </a:solidFill>
              </a:rPr>
              <a:t>Приём </a:t>
            </a:r>
            <a:r>
              <a:rPr lang="ru-RU" sz="6000" b="1" dirty="0" smtClean="0">
                <a:solidFill>
                  <a:srgbClr val="990033"/>
                </a:solidFill>
              </a:rPr>
              <a:t>«</a:t>
            </a:r>
            <a:r>
              <a:rPr lang="ru-RU" sz="6000" b="1" dirty="0" err="1" smtClean="0">
                <a:solidFill>
                  <a:srgbClr val="990033"/>
                </a:solidFill>
              </a:rPr>
              <a:t>синквейн</a:t>
            </a:r>
            <a:r>
              <a:rPr lang="ru-RU" sz="6000" b="1" dirty="0" smtClean="0">
                <a:solidFill>
                  <a:srgbClr val="990033"/>
                </a:solidFill>
              </a:rPr>
              <a:t>»</a:t>
            </a:r>
            <a:endParaRPr lang="ru-RU" sz="6000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6"/>
          </a:xfrm>
        </p:spPr>
        <p:txBody>
          <a:bodyPr/>
          <a:lstStyle/>
          <a:p>
            <a:pPr algn="ctr">
              <a:buNone/>
            </a:pPr>
            <a:r>
              <a:rPr lang="ru-RU" sz="2800" i="1" dirty="0" smtClean="0">
                <a:solidFill>
                  <a:srgbClr val="004070"/>
                </a:solidFill>
              </a:rPr>
              <a:t>Составляя </a:t>
            </a:r>
            <a:r>
              <a:rPr lang="ru-RU" sz="2800" i="1" dirty="0" err="1" smtClean="0">
                <a:solidFill>
                  <a:srgbClr val="004070"/>
                </a:solidFill>
              </a:rPr>
              <a:t>синквейн</a:t>
            </a:r>
            <a:r>
              <a:rPr lang="ru-RU" sz="2800" i="1" dirty="0" smtClean="0">
                <a:solidFill>
                  <a:srgbClr val="004070"/>
                </a:solidFill>
              </a:rPr>
              <a:t>, каждый ученик реализует свои таланты и способности: интеллектуальные, творческие, образные. </a:t>
            </a:r>
          </a:p>
          <a:p>
            <a:pPr algn="ctr">
              <a:buNone/>
            </a:pPr>
            <a:r>
              <a:rPr lang="ru-RU" sz="2800" i="1" dirty="0" smtClean="0">
                <a:solidFill>
                  <a:srgbClr val="004070"/>
                </a:solidFill>
              </a:rPr>
              <a:t>Если задание выполнено правильно, то </a:t>
            </a:r>
            <a:r>
              <a:rPr lang="ru-RU" sz="2800" i="1" dirty="0" err="1" smtClean="0">
                <a:solidFill>
                  <a:srgbClr val="004070"/>
                </a:solidFill>
              </a:rPr>
              <a:t>синквейн</a:t>
            </a:r>
            <a:r>
              <a:rPr lang="ru-RU" sz="2800" i="1" dirty="0" smtClean="0">
                <a:solidFill>
                  <a:srgbClr val="004070"/>
                </a:solidFill>
              </a:rPr>
              <a:t> обязательно получится эмоциональным.</a:t>
            </a:r>
          </a:p>
          <a:p>
            <a:endParaRPr lang="ru-RU" dirty="0"/>
          </a:p>
        </p:txBody>
      </p:sp>
      <p:pic>
        <p:nvPicPr>
          <p:cNvPr id="65538" name="Picture 2" descr="http://nikschool1.ucoz.ru/_si/0/948528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864189"/>
            <a:ext cx="3240360" cy="2993811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908720"/>
            <a:ext cx="7077472" cy="1143000"/>
          </a:xfrm>
        </p:spPr>
        <p:txBody>
          <a:bodyPr>
            <a:noAutofit/>
          </a:bodyPr>
          <a:lstStyle/>
          <a:p>
            <a:pPr algn="r"/>
            <a:r>
              <a:rPr lang="ru-RU" sz="2800" b="1" i="1" dirty="0" smtClean="0">
                <a:solidFill>
                  <a:srgbClr val="990033"/>
                </a:solidFill>
              </a:rPr>
              <a:t>«Весь смысл жизни заключается в бесконечном завоевании неизвестного, в вечном усилии познать больше» </a:t>
            </a:r>
            <a:br>
              <a:rPr lang="ru-RU" sz="2800" b="1" i="1" dirty="0" smtClean="0">
                <a:solidFill>
                  <a:srgbClr val="990033"/>
                </a:solidFill>
              </a:rPr>
            </a:br>
            <a:r>
              <a:rPr lang="ru-RU" sz="2800" b="1" i="1" dirty="0" smtClean="0">
                <a:solidFill>
                  <a:srgbClr val="990033"/>
                </a:solidFill>
              </a:rPr>
              <a:t>Э.Золя</a:t>
            </a:r>
            <a:endParaRPr lang="ru-RU" sz="3600" b="1" i="1" dirty="0">
              <a:solidFill>
                <a:srgbClr val="9900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1"/>
            <a:ext cx="8435280" cy="3168351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800" i="1" dirty="0" smtClean="0">
                <a:solidFill>
                  <a:srgbClr val="004070"/>
                </a:solidFill>
              </a:rPr>
              <a:t>Сотрудничать, любить и развивать,</a:t>
            </a:r>
            <a:br>
              <a:rPr lang="ru-RU" sz="3800" i="1" dirty="0" smtClean="0">
                <a:solidFill>
                  <a:srgbClr val="004070"/>
                </a:solidFill>
              </a:rPr>
            </a:br>
            <a:r>
              <a:rPr lang="ru-RU" sz="3800" i="1" dirty="0" smtClean="0">
                <a:solidFill>
                  <a:srgbClr val="004070"/>
                </a:solidFill>
              </a:rPr>
              <a:t>Детей сужденья мудро принимать,</a:t>
            </a:r>
            <a:br>
              <a:rPr lang="ru-RU" sz="3800" i="1" dirty="0" smtClean="0">
                <a:solidFill>
                  <a:srgbClr val="004070"/>
                </a:solidFill>
              </a:rPr>
            </a:br>
            <a:r>
              <a:rPr lang="ru-RU" sz="3800" i="1" dirty="0" smtClean="0">
                <a:solidFill>
                  <a:srgbClr val="004070"/>
                </a:solidFill>
              </a:rPr>
              <a:t>Ориентировать на личность обучение – </a:t>
            </a:r>
            <a:br>
              <a:rPr lang="ru-RU" sz="3800" i="1" dirty="0" smtClean="0">
                <a:solidFill>
                  <a:srgbClr val="004070"/>
                </a:solidFill>
              </a:rPr>
            </a:br>
            <a:r>
              <a:rPr lang="ru-RU" sz="3800" i="1" dirty="0" smtClean="0">
                <a:solidFill>
                  <a:srgbClr val="004070"/>
                </a:solidFill>
              </a:rPr>
              <a:t>Сегодня в этом педагога назначение.</a:t>
            </a:r>
            <a:endParaRPr lang="ru-RU" sz="3800" dirty="0" smtClean="0">
              <a:solidFill>
                <a:srgbClr val="004070"/>
              </a:solidFill>
            </a:endParaRPr>
          </a:p>
          <a:p>
            <a:pPr algn="ctr">
              <a:buNone/>
            </a:pPr>
            <a:r>
              <a:rPr lang="ru-RU" sz="3800" i="1" dirty="0" smtClean="0">
                <a:solidFill>
                  <a:srgbClr val="004070"/>
                </a:solidFill>
              </a:rPr>
              <a:t>Всем Вам желаю творческих побед!</a:t>
            </a:r>
            <a:endParaRPr lang="ru-RU" sz="3800" dirty="0" smtClean="0">
              <a:solidFill>
                <a:srgbClr val="004070"/>
              </a:solidFill>
            </a:endParaRPr>
          </a:p>
          <a:p>
            <a:pPr algn="ctr">
              <a:buNone/>
            </a:pPr>
            <a:r>
              <a:rPr lang="ru-RU" sz="3800" i="1" dirty="0" smtClean="0">
                <a:solidFill>
                  <a:srgbClr val="004070"/>
                </a:solidFill>
              </a:rPr>
              <a:t>На каждый Ваш вопрос – прямой ответ.</a:t>
            </a:r>
            <a:endParaRPr lang="ru-RU" sz="3800" dirty="0" smtClean="0">
              <a:solidFill>
                <a:srgbClr val="004070"/>
              </a:solidFill>
            </a:endParaRPr>
          </a:p>
          <a:p>
            <a:pPr algn="ctr">
              <a:buNone/>
            </a:pPr>
            <a:r>
              <a:rPr lang="ru-RU" sz="3800" i="1" dirty="0" smtClean="0">
                <a:solidFill>
                  <a:srgbClr val="004070"/>
                </a:solidFill>
              </a:rPr>
              <a:t>Спасибо за внимание, друзья,</a:t>
            </a:r>
            <a:endParaRPr lang="ru-RU" sz="3800" dirty="0" smtClean="0">
              <a:solidFill>
                <a:srgbClr val="004070"/>
              </a:solidFill>
            </a:endParaRPr>
          </a:p>
          <a:p>
            <a:pPr algn="ctr">
              <a:buNone/>
            </a:pPr>
            <a:r>
              <a:rPr lang="ru-RU" sz="3800" i="1" dirty="0" smtClean="0">
                <a:solidFill>
                  <a:srgbClr val="004070"/>
                </a:solidFill>
              </a:rPr>
              <a:t>До новых встреч прощаюсь с Вами я!</a:t>
            </a:r>
            <a:endParaRPr lang="ru-RU" sz="3800" dirty="0" smtClean="0">
              <a:solidFill>
                <a:srgbClr val="004070"/>
              </a:solidFill>
            </a:endParaRPr>
          </a:p>
          <a:p>
            <a:endParaRPr lang="ru-RU" dirty="0"/>
          </a:p>
        </p:txBody>
      </p:sp>
      <p:pic>
        <p:nvPicPr>
          <p:cNvPr id="69634" name="Picture 2" descr="http://www.dkvartal.ru/system/ckeditor_assets/pictures/8521/content_asmq_owl.jpg?13593965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1584176" cy="1559380"/>
          </a:xfrm>
          <a:prstGeom prst="rect">
            <a:avLst/>
          </a:prstGeom>
          <a:noFill/>
        </p:spPr>
      </p:pic>
      <p:pic>
        <p:nvPicPr>
          <p:cNvPr id="69636" name="Picture 4" descr="http://stat20.privet.ru/lr/0b2d89063006e6b13f16751ea3cd254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97787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008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990033"/>
                </a:solidFill>
              </a:rPr>
              <a:t>Сравним:</a:t>
            </a:r>
            <a:endParaRPr lang="ru-RU" sz="6000" b="1" dirty="0">
              <a:solidFill>
                <a:srgbClr val="990033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64704"/>
          <a:ext cx="9144000" cy="6093296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427984"/>
                <a:gridCol w="4716016"/>
              </a:tblGrid>
              <a:tr h="869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/>
                        <a:t>Традиционные уроки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128905" algn="ctr">
                        <a:spcAft>
                          <a:spcPts val="0"/>
                        </a:spcAft>
                      </a:pPr>
                      <a:r>
                        <a:rPr lang="ru-RU" sz="2800" dirty="0"/>
                        <a:t>Уроки </a:t>
                      </a:r>
                      <a:r>
                        <a:rPr lang="ru-RU" sz="2800" dirty="0" err="1"/>
                        <a:t>деятельностной</a:t>
                      </a:r>
                      <a:r>
                        <a:rPr lang="ru-RU" sz="2800" dirty="0"/>
                        <a:t> направленности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522373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63830" algn="l"/>
                          <a:tab pos="392430" algn="l"/>
                        </a:tabLs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Урок изучения  (объяснения) нового материала;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63830" algn="l"/>
                          <a:tab pos="392430" algn="l"/>
                        </a:tabLst>
                      </a:pPr>
                      <a:r>
                        <a:rPr lang="ru-RU" sz="2000" b="1" dirty="0">
                          <a:solidFill>
                            <a:srgbClr val="004070"/>
                          </a:solidFill>
                        </a:rPr>
                        <a:t>Урок закрепления знаний и формирования соответствующих умений и навыков;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63830" algn="l"/>
                          <a:tab pos="392430" algn="l"/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4070"/>
                          </a:solidFill>
                        </a:rPr>
                        <a:t>Урок повторительно-обобщающего характера (линейное повторение)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63830" algn="l"/>
                          <a:tab pos="392430" algn="l"/>
                          <a:tab pos="457200" algn="l"/>
                        </a:tabLst>
                      </a:pPr>
                      <a:r>
                        <a:rPr lang="ru-RU" sz="2000" b="1" dirty="0"/>
                        <a:t>Повторительно-обобщающий урок (системное повторение)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63830" algn="l"/>
                          <a:tab pos="392430" algn="l"/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4070"/>
                          </a:solidFill>
                        </a:rPr>
                        <a:t>Урок коррекции знаний, умений и навыков (Урок работы над ошибками)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63830" algn="l"/>
                          <a:tab pos="392430" algn="l"/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4070"/>
                          </a:solidFill>
                        </a:rPr>
                        <a:t>Комбинированный урок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63830" algn="l"/>
                          <a:tab pos="392430" algn="l"/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Урок контроля знаний, умений и навыков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4572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71500" algn="l"/>
                        </a:tabLs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Урок </a:t>
                      </a:r>
                      <a:r>
                        <a:rPr lang="ru-RU" sz="2800" b="1" dirty="0">
                          <a:solidFill>
                            <a:srgbClr val="FF0000"/>
                          </a:solidFill>
                        </a:rPr>
                        <a:t>«открытия» нового знания; </a:t>
                      </a:r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457200" lvl="0" indent="-4572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71500" algn="l"/>
                        </a:tabLst>
                      </a:pP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  <a:p>
                      <a:pPr marL="457200" lvl="0" indent="-4572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71500" algn="l"/>
                        </a:tabLst>
                      </a:pPr>
                      <a:r>
                        <a:rPr lang="ru-RU" sz="2800" b="1" dirty="0">
                          <a:solidFill>
                            <a:srgbClr val="004070"/>
                          </a:solidFill>
                        </a:rPr>
                        <a:t>Урок рефлексии</a:t>
                      </a:r>
                      <a:r>
                        <a:rPr lang="ru-RU" sz="2800" b="1" dirty="0" smtClean="0">
                          <a:solidFill>
                            <a:srgbClr val="004070"/>
                          </a:solidFill>
                        </a:rPr>
                        <a:t>;</a:t>
                      </a:r>
                    </a:p>
                    <a:p>
                      <a:pPr marL="457200" lvl="0" indent="-4572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71500" algn="l"/>
                        </a:tabLst>
                      </a:pPr>
                      <a:endParaRPr lang="ru-RU" sz="2800" b="1" dirty="0">
                        <a:solidFill>
                          <a:srgbClr val="004070"/>
                        </a:solidFill>
                      </a:endParaRPr>
                    </a:p>
                    <a:p>
                      <a:pPr marL="457200" lvl="0" indent="-4572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71500" algn="l"/>
                        </a:tabLst>
                      </a:pPr>
                      <a:r>
                        <a:rPr lang="ru-RU" sz="2800" b="1" dirty="0"/>
                        <a:t>Урок </a:t>
                      </a:r>
                      <a:r>
                        <a:rPr lang="ru-RU" sz="2800" b="1" dirty="0" smtClean="0"/>
                        <a:t>общеметодологической </a:t>
                      </a:r>
                      <a:r>
                        <a:rPr lang="ru-RU" sz="2800" b="1" dirty="0"/>
                        <a:t>направленности</a:t>
                      </a:r>
                      <a:r>
                        <a:rPr lang="ru-RU" sz="2800" b="1" dirty="0" smtClean="0"/>
                        <a:t>;</a:t>
                      </a:r>
                    </a:p>
                    <a:p>
                      <a:pPr marL="457200" lvl="0" indent="-4572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71500" algn="l"/>
                        </a:tabLst>
                      </a:pPr>
                      <a:endParaRPr lang="ru-RU" sz="2800" b="1" dirty="0"/>
                    </a:p>
                    <a:p>
                      <a:pPr marL="457200" lvl="0" indent="-457200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571500" algn="l"/>
                        </a:tabLst>
                      </a:pPr>
                      <a:r>
                        <a:rPr lang="ru-RU" sz="2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Урок развивающего контроля.</a:t>
                      </a:r>
                      <a:endParaRPr lang="ru-RU" sz="2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004070"/>
                </a:solidFill>
              </a:rPr>
              <a:t>Отличительной </a:t>
            </a:r>
            <a:r>
              <a:rPr lang="ru-RU" sz="4000" b="1" dirty="0" smtClean="0">
                <a:solidFill>
                  <a:srgbClr val="FF0000"/>
                </a:solidFill>
              </a:rPr>
              <a:t>особенностью урока рефлексии</a:t>
            </a:r>
            <a:r>
              <a:rPr lang="ru-RU" sz="4000" dirty="0" smtClean="0">
                <a:solidFill>
                  <a:srgbClr val="004070"/>
                </a:solidFill>
              </a:rPr>
              <a:t> от урока «открытия» нового знания является </a:t>
            </a:r>
            <a:r>
              <a:rPr lang="ru-RU" sz="4000" b="1" u="sng" dirty="0" smtClean="0">
                <a:solidFill>
                  <a:srgbClr val="FF0000"/>
                </a:solidFill>
              </a:rPr>
              <a:t>фиксирование и преодоление затруднений в собственных учебных действиях</a:t>
            </a:r>
            <a:r>
              <a:rPr lang="ru-RU" sz="4000" dirty="0" smtClean="0">
                <a:solidFill>
                  <a:srgbClr val="004070"/>
                </a:solidFill>
              </a:rPr>
              <a:t>, а не в учебном содержании. </a:t>
            </a:r>
          </a:p>
          <a:p>
            <a:pPr>
              <a:buNone/>
            </a:pPr>
            <a:endParaRPr lang="ru-RU" sz="4000" dirty="0" smtClean="0">
              <a:solidFill>
                <a:srgbClr val="004070"/>
              </a:solidFill>
            </a:endParaRPr>
          </a:p>
          <a:p>
            <a:endParaRPr lang="ru-RU" sz="4000" dirty="0">
              <a:solidFill>
                <a:srgbClr val="00407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Эталон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4070"/>
                </a:solidFill>
              </a:rPr>
              <a:t>– знаковая фиксация способа действия. </a:t>
            </a:r>
          </a:p>
          <a:p>
            <a:r>
              <a:rPr lang="ru-RU" b="1" u="sng" dirty="0" smtClean="0">
                <a:solidFill>
                  <a:srgbClr val="FF0000"/>
                </a:solidFill>
              </a:rPr>
              <a:t>Образец </a:t>
            </a:r>
            <a:r>
              <a:rPr lang="ru-RU" dirty="0" smtClean="0">
                <a:solidFill>
                  <a:srgbClr val="004070"/>
                </a:solidFill>
              </a:rPr>
              <a:t>– реализация данного способа действия на конкретном примере. </a:t>
            </a:r>
          </a:p>
          <a:p>
            <a:r>
              <a:rPr lang="ru-RU" b="1" u="sng" dirty="0" smtClean="0">
                <a:solidFill>
                  <a:srgbClr val="FF0000"/>
                </a:solidFill>
              </a:rPr>
              <a:t>Эталон для самоконтроля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4070"/>
                </a:solidFill>
              </a:rPr>
              <a:t>– осуществление способа действия, который соотнесен с эталоном. 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51763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990033"/>
                </a:solidFill>
              </a:rPr>
              <a:t>Пример эталона и образца рассуждения</a:t>
            </a:r>
            <a:r>
              <a:rPr lang="ru-RU" dirty="0" smtClean="0">
                <a:solidFill>
                  <a:srgbClr val="990033"/>
                </a:solidFill>
              </a:rPr>
              <a:t/>
            </a:r>
            <a:br>
              <a:rPr lang="ru-RU" dirty="0" smtClean="0">
                <a:solidFill>
                  <a:srgbClr val="990033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44008" y="1196752"/>
            <a:ext cx="4040188" cy="43204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i="1" u="sng" dirty="0" smtClean="0">
                <a:solidFill>
                  <a:srgbClr val="004070"/>
                </a:solidFill>
              </a:rPr>
              <a:t>Образец рассуждения: </a:t>
            </a:r>
            <a:endParaRPr lang="ru-RU" i="1" u="sng" dirty="0">
              <a:solidFill>
                <a:srgbClr val="00407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2060848"/>
            <a:ext cx="4173860" cy="460851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Поставить ударение в слове.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Выделить корень и подчеркнуть орфограмму  в корне одной чертой.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Подобрать проверочное слово, в котором проверяемый гласный находится под ударением. Выделить корень.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Подчеркнуть двумя чертами ударный гласный в корне.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Вставить нужную букву в слово с орфограммой.</a:t>
            </a:r>
          </a:p>
          <a:p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7544" y="1052736"/>
            <a:ext cx="4041775" cy="1071810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4000" i="1" u="sng" dirty="0" smtClean="0">
                <a:solidFill>
                  <a:srgbClr val="004070"/>
                </a:solidFill>
              </a:rPr>
              <a:t>Алгоритм действий при проверке написания безударной гласной в корне слова:</a:t>
            </a:r>
            <a:endParaRPr lang="ru-RU" sz="4000" dirty="0" smtClean="0">
              <a:solidFill>
                <a:srgbClr val="004070"/>
              </a:solidFill>
            </a:endParaRP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772816"/>
            <a:ext cx="4248472" cy="489654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4070"/>
                </a:solidFill>
              </a:rPr>
              <a:t>Л..</a:t>
            </a:r>
            <a:r>
              <a:rPr lang="ru-RU" b="1" dirty="0" err="1" smtClean="0">
                <a:solidFill>
                  <a:srgbClr val="004070"/>
                </a:solidFill>
              </a:rPr>
              <a:t>сной</a:t>
            </a:r>
            <a:endParaRPr lang="ru-RU" b="1" dirty="0" smtClean="0">
              <a:solidFill>
                <a:srgbClr val="004070"/>
              </a:solidFill>
            </a:endParaRPr>
          </a:p>
          <a:p>
            <a:pPr marL="457200" indent="-457200"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Ставлю ударение в слове: л…</a:t>
            </a:r>
            <a:r>
              <a:rPr lang="ru-RU" i="1" dirty="0" err="1" smtClean="0">
                <a:solidFill>
                  <a:srgbClr val="004070"/>
                </a:solidFill>
              </a:rPr>
              <a:t>сн</a:t>
            </a:r>
            <a:r>
              <a:rPr lang="ru-RU" b="1" i="1" dirty="0" err="1" smtClean="0">
                <a:solidFill>
                  <a:srgbClr val="004070"/>
                </a:solidFill>
              </a:rPr>
              <a:t>о</a:t>
            </a:r>
            <a:r>
              <a:rPr lang="ru-RU" i="1" dirty="0" err="1" smtClean="0">
                <a:solidFill>
                  <a:srgbClr val="004070"/>
                </a:solidFill>
              </a:rPr>
              <a:t>й</a:t>
            </a:r>
            <a:endParaRPr lang="ru-RU" i="1" dirty="0" smtClean="0">
              <a:solidFill>
                <a:srgbClr val="004070"/>
              </a:solidFill>
            </a:endParaRPr>
          </a:p>
          <a:p>
            <a:pPr marL="457200" indent="-457200"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Выделяю корень л</a:t>
            </a:r>
            <a:r>
              <a:rPr lang="ru-RU" i="1" u="sng" dirty="0" smtClean="0">
                <a:solidFill>
                  <a:srgbClr val="004070"/>
                </a:solidFill>
              </a:rPr>
              <a:t>е</a:t>
            </a:r>
            <a:r>
              <a:rPr lang="ru-RU" i="1" dirty="0" smtClean="0">
                <a:solidFill>
                  <a:srgbClr val="004070"/>
                </a:solidFill>
              </a:rPr>
              <a:t>с, подчеркиваю орфограмму одной чертой;</a:t>
            </a:r>
          </a:p>
          <a:p>
            <a:pPr marL="457200" indent="-457200"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Подбираю проверочное слово </a:t>
            </a:r>
            <a:r>
              <a:rPr lang="ru-RU" b="1" i="1" dirty="0" smtClean="0">
                <a:solidFill>
                  <a:srgbClr val="004070"/>
                </a:solidFill>
              </a:rPr>
              <a:t>Л</a:t>
            </a:r>
            <a:r>
              <a:rPr lang="ru-RU" b="1" i="1" u="sng" dirty="0" smtClean="0">
                <a:solidFill>
                  <a:srgbClr val="004070"/>
                </a:solidFill>
              </a:rPr>
              <a:t>Е</a:t>
            </a:r>
            <a:r>
              <a:rPr lang="ru-RU" b="1" i="1" dirty="0" smtClean="0">
                <a:solidFill>
                  <a:srgbClr val="004070"/>
                </a:solidFill>
              </a:rPr>
              <a:t>С</a:t>
            </a:r>
            <a:r>
              <a:rPr lang="ru-RU" i="1" dirty="0" smtClean="0">
                <a:solidFill>
                  <a:srgbClr val="004070"/>
                </a:solidFill>
              </a:rPr>
              <a:t>, выделяю корень;</a:t>
            </a:r>
          </a:p>
          <a:p>
            <a:pPr marL="457200" indent="-457200"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Подчеркиваю двумя чертами ударный в корне;</a:t>
            </a:r>
          </a:p>
          <a:p>
            <a:pPr marL="457200" indent="-457200"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Вставляю букву Е в слово </a:t>
            </a:r>
            <a:r>
              <a:rPr lang="ru-RU" i="1" dirty="0" err="1" smtClean="0">
                <a:solidFill>
                  <a:srgbClr val="004070"/>
                </a:solidFill>
              </a:rPr>
              <a:t>лЕсной</a:t>
            </a:r>
            <a:r>
              <a:rPr lang="ru-RU" i="1" dirty="0" smtClean="0">
                <a:solidFill>
                  <a:srgbClr val="004070"/>
                </a:solidFill>
              </a:rPr>
              <a:t>.</a:t>
            </a:r>
          </a:p>
          <a:p>
            <a:pPr marL="457200" indent="-457200">
              <a:buAutoNum type="arabicPeriod"/>
            </a:pPr>
            <a:r>
              <a:rPr lang="ru-RU" i="1" dirty="0" smtClean="0">
                <a:solidFill>
                  <a:srgbClr val="004070"/>
                </a:solidFill>
              </a:rPr>
              <a:t>Л</a:t>
            </a:r>
            <a:r>
              <a:rPr lang="ru-RU" i="1" u="sng" dirty="0" smtClean="0">
                <a:solidFill>
                  <a:srgbClr val="004070"/>
                </a:solidFill>
              </a:rPr>
              <a:t>е</a:t>
            </a:r>
            <a:r>
              <a:rPr lang="ru-RU" i="1" dirty="0" smtClean="0">
                <a:solidFill>
                  <a:srgbClr val="004070"/>
                </a:solidFill>
              </a:rPr>
              <a:t>сной - л</a:t>
            </a:r>
            <a:r>
              <a:rPr lang="ru-RU" i="1" u="sng" dirty="0" smtClean="0">
                <a:solidFill>
                  <a:srgbClr val="004070"/>
                </a:solidFill>
              </a:rPr>
              <a:t>е</a:t>
            </a:r>
            <a:r>
              <a:rPr lang="ru-RU" i="1" dirty="0" smtClean="0">
                <a:solidFill>
                  <a:srgbClr val="004070"/>
                </a:solidFill>
              </a:rPr>
              <a:t>с</a:t>
            </a:r>
            <a:endParaRPr lang="ru-RU" i="1" dirty="0">
              <a:solidFill>
                <a:srgbClr val="004070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7164288" y="2924944"/>
            <a:ext cx="432048" cy="216024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5148064" y="4365104"/>
            <a:ext cx="432048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292080" y="4725144"/>
            <a:ext cx="14401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Арка 10"/>
          <p:cNvSpPr/>
          <p:nvPr/>
        </p:nvSpPr>
        <p:spPr>
          <a:xfrm>
            <a:off x="5148064" y="6237312"/>
            <a:ext cx="432048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6156176" y="6237312"/>
            <a:ext cx="360040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372200" y="65973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300192" y="6597352"/>
            <a:ext cx="144016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1196752"/>
            <a:ext cx="63367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u="sng" dirty="0" smtClean="0">
                <a:solidFill>
                  <a:srgbClr val="FF0000"/>
                </a:solidFill>
              </a:rPr>
              <a:t>Рефлексия</a:t>
            </a:r>
            <a:r>
              <a:rPr lang="ru-RU" sz="3600" b="1" dirty="0" smtClean="0">
                <a:solidFill>
                  <a:srgbClr val="004070"/>
                </a:solidFill>
              </a:rPr>
              <a:t> - это активность человека, направленная на выявление объективных оснований, принципов построения собственных действий. </a:t>
            </a:r>
            <a:endParaRPr lang="ru-RU" sz="3600" b="1" dirty="0">
              <a:solidFill>
                <a:srgbClr val="004070"/>
              </a:solidFill>
            </a:endParaRPr>
          </a:p>
        </p:txBody>
      </p:sp>
      <p:pic>
        <p:nvPicPr>
          <p:cNvPr id="16386" name="Picture 2" descr="http://img-fotki.yandex.ru/get/6408/147370780.2b/0_96a7b_a908fe6c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2686050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2806</Words>
  <Application>Microsoft Office PowerPoint</Application>
  <PresentationFormat>Экран (4:3)</PresentationFormat>
  <Paragraphs>340</Paragraphs>
  <Slides>48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0" baseType="lpstr">
      <vt:lpstr>Тема Office</vt:lpstr>
      <vt:lpstr>Слайд</vt:lpstr>
      <vt:lpstr>Урок рефлексии в рамках реализации ФГОС   Этапы, виды деятельности и  приёмы работы на уроках русского языка и литературы   </vt:lpstr>
      <vt:lpstr>«Урок – это зеркало общей и педагогической культуры учителя, мерило его интеллектуального богатства, показатель его кругозора, эрудиции».  В.А.Сухомлинский </vt:lpstr>
      <vt:lpstr>Чтобы быть успешным необходимо:</vt:lpstr>
      <vt:lpstr>Уроки рефлексии</vt:lpstr>
      <vt:lpstr>Сравним:</vt:lpstr>
      <vt:lpstr>Слайд 6</vt:lpstr>
      <vt:lpstr>Слайд 7</vt:lpstr>
      <vt:lpstr> Пример эталона и образца рассуждения  </vt:lpstr>
      <vt:lpstr>Слайд 9</vt:lpstr>
      <vt:lpstr>Слайд 10</vt:lpstr>
      <vt:lpstr>Слайд 11</vt:lpstr>
      <vt:lpstr> 1. Этап мотивации (самоопределения)  к коррекционной деятельности (1-2 мин.) </vt:lpstr>
      <vt:lpstr>Высказывания философов, учёных  </vt:lpstr>
      <vt:lpstr>Притча, пословица</vt:lpstr>
      <vt:lpstr> Приём «Перепутанные логические цепочки» </vt:lpstr>
      <vt:lpstr>Приём «Удивляй!» (сообщение интересных фактов по теме урока)</vt:lpstr>
      <vt:lpstr>Приём  “Нестандартный вход в урок”</vt:lpstr>
      <vt:lpstr> 2. Этап актуализации и пробного учебного действия (5-8 мин) </vt:lpstr>
      <vt:lpstr>Заполнение (создание) кластера  </vt:lpstr>
      <vt:lpstr>Пример слепого кластера</vt:lpstr>
      <vt:lpstr>   Правописание корней  «раст-ращ-рос» и «лаг-лож»                                            </vt:lpstr>
      <vt:lpstr> Текст  с пропусками </vt:lpstr>
      <vt:lpstr>Решение лингвистической задачи </vt:lpstr>
      <vt:lpstr>Блицопрос</vt:lpstr>
      <vt:lpstr>Слайд 25</vt:lpstr>
      <vt:lpstr>Приём  “Корзина идей, понятий, имён”</vt:lpstr>
      <vt:lpstr>Вариант приёма «Корзина»</vt:lpstr>
      <vt:lpstr> Приём «Формула ПОПС» </vt:lpstr>
      <vt:lpstr> Приём  “Лови ошибку” </vt:lpstr>
      <vt:lpstr>Приём  “Жокей и лошадь”</vt:lpstr>
      <vt:lpstr>  3. Этап локализации индивидуальных затруднений </vt:lpstr>
      <vt:lpstr> Кратко содержание этапа можно представить так: </vt:lpstr>
      <vt:lpstr>  4. Этап целеполагания и построения проекта коррекции выявленных затруднений </vt:lpstr>
      <vt:lpstr>Слайд 34</vt:lpstr>
      <vt:lpstr> 5. Этап реализации построенного проекта (5-8 мин.) </vt:lpstr>
      <vt:lpstr>  6. Этап обобщения затруднений во внешней речи (4-5 мин) </vt:lpstr>
      <vt:lpstr>  7. Этап самостоятельной работы с самопроверкой по эталону (4-5 мин) </vt:lpstr>
      <vt:lpstr> 8. Этап включения в систему знаний и повторения (7-8 мин.) </vt:lpstr>
      <vt:lpstr>«Лови ошибку»</vt:lpstr>
      <vt:lpstr>  9. Этап рефлексии деятельности на уроке (3 мин.) </vt:lpstr>
      <vt:lpstr>Вопросы для этапа рефлексии</vt:lpstr>
      <vt:lpstr>Слайд 42</vt:lpstr>
      <vt:lpstr>«Плюс-минус-интересно»</vt:lpstr>
      <vt:lpstr>Высказывания по кругу</vt:lpstr>
      <vt:lpstr>упражнение «Комплимент» </vt:lpstr>
      <vt:lpstr>Техника «рефлексивная мишень»</vt:lpstr>
      <vt:lpstr>Приём «синквейн»</vt:lpstr>
      <vt:lpstr>«Весь смысл жизни заключается в бесконечном завоевании неизвестного, в вечном усилии познать больше»  Э.Золя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рефлексии в рамках реализации ФГОС.  Этапы урока, виды деятельности и  приёмы работы на уроках русского языка и литературы   </dc:title>
  <cp:lastModifiedBy>User</cp:lastModifiedBy>
  <cp:revision>40</cp:revision>
  <dcterms:modified xsi:type="dcterms:W3CDTF">2014-01-11T08:41:53Z</dcterms:modified>
</cp:coreProperties>
</file>