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65" r:id="rId2"/>
  </p:sldMasterIdLst>
  <p:sldIdLst>
    <p:sldId id="324" r:id="rId3"/>
    <p:sldId id="307" r:id="rId4"/>
    <p:sldId id="321" r:id="rId5"/>
    <p:sldId id="300" r:id="rId6"/>
    <p:sldId id="330" r:id="rId7"/>
    <p:sldId id="325" r:id="rId8"/>
    <p:sldId id="326" r:id="rId9"/>
    <p:sldId id="327" r:id="rId10"/>
    <p:sldId id="301" r:id="rId11"/>
    <p:sldId id="314" r:id="rId12"/>
    <p:sldId id="294" r:id="rId13"/>
    <p:sldId id="328" r:id="rId14"/>
    <p:sldId id="329" r:id="rId15"/>
    <p:sldId id="292" r:id="rId16"/>
    <p:sldId id="310" r:id="rId17"/>
    <p:sldId id="305" r:id="rId18"/>
    <p:sldId id="311" r:id="rId19"/>
    <p:sldId id="281" r:id="rId20"/>
    <p:sldId id="278" r:id="rId21"/>
    <p:sldId id="266" r:id="rId22"/>
    <p:sldId id="293" r:id="rId23"/>
    <p:sldId id="268" r:id="rId24"/>
    <p:sldId id="309" r:id="rId25"/>
    <p:sldId id="279" r:id="rId26"/>
    <p:sldId id="288" r:id="rId27"/>
    <p:sldId id="286" r:id="rId28"/>
    <p:sldId id="290" r:id="rId29"/>
    <p:sldId id="306" r:id="rId30"/>
    <p:sldId id="318" r:id="rId31"/>
    <p:sldId id="319" r:id="rId32"/>
    <p:sldId id="316" r:id="rId33"/>
    <p:sldId id="317" r:id="rId34"/>
    <p:sldId id="322" r:id="rId35"/>
    <p:sldId id="287" r:id="rId36"/>
    <p:sldId id="320" r:id="rId37"/>
    <p:sldId id="284" r:id="rId38"/>
    <p:sldId id="315" r:id="rId39"/>
    <p:sldId id="313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800000"/>
    <a:srgbClr val="CCCCFF"/>
    <a:srgbClr val="993300"/>
    <a:srgbClr val="339966"/>
    <a:srgbClr val="FF9966"/>
    <a:srgbClr val="CC3300"/>
    <a:srgbClr val="99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58" autoAdjust="0"/>
    <p:restoredTop sz="94366" autoAdjust="0"/>
  </p:normalViewPr>
  <p:slideViewPr>
    <p:cSldViewPr>
      <p:cViewPr varScale="1">
        <p:scale>
          <a:sx n="65" d="100"/>
          <a:sy n="65" d="100"/>
        </p:scale>
        <p:origin x="-6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Evgeniy\&#1052;&#1086;&#1080;%20&#1076;&#1086;&#1082;&#1091;&#1084;&#1077;&#1085;&#1090;&#1099;\&#1064;&#1050;&#1054;&#1051;&#1040;\Intel\Radina\project_support\student_support\&#1052;&#1077;&#1090;&#1072;&#1083;&#1083;&#1099;%20&#1074;%20&#1087;&#1088;&#1080;&#1088;&#1086;&#1076;&#1077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7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3200" dirty="0"/>
              <a:t>Содержание химических элементов в земной коре (</a:t>
            </a:r>
            <a:r>
              <a:rPr lang="ru-RU" sz="3200" dirty="0" err="1"/>
              <a:t>в%</a:t>
            </a:r>
            <a:r>
              <a:rPr lang="ru-RU" sz="3200" dirty="0"/>
              <a:t>)</a:t>
            </a:r>
          </a:p>
        </c:rich>
      </c:tx>
      <c:layout>
        <c:manualLayout>
          <c:xMode val="edge"/>
          <c:yMode val="edge"/>
          <c:x val="0.11031187976792002"/>
          <c:y val="2.9761962429398017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8944866307968841"/>
          <c:y val="0.3511911566668896"/>
          <c:w val="0.30815383804734131"/>
          <c:h val="0.50992162295701371"/>
        </c:manualLayout>
      </c:layout>
      <c:pieChart>
        <c:varyColors val="1"/>
        <c:ser>
          <c:idx val="0"/>
          <c:order val="0"/>
          <c:tx>
            <c:strRef>
              <c:f>Лист1!$C$4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5"/>
            <c:spPr>
              <a:solidFill>
                <a:srgbClr val="FF8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8"/>
            <c:spPr>
              <a:solidFill>
                <a:srgbClr val="000080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Лист1!$B$5:$B$13</c:f>
              <c:strCache>
                <c:ptCount val="9"/>
                <c:pt idx="0">
                  <c:v>О</c:v>
                </c:pt>
                <c:pt idx="1">
                  <c:v>Si</c:v>
                </c:pt>
                <c:pt idx="2">
                  <c:v>Al</c:v>
                </c:pt>
                <c:pt idx="3">
                  <c:v>Fe</c:v>
                </c:pt>
                <c:pt idx="4">
                  <c:v>Ca</c:v>
                </c:pt>
                <c:pt idx="5">
                  <c:v>Na</c:v>
                </c:pt>
                <c:pt idx="6">
                  <c:v>K</c:v>
                </c:pt>
                <c:pt idx="7">
                  <c:v>Mg</c:v>
                </c:pt>
                <c:pt idx="8">
                  <c:v>Осальные элементы</c:v>
                </c:pt>
              </c:strCache>
            </c:strRef>
          </c:cat>
          <c:val>
            <c:numRef>
              <c:f>Лист1!$C$5:$C$13</c:f>
              <c:numCache>
                <c:formatCode>General</c:formatCode>
                <c:ptCount val="9"/>
                <c:pt idx="0">
                  <c:v>48.6</c:v>
                </c:pt>
                <c:pt idx="1">
                  <c:v>26.7</c:v>
                </c:pt>
                <c:pt idx="2">
                  <c:v>7.1</c:v>
                </c:pt>
                <c:pt idx="3">
                  <c:v>5</c:v>
                </c:pt>
                <c:pt idx="4">
                  <c:v>3.6</c:v>
                </c:pt>
                <c:pt idx="5">
                  <c:v>2.8</c:v>
                </c:pt>
                <c:pt idx="6">
                  <c:v>2.6</c:v>
                </c:pt>
                <c:pt idx="7">
                  <c:v>2.1</c:v>
                </c:pt>
                <c:pt idx="8">
                  <c:v>1.5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8"/>
        <c:delete val="1"/>
      </c:legendEntry>
      <c:layout>
        <c:manualLayout>
          <c:xMode val="edge"/>
          <c:yMode val="edge"/>
          <c:x val="0.5740678961182486"/>
          <c:y val="0.2867505397333529"/>
          <c:w val="0.39587316388083393"/>
          <c:h val="0.65515020982747563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585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7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18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618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268B5-22FF-449C-82C9-D40CC0FBF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74F8E-D52A-49A6-92EE-90FF6AB2C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F971-98E8-43FF-AA55-946C97799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C3ED-FF0E-4E82-9D9E-E18FFDF5E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0852F-80CF-4454-BE57-C46B733AF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78CE5-359B-4D9B-B8F7-C7B0D5542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F473E-A51E-4DBC-AF7F-7DD878379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B0B3-883B-4730-B232-FE323C91C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FC434-D161-43AA-A537-65DDFBE22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5573-7BDA-4D5D-80B6-D0386C266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12F46-BDC1-4D6E-B6D6-086962A4E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5372A-851A-4ECE-81F7-6CAAE6196C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CA1D5-3BB1-4D06-B5CC-D4BF4517E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A4C7-A145-4246-ACBA-EEA7C63A4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F9E4-0B78-494E-AA0C-6483E09F1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4D7BE-2B5C-4ED1-BEE5-3F71AC490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749F-2AE8-4BA3-8BC1-2F8972C67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0FF7B-3704-4F06-8B98-E0874AB43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B34B-C0DC-48FC-A986-CD218EA70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41A3B-4570-417E-9C2F-570DF587C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B9F3F-635E-47E0-9CC5-5B4785EC2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C3C8-9E5D-4939-AB7C-9E253153B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DF743-5DF3-487A-9D1F-F18EEB12E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39B8-1BA5-453E-B9F1-280F9943C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ACEFA-D7A6-49E9-A910-24AF8F87B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3D8DB-B941-4247-B2E3-3F1CB9D42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03FDD-7733-4311-A0A2-E54ABC78F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D677-5E8C-4BC5-8BBA-B8201D25F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A607C-1366-4935-91CB-0ADFF0D65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CC4CE-9C25-4891-9BDB-21E760D1D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6077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77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6077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07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607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07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07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7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07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F7AA6D92-576D-4633-96C7-CDA74FF77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  <p:sldLayoutId id="2147484396" r:id="rId13"/>
    <p:sldLayoutId id="2147484397" r:id="rId14"/>
    <p:sldLayoutId id="2147484398" r:id="rId15"/>
    <p:sldLayoutId id="2147484383" r:id="rId16"/>
  </p:sldLayoutIdLst>
  <p:transition spd="med">
    <p:zoom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5AAC9DC0-D776-45DE-968C-D1BC394AB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9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07" r:id="rId9"/>
    <p:sldLayoutId id="2147484408" r:id="rId10"/>
    <p:sldLayoutId id="2147484409" r:id="rId11"/>
    <p:sldLayoutId id="2147484410" r:id="rId12"/>
    <p:sldLayoutId id="2147484411" r:id="rId13"/>
    <p:sldLayoutId id="2147484412" r:id="rId14"/>
  </p:sldLayoutIdLst>
  <p:transition spd="med">
    <p:zoom dir="in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0.xml"/><Relationship Id="rId1" Type="http://schemas.openxmlformats.org/officeDocument/2006/relationships/themeOverride" Target="../theme/themeOverr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Урок химии в 9 классе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2000250"/>
            <a:ext cx="4143375" cy="409575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00FF"/>
                </a:solidFill>
              </a:rPr>
              <a:t>Чертилина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rgbClr val="0000FF"/>
                </a:solidFill>
              </a:rPr>
              <a:t>Наталья Ивановна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0000FF"/>
                </a:solidFill>
              </a:rPr>
              <a:t>МОУ «СОШ № 18»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33796" name="Picture 2" descr="D:\Открытый урок - фото\DSC063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1571625"/>
            <a:ext cx="4286250" cy="5286375"/>
          </a:xfr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vid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38"/>
            <a:ext cx="9858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31925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Златоустовский металлургический завод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012" name="Прямоугольник 3"/>
          <p:cNvSpPr>
            <a:spLocks noChangeArrowheads="1"/>
          </p:cNvSpPr>
          <p:nvPr/>
        </p:nvSpPr>
        <p:spPr bwMode="auto">
          <a:xfrm rot="10800000" flipV="1">
            <a:off x="928688" y="5692775"/>
            <a:ext cx="7500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0000FF"/>
                </a:solidFill>
              </a:rPr>
              <a:t>Основан в 1902 году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/>
        </p:nvSpPr>
        <p:spPr bwMode="auto">
          <a:xfrm>
            <a:off x="468313" y="285750"/>
            <a:ext cx="8247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FF0000"/>
                </a:solidFill>
              </a:rPr>
              <a:t>Мартеновский цех </a:t>
            </a:r>
          </a:p>
        </p:txBody>
      </p:sp>
      <p:pic>
        <p:nvPicPr>
          <p:cNvPr id="44035" name="Picture 6" descr="IMG_0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7"/>
          <p:cNvSpPr txBox="1">
            <a:spLocks noChangeArrowheads="1"/>
          </p:cNvSpPr>
          <p:nvPr/>
        </p:nvSpPr>
        <p:spPr bwMode="auto">
          <a:xfrm>
            <a:off x="0" y="857250"/>
            <a:ext cx="4786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tx2"/>
                </a:solidFill>
              </a:rPr>
              <a:t>В нем выплавляют низколегированные стали </a:t>
            </a: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4572000" y="857250"/>
            <a:ext cx="457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tx2"/>
                </a:solidFill>
              </a:rPr>
              <a:t>Объем одной печи 200 т.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357313"/>
          </a:xfrm>
        </p:spPr>
        <p:txBody>
          <a:bodyPr/>
          <a:lstStyle/>
          <a:p>
            <a:pPr algn="ctr">
              <a:defRPr/>
            </a:pPr>
            <a:r>
              <a:rPr lang="ru-RU" sz="3400" dirty="0" smtClean="0">
                <a:solidFill>
                  <a:srgbClr val="FF0000"/>
                </a:solidFill>
              </a:rPr>
              <a:t>Лабораторная работа:</a:t>
            </a:r>
            <a:r>
              <a:rPr lang="ru-RU" sz="3400" i="1" dirty="0" smtClean="0">
                <a:solidFill>
                  <a:srgbClr val="FF0000"/>
                </a:solidFill>
              </a:rPr>
              <a:t>«</a:t>
            </a:r>
            <a:r>
              <a:rPr lang="ru-RU" sz="3400" dirty="0" smtClean="0">
                <a:solidFill>
                  <a:srgbClr val="FF0000"/>
                </a:solidFill>
              </a:rPr>
              <a:t>Качественные реакции на ионы </a:t>
            </a:r>
            <a:r>
              <a:rPr lang="en-US" sz="3400" dirty="0" smtClean="0">
                <a:solidFill>
                  <a:srgbClr val="FF0000"/>
                </a:solidFill>
              </a:rPr>
              <a:t>Fe</a:t>
            </a:r>
            <a:r>
              <a:rPr lang="ru-RU" sz="3400" baseline="30000" dirty="0" smtClean="0">
                <a:solidFill>
                  <a:srgbClr val="FF0000"/>
                </a:solidFill>
              </a:rPr>
              <a:t>2+ </a:t>
            </a:r>
            <a:r>
              <a:rPr lang="ru-RU" sz="3400" dirty="0" smtClean="0">
                <a:solidFill>
                  <a:srgbClr val="FF0000"/>
                </a:solidFill>
              </a:rPr>
              <a:t>и </a:t>
            </a:r>
            <a:r>
              <a:rPr lang="en-US" sz="3400" dirty="0" smtClean="0">
                <a:solidFill>
                  <a:srgbClr val="FF0000"/>
                </a:solidFill>
              </a:rPr>
              <a:t>Fe</a:t>
            </a:r>
            <a:r>
              <a:rPr lang="ru-RU" sz="3400" baseline="30000" dirty="0" smtClean="0">
                <a:solidFill>
                  <a:srgbClr val="FF0000"/>
                </a:solidFill>
              </a:rPr>
              <a:t>3+</a:t>
            </a:r>
            <a:r>
              <a:rPr lang="ru-RU" sz="3400" dirty="0" smtClean="0">
                <a:solidFill>
                  <a:srgbClr val="FF0000"/>
                </a:solidFill>
              </a:rPr>
              <a:t>».</a:t>
            </a:r>
            <a:br>
              <a:rPr lang="ru-RU" sz="3400" dirty="0" smtClean="0">
                <a:solidFill>
                  <a:srgbClr val="FF0000"/>
                </a:solidFill>
              </a:rPr>
            </a:br>
            <a:endParaRPr lang="ru-RU" sz="3400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500188"/>
          <a:ext cx="8572560" cy="513977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733194"/>
                <a:gridCol w="4839366"/>
              </a:tblGrid>
              <a:tr h="11941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Что делали</a:t>
                      </a:r>
                      <a:r>
                        <a:rPr lang="ru-RU" sz="36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Что наблюдали?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871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NaOH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en-US" sz="3200" b="1" i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FeSO</a:t>
                      </a:r>
                      <a:r>
                        <a:rPr lang="en-US" sz="3200" b="1" i="0" baseline="-25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3200" b="1" i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         </a:t>
                      </a:r>
                      <a:endParaRPr lang="ru-RU" sz="3200" b="1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Осадок зеленоватого цвета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006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NaOH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32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FeCl</a:t>
                      </a:r>
                      <a:r>
                        <a:rPr lang="en-US" sz="3200" b="1" baseline="-250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Calibri"/>
                          <a:ea typeface="Calibri"/>
                          <a:cs typeface="Times New Roman"/>
                        </a:rPr>
                        <a:t>Осадок бурого цвета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45073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857500"/>
            <a:ext cx="107156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857750"/>
            <a:ext cx="92868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642938"/>
            <a:ext cx="9144000" cy="1071562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Вставьте пропущенные слова: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2000250"/>
            <a:ext cx="9144000" cy="4857750"/>
          </a:xfrm>
        </p:spPr>
        <p:txBody>
          <a:bodyPr/>
          <a:lstStyle/>
          <a:p>
            <a:pPr lvl="1">
              <a:buFontTx/>
              <a:buNone/>
              <a:defRPr/>
            </a:pPr>
            <a:r>
              <a:rPr lang="ru-RU" dirty="0" smtClean="0"/>
              <a:t>   </a:t>
            </a:r>
            <a:r>
              <a:rPr lang="en-US" sz="3200" dirty="0" smtClean="0"/>
              <a:t>Соли </a:t>
            </a:r>
            <a:r>
              <a:rPr lang="en-US" sz="3200" dirty="0" err="1" smtClean="0"/>
              <a:t>железа</a:t>
            </a:r>
            <a:r>
              <a:rPr lang="en-US" sz="3200" dirty="0" smtClean="0"/>
              <a:t> </a:t>
            </a:r>
            <a:r>
              <a:rPr lang="ru-RU" sz="3200" dirty="0" smtClean="0"/>
              <a:t>(</a:t>
            </a:r>
            <a:r>
              <a:rPr lang="en-US" sz="3200" dirty="0" smtClean="0"/>
              <a:t>II) и </a:t>
            </a:r>
            <a:r>
              <a:rPr lang="en-US" sz="3200" dirty="0" err="1" smtClean="0"/>
              <a:t>железа</a:t>
            </a:r>
            <a:r>
              <a:rPr lang="en-US" sz="3200" dirty="0" smtClean="0"/>
              <a:t> (III) </a:t>
            </a:r>
            <a:r>
              <a:rPr lang="en-US" sz="3200" dirty="0" err="1" smtClean="0"/>
              <a:t>можно</a:t>
            </a:r>
            <a:r>
              <a:rPr lang="en-US" sz="3200" dirty="0" smtClean="0"/>
              <a:t> </a:t>
            </a:r>
            <a:r>
              <a:rPr lang="en-US" sz="3200" dirty="0" err="1" smtClean="0"/>
              <a:t>распознать</a:t>
            </a:r>
            <a:r>
              <a:rPr lang="en-US" sz="3200" dirty="0" smtClean="0"/>
              <a:t>, </a:t>
            </a:r>
            <a:r>
              <a:rPr lang="en-US" sz="3200" dirty="0" err="1" smtClean="0"/>
              <a:t>используя</a:t>
            </a:r>
            <a:r>
              <a:rPr lang="en-US" sz="3200" dirty="0" smtClean="0"/>
              <a:t> </a:t>
            </a:r>
            <a:r>
              <a:rPr lang="en-US" sz="3200" dirty="0" err="1" smtClean="0"/>
              <a:t>следующие</a:t>
            </a:r>
            <a:r>
              <a:rPr lang="en-US" sz="3200" dirty="0" smtClean="0"/>
              <a:t> </a:t>
            </a:r>
            <a:r>
              <a:rPr lang="en-US" sz="3200" dirty="0" err="1" smtClean="0"/>
              <a:t>качественные</a:t>
            </a:r>
            <a:r>
              <a:rPr lang="en-US" sz="3200" dirty="0" smtClean="0"/>
              <a:t> </a:t>
            </a:r>
            <a:r>
              <a:rPr lang="en-US" sz="3200" dirty="0" err="1" smtClean="0"/>
              <a:t>реакции</a:t>
            </a:r>
            <a:r>
              <a:rPr lang="en-US" sz="3200" dirty="0" smtClean="0"/>
              <a:t>: </a:t>
            </a:r>
            <a:r>
              <a:rPr lang="en-US" sz="3200" dirty="0" err="1" smtClean="0"/>
              <a:t>при</a:t>
            </a:r>
            <a:r>
              <a:rPr lang="en-US" sz="3200" dirty="0" smtClean="0"/>
              <a:t> </a:t>
            </a:r>
            <a:r>
              <a:rPr lang="en-US" sz="3200" dirty="0" err="1" smtClean="0"/>
              <a:t>добавлении</a:t>
            </a:r>
            <a:r>
              <a:rPr lang="en-US" sz="3200" dirty="0" smtClean="0"/>
              <a:t> </a:t>
            </a:r>
            <a:r>
              <a:rPr lang="en-US" sz="3200" dirty="0" err="1" smtClean="0"/>
              <a:t>раствора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00FF"/>
                </a:solidFill>
              </a:rPr>
              <a:t>щёлочи (</a:t>
            </a:r>
            <a:r>
              <a:rPr lang="en-US" sz="3200" dirty="0" err="1" smtClean="0">
                <a:solidFill>
                  <a:srgbClr val="0000FF"/>
                </a:solidFill>
              </a:rPr>
              <a:t>NaOH</a:t>
            </a:r>
            <a:r>
              <a:rPr lang="ru-RU" sz="3200" dirty="0" smtClean="0">
                <a:solidFill>
                  <a:srgbClr val="0000FF"/>
                </a:solidFill>
              </a:rPr>
              <a:t>)</a:t>
            </a:r>
            <a:r>
              <a:rPr lang="ru-RU" sz="3200" dirty="0" smtClean="0"/>
              <a:t> </a:t>
            </a:r>
            <a:r>
              <a:rPr lang="en-US" sz="3200" dirty="0" smtClean="0"/>
              <a:t>к </a:t>
            </a:r>
            <a:r>
              <a:rPr lang="en-US" sz="3200" dirty="0" err="1" smtClean="0"/>
              <a:t>раствору</a:t>
            </a:r>
            <a:r>
              <a:rPr lang="en-US" sz="3200" dirty="0" smtClean="0"/>
              <a:t> соли </a:t>
            </a:r>
            <a:r>
              <a:rPr lang="en-US" sz="3200" dirty="0" err="1" smtClean="0"/>
              <a:t>железа</a:t>
            </a:r>
            <a:r>
              <a:rPr lang="en-US" sz="3200" dirty="0" smtClean="0"/>
              <a:t> (II) </a:t>
            </a:r>
            <a:r>
              <a:rPr lang="en-US" sz="3200" dirty="0" err="1" smtClean="0"/>
              <a:t>образуется</a:t>
            </a:r>
            <a:r>
              <a:rPr lang="ru-RU" sz="3200" dirty="0" smtClean="0"/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Fe(OH)</a:t>
            </a:r>
            <a:r>
              <a:rPr lang="en-US" sz="3200" baseline="-25000" dirty="0" smtClean="0">
                <a:solidFill>
                  <a:srgbClr val="0000FF"/>
                </a:solidFill>
              </a:rPr>
              <a:t>2</a:t>
            </a:r>
            <a:r>
              <a:rPr lang="en-US" sz="3200" b="1" baseline="-25000" dirty="0" smtClean="0"/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↓</a:t>
            </a:r>
            <a:r>
              <a:rPr lang="ru-RU" sz="3200" b="1" dirty="0" smtClean="0">
                <a:solidFill>
                  <a:srgbClr val="0000FF"/>
                </a:solidFill>
              </a:rPr>
              <a:t> - </a:t>
            </a:r>
            <a:r>
              <a:rPr lang="ru-RU" sz="3200" dirty="0" smtClean="0">
                <a:solidFill>
                  <a:srgbClr val="0000FF"/>
                </a:solidFill>
              </a:rPr>
              <a:t>зелёного цвета</a:t>
            </a:r>
            <a:r>
              <a:rPr lang="ru-RU" sz="3200" dirty="0" smtClean="0"/>
              <a:t>,</a:t>
            </a:r>
            <a:r>
              <a:rPr lang="en-US" sz="3200" dirty="0" smtClean="0"/>
              <a:t> </a:t>
            </a:r>
            <a:r>
              <a:rPr lang="en-US" sz="3200" dirty="0" err="1" smtClean="0"/>
              <a:t>при</a:t>
            </a:r>
            <a:r>
              <a:rPr lang="en-US" sz="3200" dirty="0" smtClean="0"/>
              <a:t> </a:t>
            </a:r>
            <a:r>
              <a:rPr lang="en-US" sz="3200" dirty="0" err="1" smtClean="0"/>
              <a:t>добавлении</a:t>
            </a:r>
            <a:r>
              <a:rPr lang="en-US" sz="3200" dirty="0" smtClean="0"/>
              <a:t> </a:t>
            </a:r>
            <a:r>
              <a:rPr lang="en-US" sz="3200" dirty="0" err="1" smtClean="0"/>
              <a:t>раствора</a:t>
            </a:r>
            <a:r>
              <a:rPr lang="en-US" sz="3200" dirty="0" smtClean="0"/>
              <a:t> щелочи</a:t>
            </a:r>
            <a:r>
              <a:rPr lang="ru-RU" sz="3200" dirty="0" smtClean="0"/>
              <a:t> </a:t>
            </a:r>
            <a:r>
              <a:rPr lang="en-US" sz="3200" dirty="0" smtClean="0"/>
              <a:t>к </a:t>
            </a:r>
            <a:r>
              <a:rPr lang="en-US" sz="3200" dirty="0" err="1" smtClean="0"/>
              <a:t>раствору</a:t>
            </a:r>
            <a:r>
              <a:rPr lang="en-US" sz="3200" dirty="0" smtClean="0"/>
              <a:t> соли </a:t>
            </a:r>
            <a:r>
              <a:rPr lang="en-US" sz="3200" dirty="0" err="1" smtClean="0"/>
              <a:t>железа</a:t>
            </a:r>
            <a:r>
              <a:rPr lang="en-US" sz="3200" dirty="0" smtClean="0"/>
              <a:t> (III) </a:t>
            </a:r>
            <a:r>
              <a:rPr lang="en-US" sz="3200" dirty="0" err="1" smtClean="0"/>
              <a:t>образуется</a:t>
            </a:r>
            <a:r>
              <a:rPr lang="ru-RU" sz="3200" dirty="0" smtClean="0"/>
              <a:t>  </a:t>
            </a:r>
            <a:r>
              <a:rPr lang="en-US" sz="3200" dirty="0" smtClean="0">
                <a:solidFill>
                  <a:srgbClr val="0000FF"/>
                </a:solidFill>
              </a:rPr>
              <a:t>Fe(OH)</a:t>
            </a:r>
            <a:r>
              <a:rPr lang="en-US" sz="3200" baseline="-25000" dirty="0" smtClean="0">
                <a:solidFill>
                  <a:srgbClr val="0000FF"/>
                </a:solidFill>
              </a:rPr>
              <a:t>3</a:t>
            </a:r>
            <a:r>
              <a:rPr lang="en-US" sz="3200" b="1" baseline="-25000" dirty="0" smtClean="0"/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↓</a:t>
            </a:r>
            <a:r>
              <a:rPr lang="ru-RU" sz="3200" b="1" dirty="0" smtClean="0">
                <a:solidFill>
                  <a:srgbClr val="0000FF"/>
                </a:solidFill>
              </a:rPr>
              <a:t>- </a:t>
            </a:r>
            <a:r>
              <a:rPr lang="ru-RU" sz="3200" dirty="0" smtClean="0">
                <a:solidFill>
                  <a:srgbClr val="0000FF"/>
                </a:solidFill>
              </a:rPr>
              <a:t>осадок бурого цвета</a:t>
            </a:r>
            <a:r>
              <a:rPr lang="en-US" sz="3200" baseline="30000" dirty="0" smtClean="0"/>
              <a:t> </a:t>
            </a:r>
            <a:r>
              <a:rPr lang="ru-RU" sz="3200" baseline="30000" dirty="0" smtClean="0"/>
              <a:t> </a:t>
            </a:r>
            <a:endParaRPr lang="ru-RU" sz="3200" baseline="30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baseline="30000" dirty="0" smtClean="0"/>
              <a:t>                    </a:t>
            </a: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Значение железа:</a:t>
            </a:r>
          </a:p>
        </p:txBody>
      </p:sp>
      <p:pic>
        <p:nvPicPr>
          <p:cNvPr id="47107" name="Picture 4" descr="гемоглобин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3675" y="1500188"/>
            <a:ext cx="4235450" cy="4143375"/>
          </a:xfrm>
          <a:noFill/>
          <a:ln w="38100">
            <a:solidFill>
              <a:schemeClr val="tx1"/>
            </a:solidFill>
          </a:ln>
        </p:spPr>
      </p:pic>
      <p:pic>
        <p:nvPicPr>
          <p:cNvPr id="47108" name="Picture 6" descr="гемоглобин1а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-6000" contrast="30000"/>
          </a:blip>
          <a:srcRect/>
          <a:stretch>
            <a:fillRect/>
          </a:stretch>
        </p:blipFill>
        <p:spPr>
          <a:xfrm>
            <a:off x="4572000" y="1500188"/>
            <a:ext cx="4178300" cy="4143375"/>
          </a:xfrm>
          <a:noFill/>
          <a:ln w="38100">
            <a:solidFill>
              <a:schemeClr val="tx1"/>
            </a:solidFill>
          </a:ln>
        </p:spPr>
      </p:pic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152400" y="9906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accent2"/>
                </a:solidFill>
              </a:rPr>
              <a:t>        </a:t>
            </a:r>
            <a:endParaRPr lang="ru-RU" sz="3600" b="1" i="1">
              <a:solidFill>
                <a:schemeClr val="tx2"/>
              </a:solidFill>
            </a:endParaRPr>
          </a:p>
        </p:txBody>
      </p:sp>
      <p:sp>
        <p:nvSpPr>
          <p:cNvPr id="47110" name="Text Box 10"/>
          <p:cNvSpPr txBox="1">
            <a:spLocks noChangeArrowheads="1"/>
          </p:cNvSpPr>
          <p:nvPr/>
        </p:nvSpPr>
        <p:spPr bwMode="auto">
          <a:xfrm>
            <a:off x="303213" y="752475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/>
              <a:t> </a:t>
            </a:r>
          </a:p>
        </p:txBody>
      </p:sp>
      <p:sp>
        <p:nvSpPr>
          <p:cNvPr id="47111" name="Прямоугольник 6"/>
          <p:cNvSpPr>
            <a:spLocks noChangeArrowheads="1"/>
          </p:cNvSpPr>
          <p:nvPr/>
        </p:nvSpPr>
        <p:spPr bwMode="auto">
          <a:xfrm>
            <a:off x="928688" y="5715000"/>
            <a:ext cx="77866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000099"/>
                </a:solidFill>
              </a:rPr>
              <a:t>гемоглобин</a:t>
            </a:r>
            <a:r>
              <a:rPr lang="ru-RU" sz="4400" b="1" i="1">
                <a:solidFill>
                  <a:srgbClr val="000099"/>
                </a:solidFill>
              </a:rPr>
              <a:t> </a:t>
            </a:r>
            <a:r>
              <a:rPr lang="ru-RU" sz="3600" b="1" i="1">
                <a:solidFill>
                  <a:srgbClr val="000099"/>
                </a:solidFill>
              </a:rPr>
              <a:t>крови</a:t>
            </a:r>
            <a:r>
              <a:rPr lang="en-US" sz="3600" b="1" i="1">
                <a:solidFill>
                  <a:srgbClr val="000099"/>
                </a:solidFill>
              </a:rPr>
              <a:t> </a:t>
            </a:r>
            <a:endParaRPr lang="ru-RU" sz="36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476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Значение железа: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08050"/>
            <a:ext cx="3749675" cy="7921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     </a:t>
            </a:r>
            <a:r>
              <a:rPr lang="ru-RU" sz="3600" b="1" dirty="0" smtClean="0">
                <a:solidFill>
                  <a:srgbClr val="0000FF"/>
                </a:solidFill>
              </a:rPr>
              <a:t>шпинат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ru-RU" b="1" dirty="0" smtClean="0">
              <a:solidFill>
                <a:srgbClr val="0000FF"/>
              </a:solidFill>
            </a:endParaRPr>
          </a:p>
        </p:txBody>
      </p:sp>
      <p:pic>
        <p:nvPicPr>
          <p:cNvPr id="48132" name="Picture 8" descr="капуста"/>
          <p:cNvPicPr>
            <a:picLocks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628775"/>
            <a:ext cx="2303463" cy="2159000"/>
          </a:xfrm>
          <a:noFill/>
          <a:ln w="38100">
            <a:solidFill>
              <a:schemeClr val="tx1"/>
            </a:solidFill>
          </a:ln>
        </p:spPr>
      </p:pic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5003800" y="3867150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FF"/>
                </a:solidFill>
              </a:rPr>
              <a:t>мясо</a:t>
            </a:r>
            <a:r>
              <a:rPr lang="ru-RU" b="1">
                <a:solidFill>
                  <a:srgbClr val="0000FF"/>
                </a:solidFill>
              </a:rPr>
              <a:t>   </a:t>
            </a:r>
            <a:r>
              <a:rPr lang="ru-RU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48134" name="Picture 10" descr="яблоко"/>
          <p:cNvPicPr>
            <a:picLocks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4581525"/>
            <a:ext cx="2303462" cy="2159000"/>
          </a:xfrm>
          <a:noFill/>
          <a:ln w="38100">
            <a:solidFill>
              <a:schemeClr val="tx1"/>
            </a:solidFill>
          </a:ln>
        </p:spPr>
      </p:pic>
      <p:pic>
        <p:nvPicPr>
          <p:cNvPr id="48135" name="Picture 12" descr="shpin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628775"/>
            <a:ext cx="2303462" cy="2160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8136" name="Picture 15" descr="мясо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9700" y="4583113"/>
            <a:ext cx="2519363" cy="215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8137" name="Text Box 18"/>
          <p:cNvSpPr txBox="1">
            <a:spLocks noChangeArrowheads="1"/>
          </p:cNvSpPr>
          <p:nvPr/>
        </p:nvSpPr>
        <p:spPr bwMode="auto">
          <a:xfrm>
            <a:off x="5003800" y="908050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FF"/>
                </a:solidFill>
              </a:rPr>
              <a:t>капуста</a:t>
            </a:r>
          </a:p>
        </p:txBody>
      </p:sp>
      <p:sp>
        <p:nvSpPr>
          <p:cNvPr id="48138" name="Text Box 20"/>
          <p:cNvSpPr txBox="1">
            <a:spLocks noChangeArrowheads="1"/>
          </p:cNvSpPr>
          <p:nvPr/>
        </p:nvSpPr>
        <p:spPr bwMode="auto">
          <a:xfrm>
            <a:off x="898525" y="3860800"/>
            <a:ext cx="2881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FF"/>
                </a:solidFill>
              </a:rPr>
              <a:t>    яблоки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75" y="714375"/>
          <a:ext cx="8858250" cy="6143625"/>
        </p:xfrm>
        <a:graphic>
          <a:graphicData uri="http://schemas.openxmlformats.org/drawingml/2006/table">
            <a:tbl>
              <a:tblPr/>
              <a:tblGrid>
                <a:gridCol w="2214563"/>
                <a:gridCol w="2214562"/>
                <a:gridCol w="2214563"/>
                <a:gridCol w="2214562"/>
              </a:tblGrid>
              <a:tr h="7722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ПРОДУКТЫ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е, мг/ 100 г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ПРОДУКТЫ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е, мг/ 100 г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Молоко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Яблоко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8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Апельсиновый сок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Груша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Яблочный сок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Яйцо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Творог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Говядина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8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Гранатовый сок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Хлебные изделия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Редис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Шоколад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Сельдь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Гречиха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 шиповника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Какао-порошок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14,8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Мясо курицы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Соя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Тунец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Халва тахинная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L="61507" marR="6150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216" name="Rectangle 1"/>
          <p:cNvSpPr>
            <a:spLocks noChangeArrowheads="1"/>
          </p:cNvSpPr>
          <p:nvPr/>
        </p:nvSpPr>
        <p:spPr bwMode="auto">
          <a:xfrm>
            <a:off x="642938" y="0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FF0000"/>
                </a:solidFill>
                <a:cs typeface="Times New Roman" pitchFamily="18" charset="0"/>
              </a:rPr>
              <a:t>Продукты питания, содержащие железо</a:t>
            </a:r>
            <a:r>
              <a:rPr lang="ru-RU" sz="280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Значение железа:</a:t>
            </a:r>
          </a:p>
        </p:txBody>
      </p:sp>
      <p:pic>
        <p:nvPicPr>
          <p:cNvPr id="50179" name="Picture 8" descr="микрофон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05425" y="2636838"/>
            <a:ext cx="3154363" cy="3816350"/>
          </a:xfrm>
          <a:noFill/>
          <a:ln w="38100">
            <a:solidFill>
              <a:schemeClr val="tx1"/>
            </a:solidFill>
          </a:ln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79388" y="1268413"/>
            <a:ext cx="44989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0000FF"/>
                </a:solidFill>
              </a:rPr>
              <a:t>сердечники для трансформаторов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787900" y="1268413"/>
            <a:ext cx="39449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0000FF"/>
                </a:solidFill>
              </a:rPr>
              <a:t>мембрана для микрофонов</a:t>
            </a:r>
          </a:p>
        </p:txBody>
      </p:sp>
      <p:pic>
        <p:nvPicPr>
          <p:cNvPr id="50182" name="Picture 18" descr="трансформатор1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2636838"/>
            <a:ext cx="3527425" cy="3816350"/>
          </a:xfr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lin ang="18900000" scaled="1"/>
          </a:gradFill>
          <a:ln w="12700">
            <a:solidFill>
              <a:srgbClr val="0033CC"/>
            </a:solidFill>
          </a:ln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Железу еще долго быть </a:t>
            </a:r>
            <a:br>
              <a:rPr lang="ru-RU" sz="3200" b="1" smtClean="0">
                <a:solidFill>
                  <a:srgbClr val="FF0000"/>
                </a:solidFill>
              </a:rPr>
            </a:br>
            <a:r>
              <a:rPr lang="ru-RU" sz="3200" b="1" smtClean="0">
                <a:solidFill>
                  <a:srgbClr val="FF0000"/>
                </a:solidFill>
              </a:rPr>
              <a:t>фундаментом цивилизации.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lin ang="18900000" scaled="1"/>
          </a:gradFill>
        </p:spPr>
        <p:txBody>
          <a:bodyPr/>
          <a:lstStyle/>
          <a:p>
            <a:pPr marL="469900" indent="-469900" algn="ctr" eaLnBrk="1" hangingPunct="1">
              <a:lnSpc>
                <a:spcPct val="90000"/>
              </a:lnSpc>
              <a:buClr>
                <a:srgbClr val="800000"/>
              </a:buClr>
              <a:buFont typeface="Wingdings" pitchFamily="2" charset="2"/>
              <a:buChar char="Ш"/>
            </a:pPr>
            <a:r>
              <a:rPr lang="ru-RU" sz="2800" b="1" i="1" smtClean="0">
                <a:solidFill>
                  <a:srgbClr val="0033CC"/>
                </a:solidFill>
              </a:rPr>
              <a:t>Примерно 90% всех используемых человечеством сплавов – это сплавы на основе железа. Они универсальны технологичны, доступны, дешевы. </a:t>
            </a:r>
          </a:p>
        </p:txBody>
      </p:sp>
      <p:pic>
        <p:nvPicPr>
          <p:cNvPr id="211972" name="Picture 4" descr="L03p8p0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844675"/>
            <a:ext cx="4038600" cy="4248150"/>
          </a:xfrm>
        </p:spPr>
      </p:pic>
      <p:pic>
        <p:nvPicPr>
          <p:cNvPr id="211973" name="Picture 5" descr="L04p1p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1844675"/>
            <a:ext cx="4032250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4" name="Picture 6" descr="L04p2p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844675"/>
            <a:ext cx="4032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5" name="Picture 7" descr="L04p2p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1844675"/>
            <a:ext cx="40306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6" name="Picture 8" descr="L04p2p0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6463" y="1844675"/>
            <a:ext cx="40322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7" name="Picture 9" descr="L04w1p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463" y="1844675"/>
            <a:ext cx="40259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286000"/>
          </a:xfr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lin ang="18900000" scaled="1"/>
          </a:gradFill>
          <a:ln w="12700">
            <a:solidFill>
              <a:srgbClr val="CC3300"/>
            </a:solidFill>
          </a:ln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hlink"/>
                </a:solidFill>
              </a:rPr>
              <a:t>«Искать всякому литому и кованому железу умножения, самим выпускать пушки, сабли, тесаки, копья, проволоку, дабы то дело в Московском государстве было прочно»</a:t>
            </a:r>
            <a:br>
              <a:rPr lang="ru-RU" sz="2400" b="1" smtClean="0">
                <a:solidFill>
                  <a:schemeClr val="hlink"/>
                </a:solidFill>
              </a:rPr>
            </a:br>
            <a:r>
              <a:rPr lang="ru-RU" sz="2400" b="1" smtClean="0">
                <a:solidFill>
                  <a:schemeClr val="hlink"/>
                </a:solidFill>
              </a:rPr>
              <a:t>Из указа Петра </a:t>
            </a:r>
            <a:r>
              <a:rPr lang="en-US" sz="2400" b="1" smtClean="0">
                <a:solidFill>
                  <a:schemeClr val="hlink"/>
                </a:solidFill>
              </a:rPr>
              <a:t>I </a:t>
            </a:r>
            <a:r>
              <a:rPr lang="ru-RU" sz="2400" b="1" smtClean="0">
                <a:solidFill>
                  <a:schemeClr val="hlink"/>
                </a:solidFill>
              </a:rPr>
              <a:t> </a:t>
            </a:r>
            <a:r>
              <a:rPr lang="ru-RU" sz="2000" b="1" smtClean="0">
                <a:solidFill>
                  <a:schemeClr val="hlink"/>
                </a:solidFill>
              </a:rPr>
              <a:t/>
            </a:r>
            <a:br>
              <a:rPr lang="ru-RU" sz="2000" b="1" smtClean="0">
                <a:solidFill>
                  <a:schemeClr val="hlink"/>
                </a:solidFill>
              </a:rPr>
            </a:br>
            <a:r>
              <a:rPr lang="ru-RU" sz="2000" b="1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4357688" cy="4941887"/>
          </a:xfr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lin ang="18900000" scaled="1"/>
          </a:gradFill>
          <a:ln>
            <a:solidFill>
              <a:srgbClr val="800000"/>
            </a:solidFill>
          </a:ln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q"/>
            </a:pPr>
            <a:endParaRPr lang="ru-RU" sz="2400" b="1" smtClean="0">
              <a:solidFill>
                <a:srgbClr val="800000"/>
              </a:solidFill>
            </a:endParaRPr>
          </a:p>
          <a:p>
            <a:pPr marL="469900" indent="-469900"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q"/>
            </a:pPr>
            <a:r>
              <a:rPr lang="ru-RU" sz="2400" b="1" i="1" smtClean="0">
                <a:solidFill>
                  <a:srgbClr val="800000"/>
                </a:solidFill>
              </a:rPr>
              <a:t>В </a:t>
            </a:r>
            <a:r>
              <a:rPr lang="en-US" sz="2400" b="1" i="1" smtClean="0">
                <a:solidFill>
                  <a:srgbClr val="800000"/>
                </a:solidFill>
              </a:rPr>
              <a:t>XVI </a:t>
            </a:r>
            <a:r>
              <a:rPr lang="ru-RU" sz="2400" b="1" i="1" smtClean="0">
                <a:solidFill>
                  <a:srgbClr val="800000"/>
                </a:solidFill>
              </a:rPr>
              <a:t>веке начинается эпоха чугунного литья. В1586 году знаменитый мастер того времени Андрей Чохов отлил Царь-пушку весом 40 тонн.</a:t>
            </a:r>
          </a:p>
          <a:p>
            <a:pPr marL="469900" indent="-469900" eaLnBrk="1" hangingPunct="1">
              <a:lnSpc>
                <a:spcPct val="80000"/>
              </a:lnSpc>
              <a:buClr>
                <a:srgbClr val="800000"/>
              </a:buClr>
              <a:buFont typeface="Wingdings" pitchFamily="2" charset="2"/>
              <a:buChar char="q"/>
            </a:pPr>
            <a:r>
              <a:rPr lang="ru-RU" sz="2400" b="1" i="1" smtClean="0">
                <a:solidFill>
                  <a:srgbClr val="800000"/>
                </a:solidFill>
              </a:rPr>
              <a:t>К концу </a:t>
            </a:r>
            <a:r>
              <a:rPr lang="en-US" sz="2400" b="1" i="1" smtClean="0">
                <a:solidFill>
                  <a:srgbClr val="800000"/>
                </a:solidFill>
              </a:rPr>
              <a:t>XVIII </a:t>
            </a:r>
            <a:r>
              <a:rPr lang="ru-RU" sz="2400" b="1" i="1" smtClean="0">
                <a:solidFill>
                  <a:srgbClr val="800000"/>
                </a:solidFill>
              </a:rPr>
              <a:t>века уральские мастера начали выпускать изделия художественного литья. </a:t>
            </a:r>
          </a:p>
        </p:txBody>
      </p:sp>
      <p:pic>
        <p:nvPicPr>
          <p:cNvPr id="52228" name="Picture 6" descr="push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000250"/>
            <a:ext cx="47879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ctrTitle" sz="quarter"/>
          </p:nvPr>
        </p:nvSpPr>
        <p:spPr>
          <a:xfrm>
            <a:off x="785813" y="428625"/>
            <a:ext cx="8143875" cy="857250"/>
          </a:xfrm>
        </p:spPr>
        <p:txBody>
          <a:bodyPr/>
          <a:lstStyle/>
          <a:p>
            <a:pPr algn="ctr"/>
            <a:r>
              <a:rPr lang="ru-RU" sz="4800" i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Тема: Соединения железа</a:t>
            </a:r>
            <a:endParaRPr lang="ru-RU" sz="4800" smtClean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sz="quarter" idx="1"/>
          </p:nvPr>
        </p:nvSpPr>
        <p:spPr>
          <a:xfrm>
            <a:off x="285750" y="1785938"/>
            <a:ext cx="8858250" cy="5072062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marL="514350" indent="-514350"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1. Ознакомиться с природными  минералами, </a:t>
            </a:r>
          </a:p>
          <a:p>
            <a:pPr marL="514350" indent="-514350"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     содержащими железо. 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2. Рассмотреть генетические ряды, характерные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    для соединений железа(</a:t>
            </a:r>
            <a:r>
              <a:rPr lang="en-US" sz="2800" dirty="0" smtClean="0">
                <a:solidFill>
                  <a:srgbClr val="0000FF"/>
                </a:solidFill>
              </a:rPr>
              <a:t>II</a:t>
            </a:r>
            <a:r>
              <a:rPr lang="ru-RU" sz="2800" dirty="0" smtClean="0">
                <a:solidFill>
                  <a:srgbClr val="0000FF"/>
                </a:solidFill>
              </a:rPr>
              <a:t>) и железа(</a:t>
            </a:r>
            <a:r>
              <a:rPr lang="en-US" sz="2800" dirty="0" smtClean="0">
                <a:solidFill>
                  <a:srgbClr val="0000FF"/>
                </a:solidFill>
              </a:rPr>
              <a:t>III</a:t>
            </a:r>
            <a:r>
              <a:rPr lang="ru-RU" sz="2800" dirty="0" smtClean="0">
                <a:solidFill>
                  <a:srgbClr val="0000FF"/>
                </a:solidFill>
              </a:rPr>
              <a:t>).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3. Пронаблюдать за качественными реакциями  на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    ионы </a:t>
            </a:r>
            <a:r>
              <a:rPr lang="en-US" sz="2800" dirty="0" smtClean="0">
                <a:solidFill>
                  <a:srgbClr val="0000FF"/>
                </a:solidFill>
              </a:rPr>
              <a:t>Fe</a:t>
            </a:r>
            <a:r>
              <a:rPr lang="ru-RU" sz="2800" baseline="30000" dirty="0" smtClean="0">
                <a:solidFill>
                  <a:srgbClr val="0000FF"/>
                </a:solidFill>
              </a:rPr>
              <a:t>2+ </a:t>
            </a:r>
            <a:r>
              <a:rPr lang="ru-RU" sz="2800" dirty="0" smtClean="0">
                <a:solidFill>
                  <a:srgbClr val="0000FF"/>
                </a:solidFill>
              </a:rPr>
              <a:t>и </a:t>
            </a:r>
            <a:r>
              <a:rPr lang="en-US" sz="2800" dirty="0" smtClean="0">
                <a:solidFill>
                  <a:srgbClr val="0000FF"/>
                </a:solidFill>
              </a:rPr>
              <a:t>Fe</a:t>
            </a:r>
            <a:r>
              <a:rPr lang="ru-RU" sz="2800" baseline="30000" dirty="0" smtClean="0">
                <a:solidFill>
                  <a:srgbClr val="0000FF"/>
                </a:solidFill>
              </a:rPr>
              <a:t>3+</a:t>
            </a:r>
            <a:r>
              <a:rPr lang="ru-RU" sz="2800" dirty="0" smtClean="0">
                <a:solidFill>
                  <a:srgbClr val="0000FF"/>
                </a:solidFill>
              </a:rPr>
              <a:t>.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4. Расширить знания о роли железа в природе и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FF"/>
                </a:solidFill>
              </a:rPr>
              <a:t>    жизни человека.</a:t>
            </a:r>
          </a:p>
          <a:p>
            <a:pPr>
              <a:defRPr/>
            </a:pP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0" name="Rectangle 1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5750"/>
            <a:ext cx="4090988" cy="2495550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Одни из лучших образцов художественной ковки – решетки, украшающие набережные и улицы Санкт-Петербурга. Их общая протяженность – 53570 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6884" name="Picture 20" descr="oct04_109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260350"/>
            <a:ext cx="4211638" cy="3452813"/>
          </a:xfrm>
          <a:ln w="19050">
            <a:solidFill>
              <a:srgbClr val="000000"/>
            </a:solidFill>
          </a:ln>
          <a:effectLst>
            <a:outerShdw dist="161645" dir="8100000" algn="ctr" rotWithShape="0">
              <a:srgbClr val="808080"/>
            </a:outerShdw>
          </a:effectLst>
        </p:spPr>
      </p:pic>
      <p:pic>
        <p:nvPicPr>
          <p:cNvPr id="36886" name="Picture 22" descr="kasanskiy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97200"/>
            <a:ext cx="3878263" cy="3268663"/>
          </a:xfrm>
          <a:prstGeom prst="rect">
            <a:avLst/>
          </a:prstGeom>
          <a:noFill/>
          <a:ln w="57150">
            <a:pattFill prst="dkUpDiag">
              <a:fgClr>
                <a:srgbClr val="000000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outerShdw dist="161645" dir="2700000" algn="ctr" rotWithShape="0">
              <a:srgbClr val="808080"/>
            </a:outerShdw>
          </a:effectLst>
        </p:spPr>
      </p:pic>
      <p:sp>
        <p:nvSpPr>
          <p:cNvPr id="36887" name="Rectangle 23"/>
          <p:cNvSpPr>
            <a:spLocks noChangeArrowheads="1"/>
          </p:cNvSpPr>
          <p:nvPr/>
        </p:nvSpPr>
        <p:spPr bwMode="auto">
          <a:xfrm>
            <a:off x="4572000" y="3860800"/>
            <a:ext cx="43211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Решетка у Казанского собора, </a:t>
            </a:r>
          </a:p>
          <a:p>
            <a:pPr>
              <a:defRPr/>
            </a:pPr>
            <a:r>
              <a:rPr lang="ru-RU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отлитая в 1811 году на Петрозаводском чугунолитейном заводе и установленная в 1812 году, до сих пор является неотъемлемым украшением центра города.</a:t>
            </a:r>
            <a:r>
              <a:rPr lang="ru-RU" sz="2000" dirty="0">
                <a:solidFill>
                  <a:srgbClr val="FF0000"/>
                </a:solidFill>
              </a:rPr>
              <a:t> 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04800"/>
            <a:ext cx="8858250" cy="12668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i="1" dirty="0" smtClean="0">
                <a:solidFill>
                  <a:srgbClr val="FF0000"/>
                </a:solidFill>
              </a:rPr>
              <a:t>Памятник железу-</a:t>
            </a:r>
            <a:br>
              <a:rPr lang="ru-RU" i="1" dirty="0" smtClean="0">
                <a:solidFill>
                  <a:srgbClr val="FF000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Эйфелева башня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0" y="1857375"/>
          <a:ext cx="4357688" cy="5000625"/>
        </p:xfrm>
        <a:graphic>
          <a:graphicData uri="http://schemas.openxmlformats.org/presentationml/2006/ole">
            <p:oleObj spid="_x0000_s1026" name="Photo Editor Photo" r:id="rId3" imgW="809738" imgH="1219370" progId="MSPhotoEd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572000" y="1857375"/>
          <a:ext cx="4572000" cy="5000625"/>
        </p:xfrm>
        <a:graphic>
          <a:graphicData uri="http://schemas.openxmlformats.org/presentationml/2006/ole">
            <p:oleObj spid="_x0000_s1027" name="Photo Editor Photo" r:id="rId4" imgW="809738" imgH="1219370" progId="MSPhotoEd.3">
              <p:embed/>
            </p:oleObj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Сталь</a:t>
            </a:r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700213"/>
            <a:ext cx="3695700" cy="3032125"/>
          </a:xfrm>
        </p:spPr>
        <p:txBody>
          <a:bodyPr/>
          <a:lstStyle/>
          <a:p>
            <a:pPr eaLnBrk="1" hangingPunct="1">
              <a:buClr>
                <a:srgbClr val="9966FF"/>
              </a:buCl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Сталь - основа современной техники. В старину сталь считали драгоценным металлом. Из нее в первую очередь делали оружие</a:t>
            </a:r>
            <a:r>
              <a:rPr lang="ru-RU" sz="2400" dirty="0" smtClean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39951" name="Picture 15" descr="була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2133600"/>
            <a:ext cx="4105275" cy="1339850"/>
          </a:xfrm>
          <a:ln w="38100" cmpd="dbl">
            <a:solidFill>
              <a:schemeClr val="accent2"/>
            </a:solidFill>
          </a:ln>
          <a:effectLst>
            <a:outerShdw dist="89803" dir="2700000" algn="ctr" rotWithShape="0">
              <a:srgbClr val="C8C0FA"/>
            </a:outerShdw>
          </a:effectLst>
        </p:spPr>
      </p:pic>
      <p:sp>
        <p:nvSpPr>
          <p:cNvPr id="39954" name="Rectangle 18"/>
          <p:cNvSpPr>
            <a:spLocks noGrp="1" noChangeArrowheads="1"/>
          </p:cNvSpPr>
          <p:nvPr>
            <p:ph sz="quarter" idx="3"/>
          </p:nvPr>
        </p:nvSpPr>
        <p:spPr>
          <a:xfrm>
            <a:off x="4787900" y="3860800"/>
            <a:ext cx="3911600" cy="2997200"/>
          </a:xfrm>
        </p:spPr>
        <p:txBody>
          <a:bodyPr/>
          <a:lstStyle/>
          <a:p>
            <a:pPr eaLnBrk="1" hangingPunct="1">
              <a:buClr>
                <a:srgbClr val="9966FF"/>
              </a:buCl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Самым знаменитым был булат. Его родина – Индия. На территории нашей страны булатное оружие появилось в средние века.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dirty="0" smtClean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5" y="1643063"/>
            <a:ext cx="4714875" cy="3429000"/>
          </a:xfrm>
        </p:spPr>
        <p:txBody>
          <a:bodyPr/>
          <a:lstStyle/>
          <a:p>
            <a:pPr algn="ctr">
              <a:defRPr/>
            </a:pPr>
            <a:r>
              <a:rPr lang="ru-RU" sz="4000" dirty="0"/>
              <a:t>            </a:t>
            </a:r>
            <a:r>
              <a:rPr lang="ru-RU" sz="4000" dirty="0">
                <a:solidFill>
                  <a:srgbClr val="FF0000"/>
                </a:solidFill>
                <a:effectLst/>
              </a:rPr>
              <a:t>Скульптура </a:t>
            </a:r>
            <a:br>
              <a:rPr lang="ru-RU" sz="4000" dirty="0">
                <a:solidFill>
                  <a:srgbClr val="FF0000"/>
                </a:solidFill>
                <a:effectLst/>
              </a:rPr>
            </a:br>
            <a:r>
              <a:rPr lang="ru-RU" sz="4000" dirty="0">
                <a:solidFill>
                  <a:srgbClr val="FF0000"/>
                </a:solidFill>
                <a:effectLst/>
              </a:rPr>
              <a:t>«Рабочий и колхозница</a:t>
            </a:r>
            <a:r>
              <a:rPr lang="ru-RU" sz="4000" dirty="0" smtClean="0">
                <a:solidFill>
                  <a:srgbClr val="FF0000"/>
                </a:solidFill>
                <a:effectLst/>
              </a:rPr>
              <a:t>»</a:t>
            </a: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i="1" dirty="0" smtClean="0">
                <a:solidFill>
                  <a:srgbClr val="0000FF"/>
                </a:solidFill>
              </a:rPr>
              <a:t>(нержавеющая сталь) </a:t>
            </a:r>
            <a:r>
              <a:rPr lang="ru-RU" sz="3600" dirty="0">
                <a:solidFill>
                  <a:srgbClr val="0000FF"/>
                </a:solidFill>
              </a:rPr>
              <a:t/>
            </a:r>
            <a:br>
              <a:rPr lang="ru-RU" sz="3600" dirty="0">
                <a:solidFill>
                  <a:srgbClr val="0000FF"/>
                </a:solidFill>
              </a:rPr>
            </a:br>
            <a:endParaRPr lang="ru-RU" sz="3600" dirty="0">
              <a:solidFill>
                <a:srgbClr val="0000FF"/>
              </a:solidFill>
            </a:endParaRPr>
          </a:p>
        </p:txBody>
      </p:sp>
      <p:pic>
        <p:nvPicPr>
          <p:cNvPr id="55299" name="Picture 3" descr="Фотография R. Napi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11300"/>
          </a:xfr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lin ang="18900000" scaled="1"/>
          </a:gradFill>
          <a:ln w="12700">
            <a:solidFill>
              <a:srgbClr val="CC3300"/>
            </a:solidFill>
          </a:ln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FF0000"/>
                </a:solidFill>
              </a:rPr>
              <a:t>Мне приснилась иная печаль </a:t>
            </a:r>
            <a:br>
              <a:rPr lang="ru-RU" sz="3600" b="1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Про седую дамасскую сталь…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2071688"/>
            <a:ext cx="4535487" cy="4143375"/>
          </a:xfr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lin ang="18900000" scaled="1"/>
          </a:gradFill>
        </p:spPr>
        <p:txBody>
          <a:bodyPr/>
          <a:lstStyle/>
          <a:p>
            <a:pPr marL="469900" indent="-469900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0000FF"/>
                </a:solidFill>
              </a:rPr>
              <a:t>Булат- это сталь с очень боль-</a:t>
            </a:r>
          </a:p>
          <a:p>
            <a:pPr marL="469900" indent="-469900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0000FF"/>
                </a:solidFill>
              </a:rPr>
              <a:t>шой твердостью и упругостью</a:t>
            </a:r>
          </a:p>
          <a:p>
            <a:pPr marL="469900" indent="-469900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0000FF"/>
                </a:solidFill>
              </a:rPr>
              <a:t>изготовленные из нее изделия </a:t>
            </a:r>
          </a:p>
          <a:p>
            <a:pPr marL="469900" indent="-469900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0000FF"/>
                </a:solidFill>
              </a:rPr>
              <a:t>обладают способностью не </a:t>
            </a:r>
          </a:p>
          <a:p>
            <a:pPr marL="469900" indent="-469900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0000FF"/>
                </a:solidFill>
              </a:rPr>
              <a:t>тупиться, будучи остро зато-</a:t>
            </a:r>
          </a:p>
          <a:p>
            <a:pPr marL="469900" indent="-469900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0000FF"/>
                </a:solidFill>
              </a:rPr>
              <a:t>ченными.</a:t>
            </a:r>
          </a:p>
          <a:p>
            <a:pPr marL="469900" indent="-469900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0000FF"/>
                </a:solidFill>
              </a:rPr>
              <a:t>Секрет дамасской стали обере-</a:t>
            </a:r>
          </a:p>
          <a:p>
            <a:pPr marL="469900" indent="-469900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0000FF"/>
                </a:solidFill>
              </a:rPr>
              <a:t>гался настолько тщательно,</a:t>
            </a:r>
          </a:p>
          <a:p>
            <a:pPr marL="469900" indent="-469900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0000FF"/>
                </a:solidFill>
              </a:rPr>
              <a:t>что раскрыть его удалось </a:t>
            </a:r>
          </a:p>
          <a:p>
            <a:pPr marL="469900" indent="-469900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0000FF"/>
                </a:solidFill>
              </a:rPr>
              <a:t>только в конце </a:t>
            </a:r>
            <a:r>
              <a:rPr lang="en-US" sz="2000" b="1" i="1" smtClean="0">
                <a:solidFill>
                  <a:srgbClr val="0000FF"/>
                </a:solidFill>
              </a:rPr>
              <a:t>XIX</a:t>
            </a:r>
            <a:r>
              <a:rPr lang="ru-RU" sz="2000" b="1" i="1" smtClean="0">
                <a:solidFill>
                  <a:srgbClr val="0000FF"/>
                </a:solidFill>
              </a:rPr>
              <a:t> века .</a:t>
            </a:r>
          </a:p>
          <a:p>
            <a:pPr marL="469900" indent="-469900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0000FF"/>
                </a:solidFill>
              </a:rPr>
              <a:t>Это сделал русский металлург </a:t>
            </a:r>
          </a:p>
          <a:p>
            <a:pPr marL="469900" indent="-469900"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solidFill>
                  <a:srgbClr val="0000FF"/>
                </a:solidFill>
              </a:rPr>
              <a:t>П.П.Аносов.</a:t>
            </a:r>
          </a:p>
          <a:p>
            <a:pPr marL="469900" indent="-469900" eaLnBrk="1" hangingPunct="1">
              <a:lnSpc>
                <a:spcPct val="80000"/>
              </a:lnSpc>
              <a:buFontTx/>
              <a:buNone/>
            </a:pPr>
            <a:endParaRPr lang="ru-RU" sz="2000" b="1" i="1" smtClean="0">
              <a:solidFill>
                <a:srgbClr val="800000"/>
              </a:solidFill>
            </a:endParaRP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916113"/>
            <a:ext cx="4286250" cy="45847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92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92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9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9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9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9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9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9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9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2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92100"/>
            <a:ext cx="8229600" cy="9763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Булатная сталь</a:t>
            </a:r>
          </a:p>
        </p:txBody>
      </p:sp>
      <p:pic>
        <p:nvPicPr>
          <p:cNvPr id="37896" name="Picture 8" descr="03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271588"/>
            <a:ext cx="3816350" cy="2295525"/>
          </a:xfrm>
        </p:spPr>
      </p:pic>
      <p:pic>
        <p:nvPicPr>
          <p:cNvPr id="37897" name="Picture 9" descr="03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416050"/>
            <a:ext cx="3889375" cy="2638425"/>
          </a:xfrm>
        </p:spPr>
      </p:pic>
      <p:pic>
        <p:nvPicPr>
          <p:cNvPr id="37898" name="Picture 10" descr="06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3860800"/>
            <a:ext cx="3527425" cy="2473325"/>
          </a:xfrm>
        </p:spPr>
      </p:pic>
      <p:pic>
        <p:nvPicPr>
          <p:cNvPr id="37899" name="Picture 11" descr="6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140200" y="4106863"/>
            <a:ext cx="4540250" cy="2130425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8625"/>
            <a:ext cx="8229600" cy="1000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Павел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Петрович Аносов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714750" y="1928813"/>
            <a:ext cx="5429250" cy="4929187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 рожденья было ему суждено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Открыть свое имя в металле.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 узорчатым русским булатом давно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Навек его судьбы связали.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Здесь синие грани победных клинков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О славе России пропели,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И кони крылатые выше орлов</a:t>
            </a:r>
          </a:p>
          <a:p>
            <a:pPr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С высот </a:t>
            </a:r>
            <a:r>
              <a:rPr lang="ru-RU" sz="2400" b="1" dirty="0" err="1" smtClean="0">
                <a:solidFill>
                  <a:srgbClr val="0000FF"/>
                </a:solidFill>
              </a:rPr>
              <a:t>косотурских</a:t>
            </a:r>
            <a:r>
              <a:rPr lang="ru-RU" sz="2400" b="1" dirty="0" smtClean="0">
                <a:solidFill>
                  <a:srgbClr val="0000FF"/>
                </a:solidFill>
              </a:rPr>
              <a:t> взлетели.</a:t>
            </a:r>
          </a:p>
        </p:txBody>
      </p:sp>
      <p:pic>
        <p:nvPicPr>
          <p:cNvPr id="58372" name="Picture 6" descr="anoso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00250"/>
            <a:ext cx="3786188" cy="4071938"/>
          </a:xfrm>
        </p:spPr>
      </p:pic>
      <p:sp>
        <p:nvSpPr>
          <p:cNvPr id="58373" name="Text Box 7"/>
          <p:cNvSpPr txBox="1">
            <a:spLocks noChangeArrowheads="1"/>
          </p:cNvSpPr>
          <p:nvPr/>
        </p:nvSpPr>
        <p:spPr bwMode="auto">
          <a:xfrm>
            <a:off x="611188" y="5157788"/>
            <a:ext cx="3097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43063"/>
            <a:ext cx="3643313" cy="30718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АНОСОВ Павел Петрович (1799-1851)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88913"/>
            <a:ext cx="4643437" cy="6480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1200" dirty="0" smtClean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9397" name="Picture 6" descr="Аносов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28750"/>
            <a:ext cx="5000625" cy="54292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tx2"/>
                </a:solidFill>
              </a:rPr>
              <a:t>В «Отечественных записках» писали: «мастер Иван Бушуев прославляется своим искусством в позолоте клинков, …он дошел до способа </a:t>
            </a:r>
            <a:r>
              <a:rPr lang="ru-RU" sz="2400" b="1" dirty="0" err="1">
                <a:solidFill>
                  <a:schemeClr val="tx2"/>
                </a:solidFill>
              </a:rPr>
              <a:t>починивать</a:t>
            </a:r>
            <a:r>
              <a:rPr lang="ru-RU" sz="2400" b="1" dirty="0">
                <a:solidFill>
                  <a:schemeClr val="tx2"/>
                </a:solidFill>
              </a:rPr>
              <a:t> позолоту, если она в первый раз не выйдет». «Из сравнения обыкновенной сабли </a:t>
            </a:r>
            <a:r>
              <a:rPr lang="ru-RU" sz="2400" b="1" dirty="0" err="1">
                <a:solidFill>
                  <a:schemeClr val="tx2"/>
                </a:solidFill>
              </a:rPr>
              <a:t>златоустовской</a:t>
            </a:r>
            <a:r>
              <a:rPr lang="ru-RU" sz="2400" b="1" dirty="0">
                <a:solidFill>
                  <a:schemeClr val="tx2"/>
                </a:solidFill>
              </a:rPr>
              <a:t> с самой богатейшей </a:t>
            </a:r>
            <a:r>
              <a:rPr lang="ru-RU" sz="2400" b="1" dirty="0" err="1">
                <a:solidFill>
                  <a:schemeClr val="tx2"/>
                </a:solidFill>
              </a:rPr>
              <a:t>солингенской</a:t>
            </a:r>
            <a:r>
              <a:rPr lang="ru-RU" sz="2400" b="1" dirty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можно </a:t>
            </a:r>
            <a:r>
              <a:rPr lang="ru-RU" sz="2400" b="1" dirty="0">
                <a:solidFill>
                  <a:schemeClr val="tx2"/>
                </a:solidFill>
              </a:rPr>
              <a:t>убедиться в превосходстве русского оружия перед немецким».</a:t>
            </a:r>
          </a:p>
        </p:txBody>
      </p:sp>
      <p:pic>
        <p:nvPicPr>
          <p:cNvPr id="60419" name="Picture 7" descr="Памятник Бушуев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7750" y="0"/>
            <a:ext cx="4286250" cy="6858000"/>
          </a:xfrm>
        </p:spPr>
      </p:pic>
      <p:sp>
        <p:nvSpPr>
          <p:cNvPr id="40969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786313" cy="1071563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</a:rPr>
              <a:t>Русское украшенное оружие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gravura0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 t="6250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med" advTm="3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04800"/>
            <a:ext cx="8253412" cy="1431925"/>
          </a:xfrm>
        </p:spPr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УЭ – 1 Графический диктант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half" idx="1"/>
          </p:nvPr>
        </p:nvSpPr>
        <p:spPr>
          <a:xfrm>
            <a:off x="0" y="1981200"/>
            <a:ext cx="1643063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</a:t>
            </a:r>
            <a:r>
              <a:rPr lang="ru-RU" sz="4000" dirty="0" smtClean="0">
                <a:solidFill>
                  <a:srgbClr val="0000FF"/>
                </a:solidFill>
              </a:rPr>
              <a:t>В – </a:t>
            </a:r>
            <a:r>
              <a:rPr lang="en-US" sz="4000" dirty="0" smtClean="0">
                <a:solidFill>
                  <a:srgbClr val="0000FF"/>
                </a:solidFill>
              </a:rPr>
              <a:t>I</a:t>
            </a:r>
          </a:p>
          <a:p>
            <a:pPr>
              <a:buFont typeface="Wingdings" pitchFamily="2" charset="2"/>
              <a:buNone/>
              <a:defRPr/>
            </a:pPr>
            <a:endParaRPr lang="en-US" sz="4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40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ru-RU" sz="4000" dirty="0" smtClean="0">
                <a:solidFill>
                  <a:srgbClr val="0000FF"/>
                </a:solidFill>
              </a:rPr>
              <a:t>В - </a:t>
            </a:r>
            <a:r>
              <a:rPr lang="en-US" sz="4000" dirty="0" smtClean="0">
                <a:solidFill>
                  <a:srgbClr val="0000FF"/>
                </a:solidFill>
              </a:rPr>
              <a:t>II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500" y="2286000"/>
          <a:ext cx="6429414" cy="1571636"/>
        </p:xfrm>
        <a:graphic>
          <a:graphicData uri="http://schemas.openxmlformats.org/drawingml/2006/table">
            <a:tbl>
              <a:tblPr/>
              <a:tblGrid>
                <a:gridCol w="758910"/>
                <a:gridCol w="810072"/>
                <a:gridCol w="810072"/>
                <a:gridCol w="810072"/>
                <a:gridCol w="810072"/>
                <a:gridCol w="810072"/>
                <a:gridCol w="810072"/>
                <a:gridCol w="810072"/>
              </a:tblGrid>
              <a:tr h="744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75" name="Rectangle 10"/>
          <p:cNvSpPr>
            <a:spLocks noChangeArrowheads="1"/>
          </p:cNvSpPr>
          <p:nvPr/>
        </p:nvSpPr>
        <p:spPr bwMode="auto">
          <a:xfrm>
            <a:off x="0" y="500063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200">
                <a:cs typeface="Times New Roman" pitchFamily="18" charset="0"/>
              </a:rPr>
              <a:t>	 	 	 </a:t>
            </a:r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14500" y="4572000"/>
          <a:ext cx="6500861" cy="1571636"/>
        </p:xfrm>
        <a:graphic>
          <a:graphicData uri="http://schemas.openxmlformats.org/drawingml/2006/table">
            <a:tbl>
              <a:tblPr/>
              <a:tblGrid>
                <a:gridCol w="767343"/>
                <a:gridCol w="819074"/>
                <a:gridCol w="842478"/>
                <a:gridCol w="795670"/>
                <a:gridCol w="819074"/>
                <a:gridCol w="819074"/>
                <a:gridCol w="819074"/>
                <a:gridCol w="819074"/>
              </a:tblGrid>
              <a:tr h="7700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2" name="Прямая соединительная линия 21"/>
          <p:cNvCxnSpPr/>
          <p:nvPr/>
        </p:nvCxnSpPr>
        <p:spPr>
          <a:xfrm>
            <a:off x="1714500" y="3500438"/>
            <a:ext cx="785813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 flipH="1" flipV="1">
            <a:off x="2464594" y="3107532"/>
            <a:ext cx="428625" cy="357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6200000" flipH="1">
            <a:off x="2857500" y="3071813"/>
            <a:ext cx="428625" cy="428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3286125" y="3500438"/>
            <a:ext cx="785813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4071938" y="3071813"/>
            <a:ext cx="428625" cy="428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6200000" flipH="1">
            <a:off x="4464844" y="3107532"/>
            <a:ext cx="428625" cy="357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 flipH="1" flipV="1">
            <a:off x="4929188" y="3071813"/>
            <a:ext cx="428625" cy="428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5715000" y="3429000"/>
            <a:ext cx="242887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5357813" y="3071813"/>
            <a:ext cx="357187" cy="357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500313" y="5715000"/>
            <a:ext cx="78581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flipV="1">
            <a:off x="1714500" y="5357813"/>
            <a:ext cx="428625" cy="357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2143125" y="5357813"/>
            <a:ext cx="357187" cy="3571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286125" y="5715000"/>
            <a:ext cx="164306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V="1">
            <a:off x="4929188" y="5357813"/>
            <a:ext cx="428625" cy="357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rot="16200000" flipH="1">
            <a:off x="5357813" y="5357813"/>
            <a:ext cx="357187" cy="357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 flipH="1" flipV="1">
            <a:off x="5786438" y="5357813"/>
            <a:ext cx="357187" cy="357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143625" y="5357813"/>
            <a:ext cx="428625" cy="3571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643688" y="5715000"/>
            <a:ext cx="157162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0967" name="Picture 7" descr="щит и меч Победы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857250"/>
            <a:ext cx="4762500" cy="5072063"/>
          </a:xfrm>
          <a:ln w="76200" cmpd="tri">
            <a:solidFill>
              <a:srgbClr val="CC6600"/>
            </a:solidFill>
          </a:ln>
          <a:effectLst>
            <a:outerShdw dist="125724" dir="2700000" algn="ctr" rotWithShape="0">
              <a:srgbClr val="CC6600"/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914900" y="857250"/>
            <a:ext cx="42291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  <a:defRPr/>
            </a:pPr>
            <a:r>
              <a:rPr lang="ru-RU" sz="2300" b="1" dirty="0" smtClean="0">
                <a:solidFill>
                  <a:srgbClr val="0000FF"/>
                </a:solidFill>
              </a:rPr>
              <a:t>Громкую славу приобрела продукция заводов уральского города Златоуста. </a:t>
            </a:r>
          </a:p>
          <a:p>
            <a:pPr eaLnBrk="1" hangingPunct="1">
              <a:lnSpc>
                <a:spcPct val="90000"/>
              </a:lnSpc>
              <a:buFontTx/>
              <a:buBlip>
                <a:blip r:embed="rId3"/>
              </a:buBlip>
              <a:defRPr/>
            </a:pPr>
            <a:r>
              <a:rPr lang="ru-RU" sz="2300" b="1" dirty="0" smtClean="0">
                <a:solidFill>
                  <a:srgbClr val="0000FF"/>
                </a:solidFill>
              </a:rPr>
              <a:t>Клинки из Златоустовской высокоуглеродистой стали (1,3 – 1,5% углерода) имели золотистый отлив и крупный коленчатый или сетчатый узор, легко разрубали гвозди и брошенный на лезвие платок из тончайшей ткани.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571500" y="357188"/>
            <a:ext cx="8208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Другие изделия Златоустовских мастеров</a:t>
            </a:r>
          </a:p>
        </p:txBody>
      </p:sp>
      <p:pic>
        <p:nvPicPr>
          <p:cNvPr id="63491" name="Picture 5" descr="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268413"/>
            <a:ext cx="2592388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76700"/>
            <a:ext cx="2519363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7" descr="00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84313"/>
            <a:ext cx="22256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8" descr="01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7563" y="2565400"/>
            <a:ext cx="1976437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Picture 9" descr="0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1557338"/>
            <a:ext cx="21367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6" name="Picture 10" descr="4"/>
          <p:cNvPicPr>
            <a:picLocks noChangeAspect="1" noChangeArrowheads="1"/>
          </p:cNvPicPr>
          <p:nvPr/>
        </p:nvPicPr>
        <p:blipFill>
          <a:blip r:embed="rId7">
            <a:lum bright="6000" contrast="30000"/>
          </a:blip>
          <a:srcRect/>
          <a:stretch>
            <a:fillRect/>
          </a:stretch>
        </p:blipFill>
        <p:spPr bwMode="auto">
          <a:xfrm>
            <a:off x="2771775" y="4724400"/>
            <a:ext cx="4249738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7" descr="л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rot="389748">
            <a:off x="250825" y="3860800"/>
            <a:ext cx="3600450" cy="2579688"/>
          </a:xfrm>
          <a:noFill/>
        </p:spPr>
      </p:pic>
      <p:pic>
        <p:nvPicPr>
          <p:cNvPr id="64515" name="Picture 8" descr="жж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 rot="483379">
            <a:off x="179388" y="404813"/>
            <a:ext cx="2319337" cy="2760662"/>
          </a:xfrm>
          <a:noFill/>
        </p:spPr>
      </p:pic>
      <p:pic>
        <p:nvPicPr>
          <p:cNvPr id="64516" name="Picture 11" descr="д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 rot="20339797">
            <a:off x="3419475" y="4076700"/>
            <a:ext cx="3362325" cy="2060575"/>
          </a:xfrm>
          <a:noFill/>
        </p:spPr>
      </p:pic>
      <p:pic>
        <p:nvPicPr>
          <p:cNvPr id="64517" name="Picture 14" descr="э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 rot="21005814">
            <a:off x="2843213" y="476250"/>
            <a:ext cx="4033837" cy="2636838"/>
          </a:xfrm>
          <a:noFill/>
        </p:spPr>
      </p:pic>
      <p:pic>
        <p:nvPicPr>
          <p:cNvPr id="64518" name="Picture 17" descr="сканирование00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8950" y="593725"/>
            <a:ext cx="23050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УЭ – 6 Контроль знаний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25" y="1981200"/>
            <a:ext cx="7000875" cy="41148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ru-RU" sz="4000" dirty="0" smtClean="0">
                <a:solidFill>
                  <a:srgbClr val="0000FF"/>
                </a:solidFill>
              </a:rPr>
              <a:t> 1 в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4000" dirty="0" smtClean="0">
                <a:solidFill>
                  <a:srgbClr val="0000FF"/>
                </a:solidFill>
              </a:rPr>
              <a:t> 2 б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4000" dirty="0" smtClean="0">
                <a:solidFill>
                  <a:srgbClr val="0000FF"/>
                </a:solidFill>
              </a:rPr>
              <a:t> 3 б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4000" dirty="0" smtClean="0">
                <a:solidFill>
                  <a:srgbClr val="0000FF"/>
                </a:solidFill>
              </a:rPr>
              <a:t> 4 в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4000" dirty="0" smtClean="0">
                <a:solidFill>
                  <a:srgbClr val="0000FF"/>
                </a:solidFill>
              </a:rPr>
              <a:t> 5 а</a:t>
            </a:r>
            <a:endParaRPr lang="ru-RU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ChangeArrowheads="1"/>
          </p:cNvSpPr>
          <p:nvPr/>
        </p:nvSpPr>
        <p:spPr bwMode="auto">
          <a:xfrm>
            <a:off x="0" y="171450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Если вы набрали за урок 25- 22 баллов, то ваша оценка</a:t>
            </a:r>
          </a:p>
          <a:p>
            <a:pPr eaLnBrk="0" hangingPunct="0"/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  «5». Молодец!</a:t>
            </a:r>
            <a:endParaRPr lang="ru-RU" sz="2400">
              <a:solidFill>
                <a:srgbClr val="0000FF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Если вы набрали за урок 21 - 18 баллов, то ваша оценка   </a:t>
            </a:r>
          </a:p>
          <a:p>
            <a:pPr eaLnBrk="0" hangingPunct="0"/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  «4». Тоже неплохо!</a:t>
            </a:r>
            <a:endParaRPr lang="ru-RU" sz="2400">
              <a:solidFill>
                <a:srgbClr val="0000FF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Если вы набрали за урок 17 - 14 балов, то ваша оценка «3».</a:t>
            </a:r>
          </a:p>
          <a:p>
            <a:pPr eaLnBrk="0" hangingPunct="0"/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  Повторите материал учебника с. 63-65</a:t>
            </a:r>
            <a:endParaRPr lang="ru-RU" sz="2400">
              <a:solidFill>
                <a:srgbClr val="0000FF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Если вы набрали за урок менее 14 баллов, то ваша оценка</a:t>
            </a:r>
          </a:p>
          <a:p>
            <a:pPr eaLnBrk="0" hangingPunct="0"/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  «2». К сожалению, вы не усвоили материал этого раздела.</a:t>
            </a:r>
          </a:p>
          <a:p>
            <a:pPr eaLnBrk="0" hangingPunct="0"/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   Повторите материал учебника с. 63-65</a:t>
            </a:r>
            <a:endParaRPr lang="ru-RU" sz="2400">
              <a:solidFill>
                <a:srgbClr val="0000FF"/>
              </a:solidFill>
            </a:endParaRPr>
          </a:p>
          <a:p>
            <a:pPr eaLnBrk="0" hangingPunct="0"/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   Приложите все усилия для ликвидации пробелов в знаниях.</a:t>
            </a:r>
          </a:p>
          <a:p>
            <a:pPr eaLnBrk="0" hangingPunct="0"/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   Пройдите модуль ещё раз.</a:t>
            </a:r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УЭ – 7 Рефлексия. Домашнее задание.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ChangeArrowheads="1"/>
          </p:cNvSpPr>
          <p:nvPr/>
        </p:nvSpPr>
        <p:spPr bwMode="auto">
          <a:xfrm>
            <a:off x="0" y="171450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Если вы набрали за урок 30- 27 баллов, то ваша оценка</a:t>
            </a:r>
          </a:p>
          <a:p>
            <a:pPr eaLnBrk="0" hangingPunct="0"/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  «5». Молодец!</a:t>
            </a:r>
            <a:endParaRPr lang="ru-RU" sz="2400">
              <a:solidFill>
                <a:srgbClr val="0000FF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Если вы набрали за урок 26 - 23 баллов, то ваша оценка   </a:t>
            </a:r>
          </a:p>
          <a:p>
            <a:pPr eaLnBrk="0" hangingPunct="0"/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  «4». Тоже неплохо!</a:t>
            </a:r>
            <a:endParaRPr lang="ru-RU" sz="2400">
              <a:solidFill>
                <a:srgbClr val="0000FF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Если вы набрали за урок 22 - 19 балов, то ваша оценка «3».</a:t>
            </a:r>
          </a:p>
          <a:p>
            <a:pPr eaLnBrk="0" hangingPunct="0"/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  Повторите материал учебника с. 63-65</a:t>
            </a:r>
            <a:endParaRPr lang="ru-RU" sz="2400">
              <a:solidFill>
                <a:srgbClr val="0000FF"/>
              </a:solidFill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Если вы набрали за урок менее 19 баллов, то ваша оценка</a:t>
            </a:r>
          </a:p>
          <a:p>
            <a:pPr eaLnBrk="0" hangingPunct="0"/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  «2». К сожалению, вы не усвоили материал этого раздела.</a:t>
            </a:r>
          </a:p>
          <a:p>
            <a:pPr eaLnBrk="0" hangingPunct="0"/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   Повторите материал учебника с. 63-65</a:t>
            </a:r>
            <a:endParaRPr lang="ru-RU" sz="2400">
              <a:solidFill>
                <a:srgbClr val="0000FF"/>
              </a:solidFill>
            </a:endParaRPr>
          </a:p>
          <a:p>
            <a:pPr eaLnBrk="0" hangingPunct="0"/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   Приложите все усилия для ликвидации пробелов в знаниях.</a:t>
            </a:r>
          </a:p>
          <a:p>
            <a:pPr eaLnBrk="0" hangingPunct="0"/>
            <a:r>
              <a:rPr lang="ru-RU" sz="2400" i="1">
                <a:solidFill>
                  <a:srgbClr val="0000FF"/>
                </a:solidFill>
                <a:cs typeface="Times New Roman" pitchFamily="18" charset="0"/>
              </a:rPr>
              <a:t>    Пройдите модуль ещё раз.</a:t>
            </a:r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УЭ – 7 Рефлексия. Домашнее задание.</a:t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</a:rPr>
              <a:t>Домашнее задание: 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28688" y="2143125"/>
          <a:ext cx="8215312" cy="2786063"/>
        </p:xfrm>
        <a:graphic>
          <a:graphicData uri="http://schemas.openxmlformats.org/drawingml/2006/table">
            <a:tbl>
              <a:tblPr/>
              <a:tblGrid>
                <a:gridCol w="2209800"/>
                <a:gridCol w="6005512"/>
              </a:tblGrid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 и «4»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§ 14, задача, кроссворд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 и «2»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§ 14, вопрос 5 стр.68, задача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62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7" descr="Изображение 484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26538" cy="6858000"/>
          </a:xfrm>
          <a:noFill/>
        </p:spPr>
      </p:pic>
    </p:spTree>
  </p:cSld>
  <p:clrMapOvr>
    <a:masterClrMapping/>
  </p:clrMapOvr>
  <p:transition spd="slow" advTm="12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4"/>
          <p:cNvSpPr>
            <a:spLocks noChangeArrowheads="1" noChangeShapeType="1" noTextEdit="1"/>
          </p:cNvSpPr>
          <p:nvPr/>
        </p:nvSpPr>
        <p:spPr bwMode="auto">
          <a:xfrm rot="678363">
            <a:off x="722313" y="690563"/>
            <a:ext cx="8083550" cy="5197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06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3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Урок окончен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213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Всем спасибо !</a:t>
            </a:r>
          </a:p>
          <a:p>
            <a:pPr algn="ctr"/>
            <a:endParaRPr lang="ru-RU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13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6"/>
          <p:cNvGraphicFramePr>
            <a:graphicFrameLocks noGrp="1"/>
          </p:cNvGraphicFramePr>
          <p:nvPr>
            <p:ph idx="1"/>
          </p:nvPr>
        </p:nvGraphicFramePr>
        <p:xfrm>
          <a:off x="214282" y="214290"/>
          <a:ext cx="8686800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:\Documents and Settings\Evgeniy\Мои документы\Мои рисунки\ХИМИЯ\жел ру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C:\Documents and Settings\Evgeniy\Мои документы\Мои рисунки\ХИМИЯ\железная ру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0" y="2714625"/>
            <a:ext cx="29289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</a:rPr>
              <a:t>Гематит</a:t>
            </a:r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</a:t>
            </a:r>
            <a:r>
              <a:rPr lang="ru-RU" sz="24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sz="24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содержит до 70%железа, </a:t>
            </a:r>
          </a:p>
          <a:p>
            <a:pPr algn="ctr">
              <a:defRPr/>
            </a:pP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месторождения встречаются в Криворожском районе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6215063" y="2786063"/>
            <a:ext cx="29289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3600" dirty="0">
                <a:solidFill>
                  <a:srgbClr val="FF0000"/>
                </a:solidFill>
              </a:rPr>
              <a:t>Лимонит</a:t>
            </a: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</a:t>
            </a:r>
            <a:r>
              <a:rPr lang="ru-RU" sz="24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sz="24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•</a:t>
            </a:r>
            <a:r>
              <a:rPr lang="ru-RU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</a:t>
            </a:r>
            <a:r>
              <a:rPr lang="ru-RU" sz="24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 – содержит до 60% железа, </a:t>
            </a:r>
          </a:p>
          <a:p>
            <a:pPr algn="ctr">
              <a:defRPr/>
            </a:pP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месторождения встречаются в Крыму , на Урале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2357438" y="485775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3600" dirty="0">
                <a:solidFill>
                  <a:srgbClr val="FF0000"/>
                </a:solidFill>
              </a:rPr>
              <a:t>Магнетит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</a:t>
            </a:r>
            <a:r>
              <a:rPr lang="ru-RU" sz="24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sz="24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содержит 72% железа, месторождения встречаются на Южном Урале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6" descr="dSCN3028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CC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00364" y="2714621"/>
            <a:ext cx="3214710" cy="221457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C:\Documents and Settings\Evgeniy\Мои документы\Мои рисунки\ХИМИЯ\жел ру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0"/>
            <a:ext cx="65722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714375" y="3886200"/>
            <a:ext cx="8072438" cy="2686050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Гематит (красный железняк)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</a:t>
            </a:r>
            <a:r>
              <a:rPr lang="ru-RU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содержит до 70%железа,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месторождения встречаются в Криворожском районе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Documents and Settings\Evgeniy\Мои документы\Мои рисунки\ХИМИЯ\железная ру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0"/>
            <a:ext cx="6572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500063" y="3886200"/>
            <a:ext cx="8001000" cy="2686050"/>
          </a:xfrm>
        </p:spPr>
        <p:txBody>
          <a:bodyPr/>
          <a:lstStyle/>
          <a:p>
            <a:pPr algn="ctr">
              <a:defRPr/>
            </a:pPr>
            <a:r>
              <a:rPr lang="ru-RU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dirty="0" smtClean="0">
                <a:solidFill>
                  <a:srgbClr val="FF0000"/>
                </a:solidFill>
              </a:rPr>
              <a:t>Лимонит (бурый железняк)</a:t>
            </a:r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</a:t>
            </a:r>
            <a:r>
              <a:rPr lang="ru-RU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•</a:t>
            </a:r>
            <a:r>
              <a:rPr lang="ru-RU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</a:t>
            </a:r>
            <a:r>
              <a:rPr lang="ru-RU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– содержит до 60% железа, </a:t>
            </a:r>
          </a:p>
          <a:p>
            <a:pPr algn="ctr">
              <a:defRPr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месторождения встречаются в Крыму , на Урале</a:t>
            </a: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SCN3028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CC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500166" y="0"/>
            <a:ext cx="6357982" cy="371475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sz="quarter" idx="1"/>
          </p:nvPr>
        </p:nvSpPr>
        <p:spPr>
          <a:xfrm>
            <a:off x="428625" y="3886200"/>
            <a:ext cx="8715375" cy="2971800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sz="4400" dirty="0" smtClean="0">
                <a:solidFill>
                  <a:srgbClr val="FF0000"/>
                </a:solidFill>
              </a:rPr>
              <a:t>Магнетит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(</a:t>
            </a:r>
            <a:r>
              <a:rPr lang="ru-RU" sz="4000" dirty="0" smtClean="0">
                <a:solidFill>
                  <a:srgbClr val="FF0000"/>
                </a:solidFill>
              </a:rPr>
              <a:t>магнитный железняк</a:t>
            </a:r>
            <a:r>
              <a:rPr lang="ru-RU" sz="3600" dirty="0" smtClean="0">
                <a:solidFill>
                  <a:srgbClr val="FF0000"/>
                </a:solidFill>
              </a:rPr>
              <a:t>)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</a:t>
            </a:r>
            <a:r>
              <a:rPr lang="ru-RU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содержит 72% железа, месторождения встречаются на </a:t>
            </a: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defRPr/>
            </a:pPr>
            <a:r>
              <a:rPr lang="ru-RU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Южном Урале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:\Documents and Settings\Evgeniy\Мои документы\Мои рисунки\ХИМИЯ\жел ру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C:\Documents and Settings\Evgeniy\Мои документы\Мои рисунки\ХИМИЯ\железная руд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6"/>
          <p:cNvSpPr txBox="1">
            <a:spLocks noChangeArrowheads="1"/>
          </p:cNvSpPr>
          <p:nvPr/>
        </p:nvSpPr>
        <p:spPr bwMode="auto">
          <a:xfrm>
            <a:off x="0" y="2714625"/>
            <a:ext cx="29289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FF0000"/>
                </a:solidFill>
              </a:rPr>
              <a:t>Гематит</a:t>
            </a:r>
            <a:r>
              <a:rPr lang="ru-RU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</a:t>
            </a:r>
            <a:r>
              <a:rPr lang="ru-RU" sz="24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sz="24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содержит до 70%железа, </a:t>
            </a:r>
          </a:p>
          <a:p>
            <a:pPr algn="ctr">
              <a:defRPr/>
            </a:pP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месторождения встречаются в Криворожском районе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014" name="TextBox 7"/>
          <p:cNvSpPr txBox="1">
            <a:spLocks noChangeArrowheads="1"/>
          </p:cNvSpPr>
          <p:nvPr/>
        </p:nvSpPr>
        <p:spPr bwMode="auto">
          <a:xfrm>
            <a:off x="6215063" y="2786063"/>
            <a:ext cx="2928937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ru-RU" sz="3600" dirty="0">
                <a:solidFill>
                  <a:srgbClr val="FF0000"/>
                </a:solidFill>
              </a:rPr>
              <a:t>Лимонит</a:t>
            </a: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</a:t>
            </a:r>
            <a:r>
              <a:rPr lang="ru-RU" sz="24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sz="24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•</a:t>
            </a:r>
            <a:r>
              <a:rPr lang="ru-RU" sz="24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H</a:t>
            </a:r>
            <a:r>
              <a:rPr lang="ru-RU" sz="24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 – содержит до 60% железа, </a:t>
            </a:r>
          </a:p>
          <a:p>
            <a:pPr algn="ctr">
              <a:defRPr/>
            </a:pP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месторождения встречаются в Крыму , на Урале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2357438" y="485775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ru-RU" sz="3600" dirty="0">
                <a:solidFill>
                  <a:srgbClr val="FF0000"/>
                </a:solidFill>
              </a:rPr>
              <a:t>Магнетит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ru-RU" sz="1600" dirty="0">
              <a:solidFill>
                <a:srgbClr val="FF0000"/>
              </a:solidFill>
            </a:endParaRPr>
          </a:p>
          <a:p>
            <a:pPr algn="ctr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itchFamily="34" charset="0"/>
              <a:buNone/>
              <a:defRPr/>
            </a:pP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</a:t>
            </a:r>
            <a:r>
              <a:rPr lang="ru-RU" sz="24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ru-RU" sz="24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– содержит 72% железа, месторождения встречаются на Южном Урале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6" descr="dSCN3028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CCCC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00364" y="2714621"/>
            <a:ext cx="3214710" cy="221457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">
      <a:dk1>
        <a:srgbClr val="000000"/>
      </a:dk1>
      <a:lt1>
        <a:srgbClr val="CBD4EF"/>
      </a:lt1>
      <a:dk2>
        <a:srgbClr val="000099"/>
      </a:dk2>
      <a:lt2>
        <a:srgbClr val="EAEAEA"/>
      </a:lt2>
      <a:accent1>
        <a:srgbClr val="BFDEE3"/>
      </a:accent1>
      <a:accent2>
        <a:srgbClr val="C0C0C0"/>
      </a:accent2>
      <a:accent3>
        <a:srgbClr val="E2E6F6"/>
      </a:accent3>
      <a:accent4>
        <a:srgbClr val="000000"/>
      </a:accent4>
      <a:accent5>
        <a:srgbClr val="DCECEF"/>
      </a:accent5>
      <a:accent6>
        <a:srgbClr val="AEAEAE"/>
      </a:accent6>
      <a:hlink>
        <a:srgbClr val="3333CC"/>
      </a:hlink>
      <a:folHlink>
        <a:srgbClr val="5E93C9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0">
        <a:dk1>
          <a:srgbClr val="000000"/>
        </a:dk1>
        <a:lt1>
          <a:srgbClr val="D3D1E9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6E5F2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1">
        <a:dk1>
          <a:srgbClr val="000000"/>
        </a:dk1>
        <a:lt1>
          <a:srgbClr val="CBD4EF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2E6F6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2">
        <a:dk1>
          <a:srgbClr val="000000"/>
        </a:dk1>
        <a:lt1>
          <a:srgbClr val="C0C6FA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DCDFFC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3">
        <a:dk1>
          <a:srgbClr val="000000"/>
        </a:dk1>
        <a:lt1>
          <a:srgbClr val="CBD7EF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2E8F6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4">
        <a:dk1>
          <a:srgbClr val="000000"/>
        </a:dk1>
        <a:lt1>
          <a:srgbClr val="C1D4F9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DDE6FB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5">
        <a:dk1>
          <a:srgbClr val="000000"/>
        </a:dk1>
        <a:lt1>
          <a:srgbClr val="C1D4F9"/>
        </a:lt1>
        <a:dk2>
          <a:srgbClr val="000099"/>
        </a:dk2>
        <a:lt2>
          <a:srgbClr val="CCCCFF"/>
        </a:lt2>
        <a:accent1>
          <a:srgbClr val="BFDEE3"/>
        </a:accent1>
        <a:accent2>
          <a:srgbClr val="C0C0C0"/>
        </a:accent2>
        <a:accent3>
          <a:srgbClr val="DDE6FB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16">
        <a:dk1>
          <a:srgbClr val="000000"/>
        </a:dk1>
        <a:lt1>
          <a:srgbClr val="C1D4F9"/>
        </a:lt1>
        <a:dk2>
          <a:srgbClr val="000099"/>
        </a:dk2>
        <a:lt2>
          <a:srgbClr val="D6DDDE"/>
        </a:lt2>
        <a:accent1>
          <a:srgbClr val="BFDEE3"/>
        </a:accent1>
        <a:accent2>
          <a:srgbClr val="C0C0C0"/>
        </a:accent2>
        <a:accent3>
          <a:srgbClr val="DDE6FB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1748</TotalTime>
  <Words>1166</Words>
  <Application>Microsoft PowerPoint</Application>
  <PresentationFormat>Экран (4:3)</PresentationFormat>
  <Paragraphs>224</Paragraphs>
  <Slides>38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Tahoma</vt:lpstr>
      <vt:lpstr>Arial</vt:lpstr>
      <vt:lpstr>Wingdings</vt:lpstr>
      <vt:lpstr>Calibri</vt:lpstr>
      <vt:lpstr>Times New Roman</vt:lpstr>
      <vt:lpstr>Сумерки</vt:lpstr>
      <vt:lpstr>Оформление по умолчанию</vt:lpstr>
      <vt:lpstr>Microsoft Photo Editor 3.0 Photo</vt:lpstr>
      <vt:lpstr>Урок химии в 9 классе</vt:lpstr>
      <vt:lpstr>Тема: Соединения железа</vt:lpstr>
      <vt:lpstr>УЭ – 1 Графический диктант</vt:lpstr>
      <vt:lpstr>Слайд 4</vt:lpstr>
      <vt:lpstr>Слайд 5</vt:lpstr>
      <vt:lpstr>Слайд 6</vt:lpstr>
      <vt:lpstr>Слайд 7</vt:lpstr>
      <vt:lpstr>Слайд 8</vt:lpstr>
      <vt:lpstr>Слайд 9</vt:lpstr>
      <vt:lpstr>Златоустовский металлургический завод</vt:lpstr>
      <vt:lpstr>Слайд 11</vt:lpstr>
      <vt:lpstr>Лабораторная работа:«Качественные реакции на ионы Fe2+ и Fe3+». </vt:lpstr>
      <vt:lpstr>Вставьте пропущенные слова: </vt:lpstr>
      <vt:lpstr>Значение железа:</vt:lpstr>
      <vt:lpstr>Значение железа:</vt:lpstr>
      <vt:lpstr>Слайд 16</vt:lpstr>
      <vt:lpstr>Значение железа:</vt:lpstr>
      <vt:lpstr>Железу еще долго быть  фундаментом цивилизации.</vt:lpstr>
      <vt:lpstr>«Искать всякому литому и кованому железу умножения, самим выпускать пушки, сабли, тесаки, копья, проволоку, дабы то дело в Московском государстве было прочно» Из указа Петра I    </vt:lpstr>
      <vt:lpstr>Слайд 20</vt:lpstr>
      <vt:lpstr>Памятник железу- Эйфелева башня</vt:lpstr>
      <vt:lpstr>Сталь</vt:lpstr>
      <vt:lpstr>            Скульптура  «Рабочий и колхозница» (нержавеющая сталь)  </vt:lpstr>
      <vt:lpstr>Мне приснилась иная печаль  Про седую дамасскую сталь…</vt:lpstr>
      <vt:lpstr>Булатная сталь</vt:lpstr>
      <vt:lpstr>Павел Петрович Аносов</vt:lpstr>
      <vt:lpstr>АНОСОВ Павел Петрович (1799-1851)</vt:lpstr>
      <vt:lpstr>Русское украшенное оружие</vt:lpstr>
      <vt:lpstr>Слайд 29</vt:lpstr>
      <vt:lpstr>Слайд 30</vt:lpstr>
      <vt:lpstr>Слайд 31</vt:lpstr>
      <vt:lpstr>Слайд 32</vt:lpstr>
      <vt:lpstr>УЭ – 6 Контроль знаний</vt:lpstr>
      <vt:lpstr>УЭ – 7 Рефлексия. Домашнее задание. </vt:lpstr>
      <vt:lpstr>УЭ – 7 Рефлексия. Домашнее задание. </vt:lpstr>
      <vt:lpstr>Домашнее задание:  </vt:lpstr>
      <vt:lpstr>Слайд 37</vt:lpstr>
      <vt:lpstr>Слайд 38</vt:lpstr>
    </vt:vector>
  </TitlesOfParts>
  <Company>ЦИТТ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ermolina.ib</dc:creator>
  <cp:lastModifiedBy>Home</cp:lastModifiedBy>
  <cp:revision>161</cp:revision>
  <dcterms:created xsi:type="dcterms:W3CDTF">2003-12-26T10:17:09Z</dcterms:created>
  <dcterms:modified xsi:type="dcterms:W3CDTF">2014-12-04T10:46:31Z</dcterms:modified>
</cp:coreProperties>
</file>