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687688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ОРГАНИЗАЦИЯ ДЕЯТЕЛЬНОСТИ ЛЕКОТЕКИ</a:t>
            </a:r>
            <a:endParaRPr lang="ru-RU" sz="40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564905"/>
            <a:ext cx="6255488" cy="4032448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rgbClr val="00B050"/>
                </a:solidFill>
              </a:rPr>
              <a:t>Рабочие материалы сотрудников подразделения включают основное содержание работы: с отдельным ребенком, группой детей, педагогом, родителями и др. Рабочие материалы педагогов-психологов и других специалистов, являются закрытой группой документов и могут предъявляться только профильным специалистам, работающим в психологической службе системы образования.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620689"/>
            <a:ext cx="6255488" cy="1584176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Документация сотрудников </a:t>
            </a:r>
            <a:r>
              <a:rPr lang="ru-RU" sz="3200" b="1" i="1" dirty="0" err="1" smtClean="0">
                <a:solidFill>
                  <a:srgbClr val="7030A0"/>
                </a:solidFill>
              </a:rPr>
              <a:t>лекотеки</a:t>
            </a:r>
            <a:endParaRPr lang="ru-RU" sz="32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556793"/>
            <a:ext cx="6745560" cy="468052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solidFill>
                  <a:srgbClr val="00B050"/>
                </a:solidFill>
              </a:rPr>
              <a:t>− Должностная инструкция </a:t>
            </a:r>
            <a:br>
              <a:rPr lang="ru-RU" sz="2200" dirty="0" smtClean="0">
                <a:solidFill>
                  <a:srgbClr val="00B050"/>
                </a:solidFill>
              </a:rPr>
            </a:br>
            <a:r>
              <a:rPr lang="ru-RU" sz="2200" dirty="0" smtClean="0">
                <a:solidFill>
                  <a:srgbClr val="00B050"/>
                </a:solidFill>
              </a:rPr>
              <a:t>− График работы на неделю </a:t>
            </a:r>
            <a:br>
              <a:rPr lang="ru-RU" sz="2200" dirty="0" smtClean="0">
                <a:solidFill>
                  <a:srgbClr val="00B050"/>
                </a:solidFill>
              </a:rPr>
            </a:br>
            <a:r>
              <a:rPr lang="ru-RU" sz="2200" dirty="0" smtClean="0">
                <a:solidFill>
                  <a:srgbClr val="00B050"/>
                </a:solidFill>
              </a:rPr>
              <a:t>− Расписание занятий (циклограмма работы) в течение недели </a:t>
            </a:r>
            <a:br>
              <a:rPr lang="ru-RU" sz="2200" dirty="0" smtClean="0">
                <a:solidFill>
                  <a:srgbClr val="00B050"/>
                </a:solidFill>
              </a:rPr>
            </a:br>
            <a:r>
              <a:rPr lang="ru-RU" sz="2200" dirty="0" smtClean="0">
                <a:solidFill>
                  <a:srgbClr val="00B050"/>
                </a:solidFill>
              </a:rPr>
              <a:t>− Годовой план работы </a:t>
            </a:r>
            <a:br>
              <a:rPr lang="ru-RU" sz="2200" dirty="0" smtClean="0">
                <a:solidFill>
                  <a:srgbClr val="00B050"/>
                </a:solidFill>
              </a:rPr>
            </a:br>
            <a:r>
              <a:rPr lang="ru-RU" sz="2200" dirty="0" smtClean="0">
                <a:solidFill>
                  <a:srgbClr val="00B050"/>
                </a:solidFill>
              </a:rPr>
              <a:t>− Программы, по которым осуществляется практическая работа </a:t>
            </a:r>
            <a:br>
              <a:rPr lang="ru-RU" sz="2200" dirty="0" smtClean="0">
                <a:solidFill>
                  <a:srgbClr val="00B050"/>
                </a:solidFill>
              </a:rPr>
            </a:br>
            <a:r>
              <a:rPr lang="ru-RU" sz="2200" dirty="0" smtClean="0">
                <a:solidFill>
                  <a:srgbClr val="00B050"/>
                </a:solidFill>
              </a:rPr>
              <a:t>− Индивидуальные программы развития ребёнка</a:t>
            </a:r>
            <a:br>
              <a:rPr lang="ru-RU" sz="2200" dirty="0" smtClean="0">
                <a:solidFill>
                  <a:srgbClr val="00B050"/>
                </a:solidFill>
              </a:rPr>
            </a:br>
            <a:r>
              <a:rPr lang="ru-RU" sz="2200" dirty="0" smtClean="0">
                <a:solidFill>
                  <a:srgbClr val="00B050"/>
                </a:solidFill>
              </a:rPr>
              <a:t>− Журнал учета проведенной работы </a:t>
            </a:r>
            <a:br>
              <a:rPr lang="ru-RU" sz="2200" dirty="0" smtClean="0">
                <a:solidFill>
                  <a:srgbClr val="00B050"/>
                </a:solidFill>
              </a:rPr>
            </a:br>
            <a:r>
              <a:rPr lang="ru-RU" sz="2200" dirty="0" smtClean="0">
                <a:solidFill>
                  <a:srgbClr val="00B050"/>
                </a:solidFill>
              </a:rPr>
              <a:t>− Журнал учета групповой работы </a:t>
            </a:r>
            <a:br>
              <a:rPr lang="ru-RU" sz="2200" dirty="0" smtClean="0">
                <a:solidFill>
                  <a:srgbClr val="00B050"/>
                </a:solidFill>
              </a:rPr>
            </a:br>
            <a:r>
              <a:rPr lang="ru-RU" sz="2200" dirty="0" smtClean="0">
                <a:solidFill>
                  <a:srgbClr val="00B050"/>
                </a:solidFill>
              </a:rPr>
              <a:t>− Аналитический отчет о работе за год (самоанализ) </a:t>
            </a:r>
            <a:br>
              <a:rPr lang="ru-RU" sz="2200" dirty="0" smtClean="0">
                <a:solidFill>
                  <a:srgbClr val="00B050"/>
                </a:solidFill>
              </a:rPr>
            </a:br>
            <a:r>
              <a:rPr lang="ru-RU" sz="2200" dirty="0" smtClean="0">
                <a:solidFill>
                  <a:srgbClr val="00B050"/>
                </a:solidFill>
              </a:rPr>
              <a:t>− Статистический отчет о работе за год </a:t>
            </a:r>
            <a:br>
              <a:rPr lang="ru-RU" sz="2200" dirty="0" smtClean="0">
                <a:solidFill>
                  <a:srgbClr val="00B050"/>
                </a:solidFill>
              </a:rPr>
            </a:br>
            <a:r>
              <a:rPr lang="ru-RU" sz="2200" dirty="0" smtClean="0">
                <a:solidFill>
                  <a:srgbClr val="00B050"/>
                </a:solidFill>
              </a:rPr>
              <a:t>− Список детей на сопровождении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476671"/>
            <a:ext cx="6255488" cy="1008113"/>
          </a:xfrm>
        </p:spPr>
        <p:txBody>
          <a:bodyPr anchor="ctr">
            <a:normAutofit fontScale="92500"/>
          </a:bodyPr>
          <a:lstStyle/>
          <a:p>
            <a:pPr algn="l"/>
            <a:r>
              <a:rPr lang="ru-RU" sz="2800" b="1" dirty="0" smtClean="0">
                <a:solidFill>
                  <a:srgbClr val="7030A0"/>
                </a:solidFill>
              </a:rPr>
              <a:t>Перечень документов специалистов структурного подразделения </a:t>
            </a:r>
            <a:endParaRPr lang="ru-RU" sz="28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204864"/>
            <a:ext cx="6255488" cy="2808312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2200" dirty="0" smtClean="0">
                <a:solidFill>
                  <a:srgbClr val="00B050"/>
                </a:solidFill>
              </a:rPr>
              <a:t>Для того, чтобы </a:t>
            </a:r>
            <a:r>
              <a:rPr lang="ru-RU" sz="2200" dirty="0" err="1" smtClean="0">
                <a:solidFill>
                  <a:srgbClr val="00B050"/>
                </a:solidFill>
              </a:rPr>
              <a:t>Лекотека</a:t>
            </a:r>
            <a:r>
              <a:rPr lang="ru-RU" sz="2200" dirty="0" smtClean="0">
                <a:solidFill>
                  <a:srgbClr val="00B050"/>
                </a:solidFill>
              </a:rPr>
              <a:t> полноценно функционировала, ей необходимо место и специальное оснащение.</a:t>
            </a:r>
            <a:br>
              <a:rPr lang="ru-RU" sz="2200" dirty="0" smtClean="0">
                <a:solidFill>
                  <a:srgbClr val="00B050"/>
                </a:solidFill>
              </a:rPr>
            </a:br>
            <a:r>
              <a:rPr lang="ru-RU" sz="2200" dirty="0" smtClean="0">
                <a:solidFill>
                  <a:srgbClr val="00B050"/>
                </a:solidFill>
              </a:rPr>
              <a:t>Оснащение </a:t>
            </a:r>
            <a:r>
              <a:rPr lang="ru-RU" sz="2200" dirty="0" err="1" smtClean="0">
                <a:solidFill>
                  <a:srgbClr val="00B050"/>
                </a:solidFill>
              </a:rPr>
              <a:t>Лекотеки</a:t>
            </a:r>
            <a:r>
              <a:rPr lang="ru-RU" sz="2200" dirty="0" smtClean="0">
                <a:solidFill>
                  <a:srgbClr val="00B050"/>
                </a:solidFill>
              </a:rPr>
              <a:t> должно способствовать проявлению спонтанной познавательной и игровой активности ребенка, облегчать взаимодействие и общение ребенка со взрослым.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620689"/>
            <a:ext cx="6255488" cy="864095"/>
          </a:xfrm>
        </p:spPr>
        <p:txBody>
          <a:bodyPr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РЕСУРСЫ</a:t>
            </a:r>
            <a:endParaRPr lang="ru-RU" sz="32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988840"/>
            <a:ext cx="6255488" cy="2479371"/>
          </a:xfrm>
        </p:spPr>
        <p:txBody>
          <a:bodyPr>
            <a:normAutofit/>
          </a:bodyPr>
          <a:lstStyle/>
          <a:p>
            <a:pPr algn="l"/>
            <a:r>
              <a:rPr lang="ru-RU" sz="2000" i="1" dirty="0" smtClean="0">
                <a:solidFill>
                  <a:srgbClr val="0070C0"/>
                </a:solidFill>
              </a:rPr>
              <a:t>Лучшая игрушка ребенка – это я 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dirty="0" smtClean="0">
                <a:solidFill>
                  <a:srgbClr val="00B050"/>
                </a:solidFill>
              </a:rPr>
              <a:t/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Чаще всего метод специальных игровых технологий, важнее неких особых игровых средств. Тем не менее, можно говорить и об оптимальном игровом оснащении для </a:t>
            </a:r>
            <a:r>
              <a:rPr lang="ru-RU" sz="2000" dirty="0" err="1" smtClean="0">
                <a:solidFill>
                  <a:srgbClr val="00B050"/>
                </a:solidFill>
              </a:rPr>
              <a:t>Лекотеки</a:t>
            </a:r>
            <a:r>
              <a:rPr lang="ru-RU" sz="2000" dirty="0" smtClean="0">
                <a:solidFill>
                  <a:srgbClr val="00B050"/>
                </a:solidFill>
              </a:rPr>
              <a:t>, и о минимальном. 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-315416"/>
            <a:ext cx="6255488" cy="2099827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Игровые средства и техническое оснащение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628801"/>
            <a:ext cx="6255488" cy="302433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Игровой сеанс </a:t>
            </a:r>
            <a:r>
              <a:rPr lang="ru-RU" sz="1800" dirty="0" smtClean="0">
                <a:solidFill>
                  <a:srgbClr val="00B050"/>
                </a:solidFill>
              </a:rPr>
              <a:t>– это основная форма индивидуальной работы педагога-психолога и других специалистов с ребенком и его родителем (преимущественно занимающимся воспитанием ребенка). На игровом сеансе могут также присутствовать другие члены семьи и лица, принимающие участие в воспитании ребенка. Игровой сеанс направлен на решение основных задач индивидуальной образовательной программы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88641"/>
            <a:ext cx="6255488" cy="1224136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Игровой сеанс </a:t>
            </a:r>
            <a:r>
              <a:rPr lang="ru-RU" sz="3600" dirty="0" err="1" smtClean="0">
                <a:solidFill>
                  <a:srgbClr val="7030A0"/>
                </a:solidFill>
              </a:rPr>
              <a:t>Лекотеки</a:t>
            </a:r>
            <a:endParaRPr lang="ru-RU" sz="3600" dirty="0" smtClean="0">
              <a:solidFill>
                <a:srgbClr val="7030A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96752"/>
            <a:ext cx="6255488" cy="3456383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solidFill>
                  <a:srgbClr val="00B050"/>
                </a:solidFill>
              </a:rPr>
              <a:t>- наблюдение за свободной игрой ребенка с целью оценки динамики психического развития и психологического состояния; </a:t>
            </a:r>
            <a:br>
              <a:rPr lang="ru-RU" sz="2200" dirty="0" smtClean="0">
                <a:solidFill>
                  <a:srgbClr val="00B050"/>
                </a:solidFill>
              </a:rPr>
            </a:br>
            <a:r>
              <a:rPr lang="ru-RU" sz="2200" dirty="0" smtClean="0">
                <a:solidFill>
                  <a:srgbClr val="00B050"/>
                </a:solidFill>
              </a:rPr>
              <a:t>- сопровождение свободной игры ребенка с целью решения задач индивидуально-ориентированной программы и др.;</a:t>
            </a:r>
            <a:br>
              <a:rPr lang="ru-RU" sz="2200" dirty="0" smtClean="0">
                <a:solidFill>
                  <a:srgbClr val="00B050"/>
                </a:solidFill>
              </a:rPr>
            </a:br>
            <a:r>
              <a:rPr lang="ru-RU" sz="2200" dirty="0" smtClean="0">
                <a:solidFill>
                  <a:srgbClr val="00B050"/>
                </a:solidFill>
              </a:rPr>
              <a:t>- наблюдение за совместной игрой ребенка и родителя, с целью обследования стратегий родительского поведения (образовательно-воспитательных компетенций)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404665"/>
            <a:ext cx="6255488" cy="864096"/>
          </a:xfrm>
        </p:spPr>
        <p:txBody>
          <a:bodyPr anchor="t">
            <a:norm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Структура игрового сеанса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772816"/>
            <a:ext cx="6255488" cy="47525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solidFill>
                  <a:srgbClr val="002060"/>
                </a:solidFill>
              </a:rPr>
              <a:t>В оказании помощи ребёнку с нарушениями развития необходимы совместные усилия специалистов </a:t>
            </a:r>
            <a:r>
              <a:rPr lang="ru-RU" sz="2200" dirty="0" err="1" smtClean="0">
                <a:solidFill>
                  <a:srgbClr val="002060"/>
                </a:solidFill>
              </a:rPr>
              <a:t>лекотеки</a:t>
            </a:r>
            <a:r>
              <a:rPr lang="ru-RU" sz="2200" dirty="0" smtClean="0">
                <a:solidFill>
                  <a:srgbClr val="002060"/>
                </a:solidFill>
              </a:rPr>
              <a:t> и родителей.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 - родители получают полную информацию о перспективах развития ребёнка;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- принимают участие при обсуждении индивидуально-ориентированной программы;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- вовлекаются в процесс совместной продуктивной деятельности с ребёнком;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- обучаются приёмам формирования в семье реабилитационных условий, обеспечивающих оптимальное развитие ребёнка.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u="sng" dirty="0" smtClean="0">
                <a:solidFill>
                  <a:srgbClr val="00B050"/>
                </a:solidFill>
              </a:rPr>
              <a:t>Обязательным является заключение с родителями договора на оказание услуг.</a:t>
            </a:r>
            <a:r>
              <a:rPr lang="ru-RU" sz="2000" dirty="0" smtClean="0">
                <a:solidFill>
                  <a:srgbClr val="00B050"/>
                </a:solidFill>
              </a:rPr>
              <a:t/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404665"/>
            <a:ext cx="6255488" cy="1080119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7030A0"/>
                </a:solidFill>
              </a:rPr>
              <a:t>Родители – полноправные участники реабилитационного процесса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5915000" cy="4261088"/>
          </a:xfrm>
        </p:spPr>
        <p:txBody>
          <a:bodyPr>
            <a:noAutofit/>
          </a:bodyPr>
          <a:lstStyle/>
          <a:p>
            <a:r>
              <a:rPr lang="ru-RU" sz="2800" b="0" dirty="0" err="1" smtClean="0">
                <a:solidFill>
                  <a:srgbClr val="00B050"/>
                </a:solidFill>
              </a:rPr>
              <a:t>Лекотека</a:t>
            </a:r>
            <a:r>
              <a:rPr lang="ru-RU" sz="2800" b="0" dirty="0" smtClean="0">
                <a:solidFill>
                  <a:srgbClr val="00B050"/>
                </a:solidFill>
              </a:rPr>
              <a:t> – это структурное подразделение, которое может осуществлять свою деятельность как автономно, так и в составе образовательных учреждений.</a:t>
            </a:r>
            <a:endParaRPr lang="ru-RU" sz="2800" b="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157192"/>
            <a:ext cx="6255488" cy="93610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B050"/>
                </a:solidFill>
              </a:rPr>
              <a:t>«</a:t>
            </a:r>
            <a:r>
              <a:rPr lang="ru-RU" sz="2700" dirty="0" err="1" smtClean="0">
                <a:solidFill>
                  <a:srgbClr val="00B050"/>
                </a:solidFill>
              </a:rPr>
              <a:t>Леко</a:t>
            </a:r>
            <a:r>
              <a:rPr lang="ru-RU" sz="2700" dirty="0" smtClean="0">
                <a:solidFill>
                  <a:srgbClr val="00B050"/>
                </a:solidFill>
              </a:rPr>
              <a:t>» в переводе означает «игра, игрушка», «</a:t>
            </a:r>
            <a:r>
              <a:rPr lang="ru-RU" sz="2700" dirty="0" err="1" smtClean="0">
                <a:solidFill>
                  <a:srgbClr val="00B050"/>
                </a:solidFill>
              </a:rPr>
              <a:t>тека</a:t>
            </a:r>
            <a:r>
              <a:rPr lang="ru-RU" sz="2700" dirty="0" smtClean="0">
                <a:solidFill>
                  <a:srgbClr val="00B050"/>
                </a:solidFill>
              </a:rPr>
              <a:t>» - «хранилище».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836712"/>
            <a:ext cx="6710728" cy="36004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err="1" smtClean="0">
                <a:solidFill>
                  <a:srgbClr val="7030A0"/>
                </a:solidFill>
              </a:rPr>
              <a:t>Лекотека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представляет собой предметно-развивающую среду для выявления и коррекции особенностей развития детей с ограниченными возможностями здоровья в раннем возрасте.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276872"/>
            <a:ext cx="6255488" cy="3744417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solidFill>
                  <a:srgbClr val="00B050"/>
                </a:solidFill>
              </a:rPr>
              <a:t>- психолого-педагогическая поддержка семьи;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- обучение родителей эффективным способам общения с ребёнком, методам его воспитания и развития;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- коррекция детско-родительского взаимодействия;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- </a:t>
            </a:r>
            <a:r>
              <a:rPr lang="ru-RU" sz="2000" dirty="0" err="1" smtClean="0">
                <a:solidFill>
                  <a:srgbClr val="00B050"/>
                </a:solidFill>
              </a:rPr>
              <a:t>психокоррекция</a:t>
            </a:r>
            <a:r>
              <a:rPr lang="ru-RU" sz="2000" dirty="0" smtClean="0">
                <a:solidFill>
                  <a:srgbClr val="00B050"/>
                </a:solidFill>
              </a:rPr>
              <a:t> и </a:t>
            </a:r>
            <a:r>
              <a:rPr lang="ru-RU" sz="2000" dirty="0" err="1" smtClean="0">
                <a:solidFill>
                  <a:srgbClr val="00B050"/>
                </a:solidFill>
              </a:rPr>
              <a:t>психопрофилактика</a:t>
            </a:r>
            <a:r>
              <a:rPr lang="ru-RU" sz="2000" dirty="0" smtClean="0">
                <a:solidFill>
                  <a:srgbClr val="00B050"/>
                </a:solidFill>
              </a:rPr>
              <a:t>;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- формирование у ребёнка умений, необходимых для поступления в образовательное учреждение;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- создание благоприятных условий для развития самостоятельности ребёнка.</a:t>
            </a:r>
            <a:br>
              <a:rPr lang="ru-RU" sz="2000" dirty="0" smtClean="0">
                <a:solidFill>
                  <a:srgbClr val="00B050"/>
                </a:solidFill>
              </a:rPr>
            </a:b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052737"/>
            <a:ext cx="6255488" cy="936103"/>
          </a:xfrm>
        </p:spPr>
        <p:txBody>
          <a:bodyPr/>
          <a:lstStyle/>
          <a:p>
            <a:r>
              <a:rPr lang="ru-RU" sz="2400" dirty="0" err="1" smtClean="0">
                <a:solidFill>
                  <a:srgbClr val="7030A0"/>
                </a:solidFill>
              </a:rPr>
              <a:t>Лекотека</a:t>
            </a:r>
            <a:r>
              <a:rPr lang="ru-RU" sz="2400" dirty="0" smtClean="0">
                <a:solidFill>
                  <a:srgbClr val="7030A0"/>
                </a:solidFill>
              </a:rPr>
              <a:t> выполняет следующие функции: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7139136" cy="4464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i="1" dirty="0" smtClean="0">
                <a:solidFill>
                  <a:srgbClr val="00B050"/>
                </a:solidFill>
              </a:rPr>
              <a:t>Клиенты </a:t>
            </a:r>
            <a:r>
              <a:rPr lang="ru-RU" sz="2800" i="1" dirty="0" err="1" smtClean="0">
                <a:solidFill>
                  <a:srgbClr val="00B050"/>
                </a:solidFill>
              </a:rPr>
              <a:t>лекотеки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1800" dirty="0" smtClean="0">
                <a:solidFill>
                  <a:srgbClr val="7030A0"/>
                </a:solidFill>
              </a:rPr>
              <a:t>Клиенты </a:t>
            </a:r>
            <a:r>
              <a:rPr lang="ru-RU" sz="1800" dirty="0" err="1" smtClean="0">
                <a:solidFill>
                  <a:srgbClr val="7030A0"/>
                </a:solidFill>
              </a:rPr>
              <a:t>лекотеки</a:t>
            </a:r>
            <a:r>
              <a:rPr lang="ru-RU" sz="1800" dirty="0" smtClean="0">
                <a:solidFill>
                  <a:srgbClr val="7030A0"/>
                </a:solidFill>
              </a:rPr>
              <a:t> – дети с нарушениями развития или выраженными психогенными расстройствами, а также члены их семей. Вид и природа нарушений развития ребёнка могут быть разными: двигательными, умственными, сенсорными, коммуникативными, эмоциональными, поведенческими или сочетанными. В основную группу </a:t>
            </a:r>
            <a:r>
              <a:rPr lang="ru-RU" sz="1800" dirty="0" err="1" smtClean="0">
                <a:solidFill>
                  <a:srgbClr val="7030A0"/>
                </a:solidFill>
              </a:rPr>
              <a:t>Лекотеки</a:t>
            </a:r>
            <a:r>
              <a:rPr lang="ru-RU" sz="1800" dirty="0" smtClean="0">
                <a:solidFill>
                  <a:srgbClr val="7030A0"/>
                </a:solidFill>
              </a:rPr>
              <a:t> включаются дети, не посещающие детский сад. А также, не охваченные специалистами. </a:t>
            </a:r>
            <a:endParaRPr lang="ru-RU" sz="1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91727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rgbClr val="00B050"/>
                </a:solidFill>
              </a:rPr>
              <a:t> Штат </a:t>
            </a:r>
            <a:r>
              <a:rPr lang="ru-RU" sz="3600" dirty="0" err="1" smtClean="0">
                <a:solidFill>
                  <a:srgbClr val="00B050"/>
                </a:solidFill>
              </a:rPr>
              <a:t>лекотеки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7030A0"/>
                </a:solidFill>
              </a:rPr>
              <a:t>- руководитель структурного подразделения; 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- педагог-психолог; 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- учитель-дефектолог; 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- учитель-логопед; 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- социальный педагог; 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- специалист (педагог дополнительного образования); 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- медицинская сестра;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Такой штат специалистов необходим для оказания </a:t>
            </a:r>
            <a:r>
              <a:rPr lang="ru-RU" sz="2000" dirty="0" err="1" smtClean="0">
                <a:solidFill>
                  <a:srgbClr val="00B050"/>
                </a:solidFill>
              </a:rPr>
              <a:t>Лекотекой</a:t>
            </a:r>
            <a:r>
              <a:rPr lang="ru-RU" sz="2000" dirty="0" smtClean="0">
                <a:solidFill>
                  <a:srgbClr val="00B050"/>
                </a:solidFill>
              </a:rPr>
              <a:t> услуги психолого-педагогического сопровождения 12 семьям, входящим в основную группу, а также пролонгированных и кратковременных консультаций другим семьям.</a:t>
            </a:r>
            <a:endParaRPr lang="ru-RU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42048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Формы и содержание работы </a:t>
            </a:r>
            <a:r>
              <a:rPr lang="ru-RU" sz="2400" dirty="0" err="1" smtClean="0">
                <a:solidFill>
                  <a:srgbClr val="7030A0"/>
                </a:solidFill>
              </a:rPr>
              <a:t>лекотеки</a:t>
            </a: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half" idx="1"/>
          </p:nvPr>
        </p:nvSpPr>
        <p:spPr>
          <a:xfrm>
            <a:off x="467544" y="2332037"/>
            <a:ext cx="705678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   Работа специалистов с семьями осуществляется в различных формах, которые подбираются в зависимости от потребностей семьи. 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916832"/>
            <a:ext cx="6255488" cy="4248471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</a:pPr>
            <a:r>
              <a:rPr lang="ru-RU" sz="1400" dirty="0" smtClean="0">
                <a:solidFill>
                  <a:srgbClr val="00B050"/>
                </a:solidFill>
              </a:rPr>
              <a:t>- Первичная консультация.</a:t>
            </a:r>
            <a:br>
              <a:rPr lang="ru-RU" sz="1400" dirty="0" smtClean="0">
                <a:solidFill>
                  <a:srgbClr val="00B050"/>
                </a:solidFill>
              </a:rPr>
            </a:br>
            <a:r>
              <a:rPr lang="ru-RU" sz="1400" dirty="0" smtClean="0">
                <a:solidFill>
                  <a:srgbClr val="00B050"/>
                </a:solidFill>
              </a:rPr>
              <a:t>- Домашнее визирование.</a:t>
            </a:r>
            <a:br>
              <a:rPr lang="ru-RU" sz="1400" dirty="0" smtClean="0">
                <a:solidFill>
                  <a:srgbClr val="00B050"/>
                </a:solidFill>
              </a:rPr>
            </a:br>
            <a:r>
              <a:rPr lang="ru-RU" sz="1400" dirty="0" smtClean="0">
                <a:solidFill>
                  <a:srgbClr val="00B050"/>
                </a:solidFill>
              </a:rPr>
              <a:t>- Выдача родителям вопросников для обследования семьи и ребёнка.</a:t>
            </a:r>
            <a:br>
              <a:rPr lang="ru-RU" sz="1400" dirty="0" smtClean="0">
                <a:solidFill>
                  <a:srgbClr val="00B050"/>
                </a:solidFill>
              </a:rPr>
            </a:br>
            <a:r>
              <a:rPr lang="ru-RU" sz="1400" dirty="0" smtClean="0">
                <a:solidFill>
                  <a:srgbClr val="00B050"/>
                </a:solidFill>
              </a:rPr>
              <a:t>- Приглашение на первичный диагностический сеанс.</a:t>
            </a:r>
            <a:br>
              <a:rPr lang="ru-RU" sz="1400" dirty="0" smtClean="0">
                <a:solidFill>
                  <a:srgbClr val="00B050"/>
                </a:solidFill>
              </a:rPr>
            </a:br>
            <a:r>
              <a:rPr lang="ru-RU" sz="1400" dirty="0" smtClean="0">
                <a:solidFill>
                  <a:srgbClr val="00B050"/>
                </a:solidFill>
              </a:rPr>
              <a:t>- Проведение первичного диагностического сеанса.</a:t>
            </a:r>
            <a:br>
              <a:rPr lang="ru-RU" sz="1400" dirty="0" smtClean="0">
                <a:solidFill>
                  <a:srgbClr val="00B050"/>
                </a:solidFill>
              </a:rPr>
            </a:br>
            <a:r>
              <a:rPr lang="ru-RU" sz="1400" dirty="0" smtClean="0">
                <a:solidFill>
                  <a:srgbClr val="00B050"/>
                </a:solidFill>
              </a:rPr>
              <a:t>- Составление специалистом заключения , составление индивидуальной программы работы с ребёнком и семьёй.</a:t>
            </a:r>
            <a:br>
              <a:rPr lang="ru-RU" sz="1400" dirty="0" smtClean="0">
                <a:solidFill>
                  <a:srgbClr val="00B050"/>
                </a:solidFill>
              </a:rPr>
            </a:br>
            <a:r>
              <a:rPr lang="ru-RU" sz="1400" dirty="0" smtClean="0">
                <a:solidFill>
                  <a:srgbClr val="00B050"/>
                </a:solidFill>
              </a:rPr>
              <a:t>- Повторная консультация родителей: знакомство их с результатами обследования, обсуждение предполагаемого плана работы с семьёй, заключение договора о сотрудничестве.</a:t>
            </a:r>
            <a:br>
              <a:rPr lang="ru-RU" sz="1400" dirty="0" smtClean="0">
                <a:solidFill>
                  <a:srgbClr val="00B050"/>
                </a:solidFill>
              </a:rPr>
            </a:br>
            <a:r>
              <a:rPr lang="ru-RU" sz="1400" dirty="0" smtClean="0">
                <a:solidFill>
                  <a:srgbClr val="00B050"/>
                </a:solidFill>
              </a:rPr>
              <a:t>- Индивидуальные и групповые игровые сеансы.</a:t>
            </a:r>
            <a:br>
              <a:rPr lang="ru-RU" sz="1400" dirty="0" smtClean="0">
                <a:solidFill>
                  <a:srgbClr val="00B050"/>
                </a:solidFill>
              </a:rPr>
            </a:br>
            <a:r>
              <a:rPr lang="ru-RU" sz="1400" dirty="0" smtClean="0">
                <a:solidFill>
                  <a:srgbClr val="00B050"/>
                </a:solidFill>
              </a:rPr>
              <a:t>- Контрольное обследование в конце года.</a:t>
            </a:r>
            <a:br>
              <a:rPr lang="ru-RU" sz="1400" dirty="0" smtClean="0">
                <a:solidFill>
                  <a:srgbClr val="00B050"/>
                </a:solidFill>
              </a:rPr>
            </a:br>
            <a:r>
              <a:rPr lang="ru-RU" sz="1400" dirty="0" smtClean="0">
                <a:solidFill>
                  <a:srgbClr val="00B050"/>
                </a:solidFill>
              </a:rPr>
              <a:t>- Обсуждение с родителями мероприятий на летний период</a:t>
            </a:r>
            <a:r>
              <a:rPr lang="ru-RU" sz="1000" dirty="0" smtClean="0">
                <a:solidFill>
                  <a:srgbClr val="00B05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620688"/>
            <a:ext cx="6255488" cy="1008113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последовательность взаимодействия с семьёй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916832"/>
            <a:ext cx="6255488" cy="4063547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00B050"/>
                </a:solidFill>
              </a:rPr>
              <a:t>Зачисление в </a:t>
            </a:r>
            <a:r>
              <a:rPr lang="ru-RU" sz="2400" dirty="0" err="1" smtClean="0">
                <a:solidFill>
                  <a:srgbClr val="00B050"/>
                </a:solidFill>
              </a:rPr>
              <a:t>Лекотеку</a:t>
            </a:r>
            <a:r>
              <a:rPr lang="ru-RU" sz="2400" dirty="0" smtClean="0">
                <a:solidFill>
                  <a:srgbClr val="00B050"/>
                </a:solidFill>
              </a:rPr>
              <a:t> осуществляется приказом Учреждения, на основании заключения ПМПК. С родителями заключается договор сроком на 1 год с последующим продлением.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Ребенок может быть отчислен из </a:t>
            </a:r>
            <a:r>
              <a:rPr lang="ru-RU" sz="2400" dirty="0" err="1" smtClean="0">
                <a:solidFill>
                  <a:srgbClr val="00B050"/>
                </a:solidFill>
              </a:rPr>
              <a:t>Лекотеки</a:t>
            </a:r>
            <a:r>
              <a:rPr lang="ru-RU" sz="2400" dirty="0" smtClean="0">
                <a:solidFill>
                  <a:srgbClr val="00B050"/>
                </a:solidFill>
              </a:rPr>
              <a:t> по ходатайству родителей, либо в связи с переводом в следующее образовательное учреждение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548681"/>
            <a:ext cx="6255488" cy="1296144"/>
          </a:xfrm>
        </p:spPr>
        <p:txBody>
          <a:bodyPr/>
          <a:lstStyle/>
          <a:p>
            <a:pPr algn="l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Зачисление и отчисление ребёнка и семьи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176</TotalTime>
  <Words>318</Words>
  <Application>Microsoft Office PowerPoint</Application>
  <PresentationFormat>Экран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ОРГАНИЗАЦИЯ ДЕЯТЕЛЬНОСТИ ЛЕКОТЕКИ</vt:lpstr>
      <vt:lpstr>Лекотека – это структурное подразделение, которое может осуществлять свою деятельность как автономно, так и в составе образовательных учреждений.</vt:lpstr>
      <vt:lpstr>«Леко» в переводе означает «игра, игрушка», «тека» - «хранилище». </vt:lpstr>
      <vt:lpstr>- психолого-педагогическая поддержка семьи; - обучение родителей эффективным способам общения с ребёнком, методам его воспитания и развития; - коррекция детско-родительского взаимодействия; - психокоррекция и психопрофилактика; - формирование у ребёнка умений, необходимых для поступления в образовательное учреждение; - создание благоприятных условий для развития самостоятельности ребёнка. </vt:lpstr>
      <vt:lpstr>Клиенты лекотеки Клиенты лекотеки – дети с нарушениями развития или выраженными психогенными расстройствами, а также члены их семей. Вид и природа нарушений развития ребёнка могут быть разными: двигательными, умственными, сенсорными, коммуникативными, эмоциональными, поведенческими или сочетанными. В основную группу Лекотеки включаются дети, не посещающие детский сад. А также, не охваченные специалистами. </vt:lpstr>
      <vt:lpstr> Штат лекотеки - руководитель структурного подразделения;  - педагог-психолог;  - учитель-дефектолог;  - учитель-логопед;  - социальный педагог;  - специалист (педагог дополнительного образования);  - медицинская сестра; Такой штат специалистов необходим для оказания Лекотекой услуги психолого-педагогического сопровождения 12 семьям, входящим в основную группу, а также пролонгированных и кратковременных консультаций другим семьям.</vt:lpstr>
      <vt:lpstr>Формы и содержание работы лекотеки </vt:lpstr>
      <vt:lpstr>- Первичная консультация. - Домашнее визирование. - Выдача родителям вопросников для обследования семьи и ребёнка. - Приглашение на первичный диагностический сеанс. - Проведение первичного диагностического сеанса. - Составление специалистом заключения , составление индивидуальной программы работы с ребёнком и семьёй. - Повторная консультация родителей: знакомство их с результатами обследования, обсуждение предполагаемого плана работы с семьёй, заключение договора о сотрудничестве. - Индивидуальные и групповые игровые сеансы. - Контрольное обследование в конце года. - Обсуждение с родителями мероприятий на летний период. </vt:lpstr>
      <vt:lpstr>Зачисление в Лекотеку осуществляется приказом Учреждения, на основании заключения ПМПК. С родителями заключается договор сроком на 1 год с последующим продлением. Ребенок может быть отчислен из Лекотеки по ходатайству родителей, либо в связи с переводом в следующее образовательное учреждение </vt:lpstr>
      <vt:lpstr>Рабочие материалы сотрудников подразделения включают основное содержание работы: с отдельным ребенком, группой детей, педагогом, родителями и др. Рабочие материалы педагогов-психологов и других специалистов, являются закрытой группой документов и могут предъявляться только профильным специалистам, работающим в психологической службе системы образования.</vt:lpstr>
      <vt:lpstr>− Должностная инструкция  − График работы на неделю  − Расписание занятий (циклограмма работы) в течение недели  − Годовой план работы  − Программы, по которым осуществляется практическая работа  − Индивидуальные программы развития ребёнка − Журнал учета проведенной работы  − Журнал учета групповой работы  − Аналитический отчет о работе за год (самоанализ)  − Статистический отчет о работе за год  − Список детей на сопровождении </vt:lpstr>
      <vt:lpstr>Для того, чтобы Лекотека полноценно функционировала, ей необходимо место и специальное оснащение. Оснащение Лекотеки должно способствовать проявлению спонтанной познавательной и игровой активности ребенка, облегчать взаимодействие и общение ребенка со взрослым. </vt:lpstr>
      <vt:lpstr>Лучшая игрушка ребенка – это я   Чаще всего метод специальных игровых технологий, важнее неких особых игровых средств. Тем не менее, можно говорить и об оптимальном игровом оснащении для Лекотеки, и о минимальном. </vt:lpstr>
      <vt:lpstr>Игровой сеанс – это основная форма индивидуальной работы педагога-психолога и других специалистов с ребенком и его родителем (преимущественно занимающимся воспитанием ребенка). На игровом сеансе могут также присутствовать другие члены семьи и лица, принимающие участие в воспитании ребенка. Игровой сеанс направлен на решение основных задач индивидуальной образовательной программы.</vt:lpstr>
      <vt:lpstr>- наблюдение за свободной игрой ребенка с целью оценки динамики психического развития и психологического состояния;  - сопровождение свободной игры ребенка с целью решения задач индивидуально-ориентированной программы и др.; - наблюдение за совместной игрой ребенка и родителя, с целью обследования стратегий родительского поведения (образовательно-воспитательных компетенций) </vt:lpstr>
      <vt:lpstr>В оказании помощи ребёнку с нарушениями развития необходимы совместные усилия специалистов лекотеки и родителей.   - родители получают полную информацию о перспективах развития ребёнка; - принимают участие при обсуждении индивидуально-ориентированной программы; - вовлекаются в процесс совместной продуктивной деятельности с ребёнком; - обучаются приёмам формирования в семье реабилитационных условий, обеспечивающих оптимальное развитие ребёнка. Обязательным является заключение с родителями договора на оказание услуг.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ЛЕКОТЕКИ</dc:title>
  <dc:creator>Катя</dc:creator>
  <cp:lastModifiedBy>Возрождение</cp:lastModifiedBy>
  <cp:revision>50</cp:revision>
  <dcterms:created xsi:type="dcterms:W3CDTF">2014-05-20T18:46:27Z</dcterms:created>
  <dcterms:modified xsi:type="dcterms:W3CDTF">2014-06-03T08:09:23Z</dcterms:modified>
</cp:coreProperties>
</file>