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543800" cy="2232247"/>
          </a:xfrm>
        </p:spPr>
        <p:txBody>
          <a:bodyPr/>
          <a:lstStyle/>
          <a:p>
            <a:pPr algn="ctr"/>
            <a:r>
              <a:rPr lang="ru-RU" sz="5400" dirty="0">
                <a:latin typeface="Georgia" pitchFamily="18" charset="0"/>
              </a:rPr>
              <a:t>Проблема </a:t>
            </a:r>
            <a:r>
              <a:rPr lang="ru-RU" sz="5400" dirty="0" smtClean="0">
                <a:latin typeface="Georgia" pitchFamily="18" charset="0"/>
              </a:rPr>
              <a:t/>
            </a:r>
            <a:br>
              <a:rPr lang="ru-RU" sz="5400" dirty="0" smtClean="0">
                <a:latin typeface="Georgia" pitchFamily="18" charset="0"/>
              </a:rPr>
            </a:br>
            <a:r>
              <a:rPr lang="ru-RU" sz="5400" dirty="0" smtClean="0">
                <a:latin typeface="Georgia" pitchFamily="18" charset="0"/>
              </a:rPr>
              <a:t>эгоизма </a:t>
            </a:r>
            <a:r>
              <a:rPr lang="ru-RU" sz="5400" dirty="0">
                <a:latin typeface="Georgia" pitchFamily="18" charset="0"/>
              </a:rPr>
              <a:t>и </a:t>
            </a:r>
            <a:r>
              <a:rPr lang="ru-RU" sz="5400" dirty="0" smtClean="0">
                <a:latin typeface="Georgia" pitchFamily="18" charset="0"/>
              </a:rPr>
              <a:t>альтруизма</a:t>
            </a:r>
            <a:br>
              <a:rPr lang="ru-RU" sz="5400" dirty="0" smtClean="0">
                <a:latin typeface="Georgia" pitchFamily="18" charset="0"/>
              </a:rPr>
            </a:br>
            <a:endParaRPr lang="ru-RU" sz="54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564904"/>
            <a:ext cx="7126560" cy="352839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>
                <a:latin typeface="Georgia" pitchFamily="18" charset="0"/>
              </a:rPr>
              <a:t>в</a:t>
            </a:r>
            <a:r>
              <a:rPr lang="ru-RU" sz="3200" i="1" dirty="0" smtClean="0">
                <a:latin typeface="Georgia" pitchFamily="18" charset="0"/>
              </a:rPr>
              <a:t> романе Ф. М. Достоевского  «Униженные и оскорблённые</a:t>
            </a:r>
            <a:r>
              <a:rPr lang="ru-RU" sz="3200" i="1" dirty="0" smtClean="0">
                <a:latin typeface="Georgia" pitchFamily="18" charset="0"/>
              </a:rPr>
              <a:t>»</a:t>
            </a:r>
          </a:p>
          <a:p>
            <a:pPr lvl="0" algn="ctr">
              <a:buClrTx/>
            </a:pPr>
            <a:endParaRPr lang="ru-RU" sz="1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</a:pPr>
            <a:endParaRPr lang="ru-RU" sz="1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</a:pPr>
            <a:endParaRPr lang="ru-R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</a:pPr>
            <a:endParaRPr lang="ru-RU" sz="1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</a:pP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Разработано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учителем русского языка и литературы ГБОУ № 628 Красногвардейского района города Санкт-Петербурга </a:t>
            </a:r>
          </a:p>
          <a:p>
            <a:pPr lvl="0" algn="ctr">
              <a:buClrTx/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ПЛЕТНЁВОЙ Е. А.</a:t>
            </a:r>
          </a:p>
          <a:p>
            <a:pPr algn="ctr"/>
            <a:endParaRPr lang="ru-RU" sz="3200" i="1" dirty="0" smtClean="0">
              <a:latin typeface="Georgia" pitchFamily="18" charset="0"/>
            </a:endParaRPr>
          </a:p>
          <a:p>
            <a:pPr algn="ctr"/>
            <a:endParaRPr lang="ru-RU" sz="32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Georgia" pitchFamily="18" charset="0"/>
              </a:rPr>
              <a:t>Эгоизм </a:t>
            </a:r>
            <a:endParaRPr lang="ru-RU" sz="4400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3200" b="1" i="1" dirty="0" smtClean="0">
                <a:latin typeface="Constantia" pitchFamily="18" charset="0"/>
              </a:rPr>
              <a:t>Эгоизм</a:t>
            </a:r>
            <a:r>
              <a:rPr lang="ru-RU" sz="3200" i="1" dirty="0" smtClean="0">
                <a:latin typeface="Constantia" pitchFamily="18" charset="0"/>
              </a:rPr>
              <a:t> – поведение, целиком определяемое мыслью о собственной пользе, выгоде, предпочтение своих интересов интересам других людей; себялюбие.</a:t>
            </a:r>
          </a:p>
          <a:p>
            <a:pPr marL="114300" indent="0">
              <a:buNone/>
            </a:pPr>
            <a:r>
              <a:rPr lang="ru-RU" sz="3200" b="1" i="1" dirty="0" smtClean="0">
                <a:latin typeface="Constantia" pitchFamily="18" charset="0"/>
              </a:rPr>
              <a:t>Эгоист –</a:t>
            </a:r>
            <a:r>
              <a:rPr lang="ru-RU" sz="3200" i="1" dirty="0" smtClean="0">
                <a:latin typeface="Constantia" pitchFamily="18" charset="0"/>
              </a:rPr>
              <a:t> человек, проникнутый эгоизмом; себялюбец.</a:t>
            </a:r>
          </a:p>
          <a:p>
            <a:pPr marL="114300" indent="0">
              <a:buNone/>
            </a:pPr>
            <a:endParaRPr lang="ru-RU" sz="3200" i="1" dirty="0" smtClean="0">
              <a:latin typeface="Constantia" pitchFamily="18" charset="0"/>
            </a:endParaRPr>
          </a:p>
          <a:p>
            <a:pPr marL="114300" indent="0">
              <a:buNone/>
            </a:pPr>
            <a:r>
              <a:rPr lang="ru-RU" sz="2400" i="1" dirty="0" smtClean="0">
                <a:latin typeface="Georgia" pitchFamily="18" charset="0"/>
              </a:rPr>
              <a:t>Словарь русского языка под ред. А. П. Евгеньевой Том 4.  Москва.  Издательство «Русский язык» 1984 год.</a:t>
            </a:r>
            <a:endParaRPr lang="ru-RU" sz="24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dirty="0" smtClean="0">
                <a:latin typeface="Georgia" pitchFamily="18" charset="0"/>
              </a:rPr>
              <a:t>Разные виды </a:t>
            </a:r>
            <a:r>
              <a:rPr lang="ru-RU" sz="4000" i="1" dirty="0">
                <a:latin typeface="Georgia" pitchFamily="18" charset="0"/>
              </a:rPr>
              <a:t>эгоизма </a:t>
            </a:r>
            <a:r>
              <a:rPr lang="ru-RU" sz="4000" i="1" dirty="0" smtClean="0">
                <a:latin typeface="Georgia" pitchFamily="18" charset="0"/>
              </a:rPr>
              <a:t/>
            </a:r>
            <a:br>
              <a:rPr lang="ru-RU" sz="4000" i="1" dirty="0" smtClean="0">
                <a:latin typeface="Georgia" pitchFamily="18" charset="0"/>
              </a:rPr>
            </a:br>
            <a:r>
              <a:rPr lang="ru-RU" sz="4000" i="1" dirty="0" smtClean="0">
                <a:latin typeface="Georgia" pitchFamily="18" charset="0"/>
              </a:rPr>
              <a:t>и герои-эгоисты в романе</a:t>
            </a:r>
            <a:endParaRPr lang="ru-RU" sz="4000" i="1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sz="3600" dirty="0" smtClean="0">
              <a:latin typeface="Georgia" pitchFamily="18" charset="0"/>
            </a:endParaRPr>
          </a:p>
          <a:p>
            <a:pPr marL="114300" indent="0" algn="ctr">
              <a:buNone/>
            </a:pPr>
            <a:r>
              <a:rPr lang="ru-RU" sz="3600" dirty="0" smtClean="0">
                <a:latin typeface="Georgia" pitchFamily="18" charset="0"/>
              </a:rPr>
              <a:t>Эгоизм страдания</a:t>
            </a:r>
          </a:p>
          <a:p>
            <a:pPr marL="114300" indent="0" algn="ctr">
              <a:buNone/>
            </a:pPr>
            <a:r>
              <a:rPr lang="ru-RU" sz="2800" i="1" dirty="0" err="1" smtClean="0">
                <a:latin typeface="Georgia" pitchFamily="18" charset="0"/>
              </a:rPr>
              <a:t>Ихменёв</a:t>
            </a:r>
            <a:r>
              <a:rPr lang="ru-RU" sz="2800" i="1" dirty="0">
                <a:latin typeface="Georgia" pitchFamily="18" charset="0"/>
              </a:rPr>
              <a:t>,</a:t>
            </a:r>
            <a:r>
              <a:rPr lang="ru-RU" sz="2800" i="1" dirty="0" smtClean="0">
                <a:latin typeface="Georgia" pitchFamily="18" charset="0"/>
              </a:rPr>
              <a:t> Наташа, Смит, Нелли</a:t>
            </a:r>
          </a:p>
          <a:p>
            <a:pPr marL="114300" indent="0" algn="ctr">
              <a:buNone/>
            </a:pPr>
            <a:r>
              <a:rPr lang="ru-RU" sz="3600" dirty="0" smtClean="0">
                <a:latin typeface="Georgia" pitchFamily="18" charset="0"/>
              </a:rPr>
              <a:t>Эгоизм наивный</a:t>
            </a:r>
          </a:p>
          <a:p>
            <a:pPr marL="114300" indent="0" algn="ctr">
              <a:buNone/>
            </a:pPr>
            <a:r>
              <a:rPr lang="ru-RU" sz="2800" i="1" dirty="0" smtClean="0">
                <a:latin typeface="Georgia" pitchFamily="18" charset="0"/>
              </a:rPr>
              <a:t>Алёша и Катя</a:t>
            </a:r>
          </a:p>
          <a:p>
            <a:pPr marL="114300" indent="0" algn="ctr">
              <a:buNone/>
            </a:pPr>
            <a:r>
              <a:rPr lang="ru-RU" sz="3600" dirty="0" smtClean="0">
                <a:latin typeface="Georgia" pitchFamily="18" charset="0"/>
              </a:rPr>
              <a:t>Эгоизм хищника</a:t>
            </a:r>
          </a:p>
          <a:p>
            <a:pPr marL="114300" indent="0" algn="ctr">
              <a:buNone/>
            </a:pPr>
            <a:r>
              <a:rPr lang="ru-RU" sz="2800" dirty="0" smtClean="0">
                <a:latin typeface="Georgia" pitchFamily="18" charset="0"/>
              </a:rPr>
              <a:t>Князь </a:t>
            </a:r>
            <a:r>
              <a:rPr lang="ru-RU" sz="2800" dirty="0" err="1" smtClean="0">
                <a:latin typeface="Georgia" pitchFamily="18" charset="0"/>
              </a:rPr>
              <a:t>Валковский</a:t>
            </a:r>
            <a:endParaRPr lang="ru-RU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Georgia" pitchFamily="18" charset="0"/>
              </a:rPr>
              <a:t>Альтруизм 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i="1" dirty="0" smtClean="0">
                <a:latin typeface="Georgia" pitchFamily="18" charset="0"/>
              </a:rPr>
              <a:t>Альтруизм – </a:t>
            </a:r>
            <a:r>
              <a:rPr lang="ru-RU" sz="3200" i="1" dirty="0" smtClean="0">
                <a:latin typeface="Georgia" pitchFamily="18" charset="0"/>
              </a:rPr>
              <a:t>бескорыстная забота о благе других, готовность жертвовать для других своими личными интересами.</a:t>
            </a:r>
          </a:p>
          <a:p>
            <a:pPr marL="114300" indent="0">
              <a:buNone/>
            </a:pPr>
            <a:r>
              <a:rPr lang="ru-RU" sz="3200" b="1" i="1" dirty="0" smtClean="0">
                <a:latin typeface="Georgia" pitchFamily="18" charset="0"/>
              </a:rPr>
              <a:t>Альтруист –</a:t>
            </a:r>
            <a:r>
              <a:rPr lang="ru-RU" sz="3200" i="1" dirty="0" smtClean="0">
                <a:latin typeface="Georgia" pitchFamily="18" charset="0"/>
              </a:rPr>
              <a:t>человек, проявляющий в своих действиях альтруизм.</a:t>
            </a:r>
          </a:p>
          <a:p>
            <a:pPr marL="114300" lvl="0" indent="0">
              <a:buClr>
                <a:srgbClr val="A5B592"/>
              </a:buClr>
              <a:buNone/>
            </a:pPr>
            <a:r>
              <a:rPr lang="ru-RU" sz="2400" i="1" dirty="0">
                <a:solidFill>
                  <a:prstClr val="black"/>
                </a:solidFill>
                <a:latin typeface="Georgia" pitchFamily="18" charset="0"/>
              </a:rPr>
              <a:t>Словарь русского языка под ред. А. П. Евгеньевой Том </a:t>
            </a:r>
            <a:r>
              <a:rPr lang="ru-RU" sz="2400" i="1" dirty="0" smtClean="0">
                <a:solidFill>
                  <a:prstClr val="black"/>
                </a:solidFill>
                <a:latin typeface="Georgia" pitchFamily="18" charset="0"/>
              </a:rPr>
              <a:t>1.  </a:t>
            </a:r>
            <a:r>
              <a:rPr lang="ru-RU" sz="2400" i="1" dirty="0">
                <a:solidFill>
                  <a:prstClr val="black"/>
                </a:solidFill>
                <a:latin typeface="Georgia" pitchFamily="18" charset="0"/>
              </a:rPr>
              <a:t>Москва.  Издательство «Русский язык» 1984 год.</a:t>
            </a:r>
          </a:p>
          <a:p>
            <a:pPr marL="114300" indent="0">
              <a:buNone/>
            </a:pPr>
            <a:endParaRPr lang="ru-RU" sz="32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7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Georgia" pitchFamily="18" charset="0"/>
              </a:rPr>
              <a:t>Иван Петрович – альтруист, антипод князя </a:t>
            </a:r>
            <a:r>
              <a:rPr lang="ru-RU" sz="4000" dirty="0" err="1" smtClean="0">
                <a:latin typeface="Georgia" pitchFamily="18" charset="0"/>
              </a:rPr>
              <a:t>Валковского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7620000" cy="51125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b="1" i="1" dirty="0" smtClean="0">
                <a:latin typeface="Georgia" pitchFamily="18" charset="0"/>
              </a:rPr>
              <a:t>Антипод </a:t>
            </a:r>
            <a:r>
              <a:rPr lang="ru-RU" sz="2400" i="1" dirty="0" smtClean="0">
                <a:latin typeface="Georgia" pitchFamily="18" charset="0"/>
              </a:rPr>
              <a:t>– человек противоположный кому-либо по взглядам, убеждениям, качествам, вкусам.</a:t>
            </a:r>
          </a:p>
          <a:p>
            <a:pPr marL="114300" lvl="0" indent="0">
              <a:buClr>
                <a:srgbClr val="A5B592"/>
              </a:buClr>
              <a:buNone/>
            </a:pPr>
            <a:r>
              <a:rPr lang="ru-RU" sz="2000" i="1" dirty="0">
                <a:solidFill>
                  <a:prstClr val="black"/>
                </a:solidFill>
                <a:latin typeface="Georgia" pitchFamily="18" charset="0"/>
              </a:rPr>
              <a:t>Словарь русского языка под ред. А. П. Евгеньевой Том </a:t>
            </a:r>
            <a:r>
              <a:rPr lang="ru-RU" sz="2000" i="1" dirty="0" smtClean="0">
                <a:solidFill>
                  <a:prstClr val="black"/>
                </a:solidFill>
                <a:latin typeface="Georgia" pitchFamily="18" charset="0"/>
              </a:rPr>
              <a:t>1.  </a:t>
            </a:r>
            <a:r>
              <a:rPr lang="ru-RU" sz="2000" i="1" dirty="0">
                <a:solidFill>
                  <a:prstClr val="black"/>
                </a:solidFill>
                <a:latin typeface="Georgia" pitchFamily="18" charset="0"/>
              </a:rPr>
              <a:t>Москва.  Издательство «Русский язык» 1984 год</a:t>
            </a:r>
            <a:r>
              <a:rPr lang="ru-RU" sz="2000" i="1" dirty="0" smtClean="0">
                <a:solidFill>
                  <a:prstClr val="black"/>
                </a:solidFill>
                <a:latin typeface="Georgia" pitchFamily="18" charset="0"/>
              </a:rPr>
              <a:t>.</a:t>
            </a:r>
          </a:p>
          <a:p>
            <a:pPr marL="114300" lvl="0" indent="0">
              <a:buClr>
                <a:srgbClr val="A5B592"/>
              </a:buClr>
              <a:buNone/>
            </a:pPr>
            <a:r>
              <a:rPr lang="ru-RU" sz="2800" i="1" dirty="0" smtClean="0">
                <a:solidFill>
                  <a:prstClr val="black"/>
                </a:solidFill>
                <a:latin typeface="Georgia" pitchFamily="18" charset="0"/>
              </a:rPr>
              <a:t>         </a:t>
            </a:r>
            <a:endParaRPr lang="ru-RU" sz="2800" i="1" dirty="0">
              <a:solidFill>
                <a:prstClr val="black"/>
              </a:solidFill>
              <a:latin typeface="Georgia" pitchFamily="18" charset="0"/>
            </a:endParaRPr>
          </a:p>
          <a:p>
            <a:pPr marL="114300" indent="0">
              <a:buNone/>
            </a:pPr>
            <a:r>
              <a:rPr lang="ru-RU" sz="2800" i="1" dirty="0" smtClean="0">
                <a:latin typeface="Georgia" pitchFamily="18" charset="0"/>
              </a:rPr>
              <a:t>                                              </a:t>
            </a:r>
          </a:p>
          <a:p>
            <a:pPr marL="114300" indent="0">
              <a:buNone/>
            </a:pPr>
            <a:r>
              <a:rPr lang="ru-RU" sz="2800" dirty="0" smtClean="0">
                <a:latin typeface="Georgia" pitchFamily="18" charset="0"/>
              </a:rPr>
              <a:t>                                       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1520" y="3930797"/>
            <a:ext cx="3312368" cy="25202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ДОБРО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Иван Петрович</a:t>
            </a:r>
            <a:endParaRPr lang="ru-RU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4048" y="3930797"/>
            <a:ext cx="3168352" cy="25202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ЗЛО</a:t>
            </a:r>
          </a:p>
          <a:p>
            <a:pPr algn="ctr"/>
            <a:r>
              <a:rPr lang="ru-RU" sz="2800" dirty="0" err="1" smtClean="0">
                <a:solidFill>
                  <a:schemeClr val="bg1"/>
                </a:solidFill>
                <a:latin typeface="Georgia" pitchFamily="18" charset="0"/>
              </a:rPr>
              <a:t>Валковский</a:t>
            </a:r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563888" y="5212447"/>
            <a:ext cx="1440160" cy="254287"/>
          </a:xfrm>
          <a:prstGeom prst="left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13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sz="2800" i="1" dirty="0" smtClean="0">
                <a:latin typeface="Constantia" pitchFamily="18" charset="0"/>
              </a:rPr>
              <a:t>Перечитать эпизоды, где говорится о Нелли. Каково, по вашему, отношение автора к героине? (устно)</a:t>
            </a:r>
          </a:p>
          <a:p>
            <a:pPr marL="571500" indent="-457200">
              <a:buFont typeface="+mj-lt"/>
              <a:buAutoNum type="arabicPeriod"/>
            </a:pPr>
            <a:endParaRPr lang="ru-RU" sz="2800" i="1" dirty="0" smtClean="0">
              <a:latin typeface="Constantia" pitchFamily="18" charset="0"/>
            </a:endParaRPr>
          </a:p>
          <a:p>
            <a:pPr marL="571500" indent="-457200">
              <a:buFont typeface="+mj-lt"/>
              <a:buAutoNum type="arabicPeriod"/>
            </a:pPr>
            <a:r>
              <a:rPr lang="ru-RU" sz="2800" i="1" dirty="0" smtClean="0">
                <a:latin typeface="Constantia" pitchFamily="18" charset="0"/>
              </a:rPr>
              <a:t>Перечитать конец </a:t>
            </a:r>
            <a:r>
              <a:rPr lang="ru-RU" sz="2800" i="1" dirty="0">
                <a:latin typeface="Constantia" pitchFamily="18" charset="0"/>
              </a:rPr>
              <a:t> </a:t>
            </a:r>
            <a:r>
              <a:rPr lang="en-US" sz="2800" i="1" dirty="0" smtClean="0">
                <a:latin typeface="Constantia" pitchFamily="18" charset="0"/>
              </a:rPr>
              <a:t>IX</a:t>
            </a:r>
            <a:r>
              <a:rPr lang="ru-RU" sz="2800" i="1" dirty="0" smtClean="0">
                <a:latin typeface="Constantia" pitchFamily="18" charset="0"/>
              </a:rPr>
              <a:t> главы </a:t>
            </a:r>
            <a:r>
              <a:rPr lang="ru-RU" sz="2800" i="1" dirty="0">
                <a:latin typeface="Constantia" pitchFamily="18" charset="0"/>
              </a:rPr>
              <a:t>4</a:t>
            </a:r>
            <a:r>
              <a:rPr lang="ru-RU" sz="2800" i="1" dirty="0" smtClean="0">
                <a:latin typeface="Constantia" pitchFamily="18" charset="0"/>
              </a:rPr>
              <a:t> части. В чём по мнению </a:t>
            </a:r>
            <a:r>
              <a:rPr lang="ru-RU" sz="2800" i="1" dirty="0" err="1" smtClean="0">
                <a:latin typeface="Constantia" pitchFamily="18" charset="0"/>
              </a:rPr>
              <a:t>Ихменёва</a:t>
            </a:r>
            <a:r>
              <a:rPr lang="ru-RU" sz="2800" i="1" dirty="0" smtClean="0">
                <a:latin typeface="Constantia" pitchFamily="18" charset="0"/>
              </a:rPr>
              <a:t> счастье «униженных и оскорблённых»? (ответить письменно)</a:t>
            </a:r>
            <a:endParaRPr lang="ru-RU" sz="2800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</TotalTime>
  <Words>258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Проблема  эгоизма и альтруизма </vt:lpstr>
      <vt:lpstr>Эгоизм </vt:lpstr>
      <vt:lpstr>Разные виды эгоизма  и герои-эгоисты в романе</vt:lpstr>
      <vt:lpstr>Альтруизм </vt:lpstr>
      <vt:lpstr>Иван Петрович – альтруист, антипод князя Валковского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 эгоизма и альтруизма</dc:title>
  <dc:creator>Лена</dc:creator>
  <cp:lastModifiedBy>Плетнева Е.А.</cp:lastModifiedBy>
  <cp:revision>10</cp:revision>
  <dcterms:created xsi:type="dcterms:W3CDTF">2012-10-29T19:19:27Z</dcterms:created>
  <dcterms:modified xsi:type="dcterms:W3CDTF">2014-01-14T18:35:56Z</dcterms:modified>
</cp:coreProperties>
</file>