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1" d="100"/>
          <a:sy n="71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413448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/>
                <a:latin typeface="Georgia" pitchFamily="18" charset="0"/>
              </a:rPr>
              <a:t>Любовь и её вариации</a:t>
            </a:r>
            <a:br>
              <a:rPr lang="ru-RU" sz="4000" dirty="0" smtClean="0">
                <a:effectLst/>
                <a:latin typeface="Georgia" pitchFamily="18" charset="0"/>
              </a:rPr>
            </a:br>
            <a:r>
              <a:rPr lang="ru-RU" sz="4000" dirty="0" smtClean="0">
                <a:effectLst/>
                <a:latin typeface="Georgia" pitchFamily="18" charset="0"/>
              </a:rPr>
              <a:t> </a:t>
            </a:r>
            <a:br>
              <a:rPr lang="ru-RU" sz="4000" dirty="0" smtClean="0">
                <a:effectLst/>
                <a:latin typeface="Georgia" pitchFamily="18" charset="0"/>
              </a:rPr>
            </a:br>
            <a:r>
              <a:rPr lang="ru-RU" sz="4000" dirty="0" smtClean="0">
                <a:effectLst/>
                <a:latin typeface="Georgia" pitchFamily="18" charset="0"/>
              </a:rPr>
              <a:t>в романе Ф.М. Достоевского</a:t>
            </a:r>
            <a:br>
              <a:rPr lang="ru-RU" sz="4000" dirty="0" smtClean="0">
                <a:effectLst/>
                <a:latin typeface="Georgia" pitchFamily="18" charset="0"/>
              </a:rPr>
            </a:br>
            <a:r>
              <a:rPr lang="ru-RU" sz="4000" dirty="0" smtClean="0">
                <a:effectLst/>
                <a:latin typeface="Georgia" pitchFamily="18" charset="0"/>
              </a:rPr>
              <a:t> </a:t>
            </a:r>
            <a:br>
              <a:rPr lang="ru-RU" sz="4000" dirty="0" smtClean="0">
                <a:effectLst/>
                <a:latin typeface="Georgia" pitchFamily="18" charset="0"/>
              </a:rPr>
            </a:br>
            <a:r>
              <a:rPr lang="ru-RU" sz="4000" dirty="0" smtClean="0">
                <a:effectLst/>
                <a:latin typeface="Georgia" pitchFamily="18" charset="0"/>
              </a:rPr>
              <a:t>«Униженные и оскорблённые»</a:t>
            </a:r>
            <a:endParaRPr lang="ru-RU" sz="4000" dirty="0">
              <a:effectLst/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869160"/>
            <a:ext cx="7854696" cy="1080120"/>
          </a:xfrm>
        </p:spPr>
        <p:txBody>
          <a:bodyPr>
            <a:normAutofit/>
          </a:bodyPr>
          <a:lstStyle/>
          <a:p>
            <a:pPr marR="0" lvl="0" algn="ctr">
              <a:buClrTx/>
              <a:buSzTx/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Разработано учителем русского языка и литературы ГБОУ № 628 Красногвардейского района города Санкт-Петербурга </a:t>
            </a:r>
          </a:p>
          <a:p>
            <a:pPr marR="0" lvl="0" algn="ctr">
              <a:buClrTx/>
              <a:buSzTx/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ПЛЕТНЁВОЙ Е. </a:t>
            </a:r>
            <a:r>
              <a:rPr lang="ru-RU" sz="1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</a:t>
            </a:r>
          </a:p>
          <a:p>
            <a:pPr algn="l"/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3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Любовь в романе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ru-RU" sz="3200" dirty="0" smtClean="0">
                <a:latin typeface="Palatino Linotype" pitchFamily="18" charset="0"/>
              </a:rPr>
              <a:t>Чувства родителей </a:t>
            </a:r>
            <a:r>
              <a:rPr lang="ru-RU" sz="3200" dirty="0">
                <a:latin typeface="Palatino Linotype" pitchFamily="18" charset="0"/>
              </a:rPr>
              <a:t>к </a:t>
            </a:r>
            <a:r>
              <a:rPr lang="ru-RU" sz="3200" dirty="0" smtClean="0">
                <a:latin typeface="Palatino Linotype" pitchFamily="18" charset="0"/>
              </a:rPr>
              <a:t>детям</a:t>
            </a:r>
          </a:p>
          <a:p>
            <a:pPr marL="0" indent="0" algn="ctr">
              <a:buNone/>
            </a:pPr>
            <a:r>
              <a:rPr lang="ru-RU" i="1" dirty="0" smtClean="0">
                <a:latin typeface="Georgia" pitchFamily="18" charset="0"/>
              </a:rPr>
              <a:t>     </a:t>
            </a:r>
            <a:r>
              <a:rPr lang="ru-RU" i="1" dirty="0" err="1" smtClean="0">
                <a:latin typeface="Georgia" pitchFamily="18" charset="0"/>
              </a:rPr>
              <a:t>Ихменёвы</a:t>
            </a:r>
            <a:r>
              <a:rPr lang="ru-RU" i="1" dirty="0" smtClean="0">
                <a:latin typeface="Georgia" pitchFamily="18" charset="0"/>
              </a:rPr>
              <a:t> – Наташа</a:t>
            </a:r>
          </a:p>
          <a:p>
            <a:pPr marL="0" indent="0" algn="ctr">
              <a:buNone/>
            </a:pPr>
            <a:r>
              <a:rPr lang="ru-RU" i="1" dirty="0" smtClean="0">
                <a:latin typeface="Georgia" pitchFamily="18" charset="0"/>
              </a:rPr>
              <a:t>     Дочь Смита - Нелли</a:t>
            </a:r>
          </a:p>
          <a:p>
            <a:pPr marL="0" indent="0" algn="ctr">
              <a:buNone/>
            </a:pPr>
            <a:r>
              <a:rPr lang="ru-RU" i="1" dirty="0" smtClean="0">
                <a:latin typeface="Georgia" pitchFamily="18" charset="0"/>
              </a:rPr>
              <a:t>     Смит – его дочь</a:t>
            </a:r>
          </a:p>
          <a:p>
            <a:r>
              <a:rPr lang="ru-RU" dirty="0" smtClean="0"/>
              <a:t> </a:t>
            </a:r>
            <a:r>
              <a:rPr lang="ru-RU" sz="3200" dirty="0">
                <a:latin typeface="Palatino Linotype" pitchFamily="18" charset="0"/>
              </a:rPr>
              <a:t>Ч</a:t>
            </a:r>
            <a:r>
              <a:rPr lang="ru-RU" sz="3200" dirty="0" smtClean="0">
                <a:latin typeface="Palatino Linotype" pitchFamily="18" charset="0"/>
              </a:rPr>
              <a:t>увства влюбленных</a:t>
            </a:r>
          </a:p>
          <a:p>
            <a:pPr marL="0" indent="0" algn="ctr">
              <a:buNone/>
            </a:pPr>
            <a:r>
              <a:rPr lang="ru-RU" i="1" dirty="0" smtClean="0">
                <a:latin typeface="Georgia" pitchFamily="18" charset="0"/>
              </a:rPr>
              <a:t>     Наташа – Алёша</a:t>
            </a:r>
          </a:p>
          <a:p>
            <a:pPr marL="0" indent="0" algn="ctr">
              <a:buNone/>
            </a:pPr>
            <a:r>
              <a:rPr lang="ru-RU" i="1" dirty="0" smtClean="0">
                <a:latin typeface="Georgia" pitchFamily="18" charset="0"/>
              </a:rPr>
              <a:t>   Иван Петрович - Наташа</a:t>
            </a:r>
          </a:p>
          <a:p>
            <a:pPr marL="0" indent="0" algn="ctr">
              <a:buNone/>
            </a:pPr>
            <a:r>
              <a:rPr lang="ru-RU" dirty="0" smtClean="0">
                <a:latin typeface="Palatino Linotype" pitchFamily="18" charset="0"/>
              </a:rPr>
              <a:t>   </a:t>
            </a:r>
            <a:r>
              <a:rPr lang="ru-RU" i="1" dirty="0" smtClean="0">
                <a:latin typeface="Georgia" pitchFamily="18" charset="0"/>
              </a:rPr>
              <a:t>Алёша - Катя</a:t>
            </a:r>
          </a:p>
          <a:p>
            <a:r>
              <a:rPr lang="ru-RU" sz="3200" dirty="0">
                <a:latin typeface="Palatino Linotype" pitchFamily="18" charset="0"/>
              </a:rPr>
              <a:t>Ч</a:t>
            </a:r>
            <a:r>
              <a:rPr lang="ru-RU" sz="3200" dirty="0" smtClean="0">
                <a:latin typeface="Palatino Linotype" pitchFamily="18" charset="0"/>
              </a:rPr>
              <a:t>увства </a:t>
            </a:r>
            <a:r>
              <a:rPr lang="ru-RU" sz="3200" dirty="0">
                <a:latin typeface="Palatino Linotype" pitchFamily="18" charset="0"/>
              </a:rPr>
              <a:t>детей к </a:t>
            </a:r>
            <a:r>
              <a:rPr lang="ru-RU" sz="3200" dirty="0" smtClean="0">
                <a:latin typeface="Palatino Linotype" pitchFamily="18" charset="0"/>
              </a:rPr>
              <a:t>родителям</a:t>
            </a:r>
          </a:p>
          <a:p>
            <a:pPr marL="0" indent="0" algn="ctr">
              <a:buNone/>
            </a:pPr>
            <a:r>
              <a:rPr lang="ru-RU" sz="2400" i="1" dirty="0" smtClean="0">
                <a:latin typeface="Georgia" pitchFamily="18" charset="0"/>
              </a:rPr>
              <a:t>Наташа, Алёша, дочь Смита, Нелли</a:t>
            </a:r>
            <a:endParaRPr lang="ru-RU" sz="2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Конфликт чувства и долга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endParaRPr lang="ru-RU" sz="3200" i="1" dirty="0" smtClean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200" i="1" dirty="0" smtClean="0">
                <a:latin typeface="Georgia" pitchFamily="18" charset="0"/>
              </a:rPr>
              <a:t>Каковы чувства Наташи к Алёше и к родителям? (анализ </a:t>
            </a:r>
            <a:r>
              <a:rPr lang="en-US" sz="3200" i="1" dirty="0" smtClean="0">
                <a:latin typeface="Georgia" pitchFamily="18" charset="0"/>
              </a:rPr>
              <a:t>VIII</a:t>
            </a:r>
            <a:r>
              <a:rPr lang="ru-RU" sz="3200" i="1" dirty="0" smtClean="0">
                <a:latin typeface="Georgia" pitchFamily="18" charset="0"/>
              </a:rPr>
              <a:t> главы)</a:t>
            </a:r>
          </a:p>
          <a:p>
            <a:pPr>
              <a:buFont typeface="Courier New" pitchFamily="49" charset="0"/>
              <a:buChar char="o"/>
            </a:pPr>
            <a:endParaRPr lang="ru-RU" sz="3200" i="1" dirty="0" smtClean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200" i="1" dirty="0" smtClean="0">
                <a:latin typeface="Georgia" pitchFamily="18" charset="0"/>
              </a:rPr>
              <a:t>В чём причины её выбора?</a:t>
            </a:r>
          </a:p>
          <a:p>
            <a:pPr>
              <a:buFont typeface="Courier New" pitchFamily="49" charset="0"/>
              <a:buChar char="o"/>
            </a:pPr>
            <a:endParaRPr lang="ru-RU" sz="3200" i="1" dirty="0" smtClean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200" i="1" dirty="0" smtClean="0">
                <a:latin typeface="Georgia" pitchFamily="18" charset="0"/>
              </a:rPr>
              <a:t>В чём суть конфликта между Наташей и её отцом?</a:t>
            </a:r>
          </a:p>
          <a:p>
            <a:pPr>
              <a:buFont typeface="Courier New" pitchFamily="49" charset="0"/>
              <a:buChar char="o"/>
            </a:pPr>
            <a:endParaRPr lang="ru-RU" sz="32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Любовный треугольник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                                  Наташа                      </a:t>
            </a:r>
          </a:p>
          <a:p>
            <a:pPr marL="0" indent="0">
              <a:buNone/>
            </a:pP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Иван Петрович         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                                        Алёша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Катя</a:t>
            </a:r>
            <a:r>
              <a:rPr lang="ru-RU" dirty="0" smtClean="0"/>
              <a:t>                                    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79712" y="2773550"/>
            <a:ext cx="2698612" cy="2304256"/>
          </a:xfrm>
          <a:prstGeom prst="triangle">
            <a:avLst>
              <a:gd name="adj" fmla="val 9900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678324" y="2773551"/>
            <a:ext cx="2983516" cy="2304255"/>
          </a:xfrm>
          <a:prstGeom prst="triangle">
            <a:avLst>
              <a:gd name="adj" fmla="val 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2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Чувства влюблённых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i="1" dirty="0" smtClean="0"/>
              <a:t>Какова природа любви Алёши к Наташе?</a:t>
            </a:r>
          </a:p>
          <a:p>
            <a:pPr>
              <a:buFont typeface="Wingdings" pitchFamily="2" charset="2"/>
              <a:buChar char="§"/>
            </a:pPr>
            <a:r>
              <a:rPr lang="ru-RU" sz="3200" i="1" dirty="0" smtClean="0"/>
              <a:t>Кого же всё-таки любит Алёша: Наташу или Катю? Почему?</a:t>
            </a:r>
          </a:p>
          <a:p>
            <a:pPr>
              <a:buFont typeface="Wingdings" pitchFamily="2" charset="2"/>
              <a:buChar char="§"/>
            </a:pPr>
            <a:r>
              <a:rPr lang="ru-RU" sz="3200" i="1" dirty="0"/>
              <a:t>Как бы вы охарактеризовали чувство Ивана Петровича к Наташе?</a:t>
            </a:r>
          </a:p>
          <a:p>
            <a:pPr>
              <a:buFont typeface="Wingdings" pitchFamily="2" charset="2"/>
              <a:buChar char="§"/>
            </a:pPr>
            <a:r>
              <a:rPr lang="ru-RU" sz="3200" i="1" dirty="0" smtClean="0"/>
              <a:t>Чем оно отличается от чувства Алёши?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1677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Евангельский сюжет 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47864" y="2564904"/>
            <a:ext cx="2808312" cy="28083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>Притча о блудном сыне</a:t>
            </a:r>
            <a:endParaRPr lang="ru-RU" sz="2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2" y="1916832"/>
            <a:ext cx="2282552" cy="20522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i="1" dirty="0" err="1" smtClean="0">
                <a:solidFill>
                  <a:schemeClr val="tx1"/>
                </a:solidFill>
              </a:rPr>
              <a:t>Ихменёв</a:t>
            </a:r>
            <a:r>
              <a:rPr lang="ru-RU" sz="2400" i="1" dirty="0" smtClean="0">
                <a:solidFill>
                  <a:schemeClr val="tx1"/>
                </a:solidFill>
              </a:rPr>
              <a:t> и Наташа</a:t>
            </a:r>
          </a:p>
          <a:p>
            <a:pPr algn="ctr"/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732240" y="2132856"/>
            <a:ext cx="1800200" cy="16561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Смит и его дочь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83568" y="4437112"/>
            <a:ext cx="2138536" cy="1872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Самсон </a:t>
            </a:r>
            <a:r>
              <a:rPr lang="ru-RU" sz="2400" i="1" dirty="0" err="1" smtClean="0">
                <a:solidFill>
                  <a:schemeClr val="tx1"/>
                </a:solidFill>
              </a:rPr>
              <a:t>Вырин</a:t>
            </a:r>
            <a:r>
              <a:rPr lang="ru-RU" sz="2400" i="1" dirty="0" smtClean="0">
                <a:solidFill>
                  <a:schemeClr val="tx1"/>
                </a:solidFill>
              </a:rPr>
              <a:t> и Дуня</a:t>
            </a:r>
            <a:endParaRPr lang="ru-RU" sz="2400" i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822104" y="3356992"/>
            <a:ext cx="3817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156176" y="3338990"/>
            <a:ext cx="576064" cy="126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2822104" y="4797152"/>
            <a:ext cx="5257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6156176" y="4149080"/>
            <a:ext cx="2520280" cy="2160240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Князь </a:t>
            </a:r>
            <a:r>
              <a:rPr lang="ru-RU" sz="2400" i="1" dirty="0" err="1" smtClean="0">
                <a:solidFill>
                  <a:schemeClr val="tx1"/>
                </a:solidFill>
              </a:rPr>
              <a:t>Валковский</a:t>
            </a:r>
            <a:r>
              <a:rPr lang="ru-RU" sz="2400" i="1" dirty="0" smtClean="0">
                <a:solidFill>
                  <a:schemeClr val="tx1"/>
                </a:solidFill>
              </a:rPr>
              <a:t> и  Алёша </a:t>
            </a:r>
            <a:r>
              <a:rPr lang="ru-RU" sz="3200" b="1" dirty="0">
                <a:solidFill>
                  <a:schemeClr val="tx1"/>
                </a:solidFill>
              </a:rPr>
              <a:t>?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19" grpId="0" animBg="1"/>
      <p:bldP spid="25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+mn-lt"/>
              </a:rPr>
              <a:t>Домашнее задание</a:t>
            </a:r>
            <a:br>
              <a:rPr lang="ru-RU" sz="3600" dirty="0" smtClean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Найти в романе и перечитать эпизоды, где рассказчик говорит о </a:t>
            </a:r>
            <a:r>
              <a:rPr lang="ru-RU" dirty="0" err="1" smtClean="0"/>
              <a:t>Валковском</a:t>
            </a:r>
            <a:r>
              <a:rPr lang="ru-RU" dirty="0" smtClean="0"/>
              <a:t> ещё до включения его в действие ( часть 1, главы </a:t>
            </a:r>
            <a:r>
              <a:rPr lang="en-US" dirty="0" smtClean="0"/>
              <a:t>III-IV</a:t>
            </a:r>
            <a:r>
              <a:rPr lang="ru-RU" dirty="0" smtClean="0"/>
              <a:t>).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Перечитать первое появление князя (часть 2, глава </a:t>
            </a:r>
            <a:r>
              <a:rPr lang="en-US" dirty="0" smtClean="0"/>
              <a:t>II</a:t>
            </a:r>
            <a:r>
              <a:rPr lang="ru-RU" dirty="0" smtClean="0"/>
              <a:t>). Как в описании внешности, словах и действиях</a:t>
            </a:r>
            <a:r>
              <a:rPr lang="ru-RU" dirty="0"/>
              <a:t> князя</a:t>
            </a:r>
            <a:r>
              <a:rPr lang="ru-RU" dirty="0" smtClean="0"/>
              <a:t> проявляется двойственность его характера?</a:t>
            </a:r>
          </a:p>
          <a:p>
            <a:pPr marL="514350" indent="-514350">
              <a:buAutoNum type="arabicPeriod"/>
            </a:pPr>
            <a:r>
              <a:rPr lang="ru-RU" dirty="0"/>
              <a:t>Каковы </a:t>
            </a:r>
            <a:r>
              <a:rPr lang="ru-RU" dirty="0" smtClean="0"/>
              <a:t>представления князя </a:t>
            </a:r>
            <a:r>
              <a:rPr lang="ru-RU" dirty="0"/>
              <a:t>о счастье и средствах его </a:t>
            </a:r>
            <a:r>
              <a:rPr lang="ru-RU" dirty="0" smtClean="0"/>
              <a:t>достижения? (часть 3, глава </a:t>
            </a:r>
            <a:r>
              <a:rPr lang="en-US" dirty="0" smtClean="0"/>
              <a:t>VIII</a:t>
            </a:r>
            <a:r>
              <a:rPr lang="ru-RU" dirty="0" smtClean="0"/>
              <a:t>) Почему сцену разговора </a:t>
            </a:r>
            <a:r>
              <a:rPr lang="ru-RU" dirty="0" err="1" smtClean="0"/>
              <a:t>Валковского</a:t>
            </a:r>
            <a:r>
              <a:rPr lang="ru-RU" dirty="0" smtClean="0"/>
              <a:t> с Иваном Петровичем в этой главе можно назвать </a:t>
            </a:r>
            <a:r>
              <a:rPr lang="ru-RU" dirty="0" err="1" smtClean="0"/>
              <a:t>кульми</a:t>
            </a:r>
            <a:r>
              <a:rPr lang="ru-RU" dirty="0" smtClean="0"/>
              <a:t>- </a:t>
            </a:r>
            <a:r>
              <a:rPr lang="ru-RU" dirty="0" err="1" smtClean="0"/>
              <a:t>национной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2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259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Любовь и её вариации   в романе Ф.М. Достоевского   «Униженные и оскорблённые»</vt:lpstr>
      <vt:lpstr>Любовь в романе </vt:lpstr>
      <vt:lpstr>Конфликт чувства и долга</vt:lpstr>
      <vt:lpstr>Любовный треугольник</vt:lpstr>
      <vt:lpstr>Чувства влюблённых</vt:lpstr>
      <vt:lpstr>Евангельский сюжет 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Плетнева Е.А.</cp:lastModifiedBy>
  <cp:revision>25</cp:revision>
  <dcterms:created xsi:type="dcterms:W3CDTF">2012-10-22T19:08:52Z</dcterms:created>
  <dcterms:modified xsi:type="dcterms:W3CDTF">2014-01-14T18:34:43Z</dcterms:modified>
</cp:coreProperties>
</file>