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0" r:id="rId3"/>
    <p:sldId id="271" r:id="rId4"/>
    <p:sldId id="257" r:id="rId5"/>
    <p:sldId id="258" r:id="rId6"/>
    <p:sldId id="275" r:id="rId7"/>
    <p:sldId id="259" r:id="rId8"/>
    <p:sldId id="260" r:id="rId9"/>
    <p:sldId id="264" r:id="rId10"/>
    <p:sldId id="266" r:id="rId11"/>
    <p:sldId id="267" r:id="rId12"/>
    <p:sldId id="268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DEFC-7962-4A3E-9A2C-45DC7885DE8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C00-0F07-4AE2-B523-FA11BFC2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DEFC-7962-4A3E-9A2C-45DC7885DE8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C00-0F07-4AE2-B523-FA11BFC2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DEFC-7962-4A3E-9A2C-45DC7885DE8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C00-0F07-4AE2-B523-FA11BFC2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DEFC-7962-4A3E-9A2C-45DC7885DE8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C00-0F07-4AE2-B523-FA11BFC2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DEFC-7962-4A3E-9A2C-45DC7885DE8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C00-0F07-4AE2-B523-FA11BFC2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DEFC-7962-4A3E-9A2C-45DC7885DE8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C00-0F07-4AE2-B523-FA11BFC2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DEFC-7962-4A3E-9A2C-45DC7885DE8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C00-0F07-4AE2-B523-FA11BFC2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DEFC-7962-4A3E-9A2C-45DC7885DE8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C00-0F07-4AE2-B523-FA11BFC2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DEFC-7962-4A3E-9A2C-45DC7885DE8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C00-0F07-4AE2-B523-FA11BFC2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DEFC-7962-4A3E-9A2C-45DC7885DE8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C00-0F07-4AE2-B523-FA11BFC2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DEFC-7962-4A3E-9A2C-45DC7885DE8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54BC00-0F07-4AE2-B523-FA11BFC2B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BEDEFC-7962-4A3E-9A2C-45DC7885DE8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54BC00-0F07-4AE2-B523-FA11BFC2B10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 литературы в 5 классе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200" b="1" i="1" dirty="0" smtClean="0"/>
              <a:t>Истоки басенного жанра: Эзоп, </a:t>
            </a:r>
          </a:p>
          <a:p>
            <a:pPr>
              <a:buNone/>
            </a:pPr>
            <a:r>
              <a:rPr lang="ru-RU" sz="3200" b="1" i="1" dirty="0" smtClean="0"/>
              <a:t>   Жан Лафонтен, И.А.Крылов.</a:t>
            </a:r>
          </a:p>
          <a:p>
            <a:pPr>
              <a:buNone/>
            </a:pPr>
            <a:r>
              <a:rPr lang="ru-RU" sz="3200" b="1" i="1" dirty="0" smtClean="0"/>
              <a:t>   Рождение басни </a:t>
            </a:r>
            <a:r>
              <a:rPr lang="ru-RU" sz="3200" b="1" i="1" dirty="0" smtClean="0">
                <a:solidFill>
                  <a:srgbClr val="FF0000"/>
                </a:solidFill>
              </a:rPr>
              <a:t>«Ворона и лисица».</a:t>
            </a:r>
          </a:p>
          <a:p>
            <a:pPr>
              <a:buNone/>
            </a:pPr>
            <a:endParaRPr lang="ru-RU" sz="32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                     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4672018" cy="928694"/>
          </a:xfrm>
        </p:spPr>
        <p:txBody>
          <a:bodyPr/>
          <a:lstStyle/>
          <a:p>
            <a:r>
              <a:rPr lang="ru-RU" dirty="0" smtClean="0"/>
              <a:t>Встреча с  И.А. Крыловым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714744" y="4286256"/>
            <a:ext cx="2285714" cy="27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86256"/>
            <a:ext cx="2295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572008"/>
            <a:ext cx="178117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929198"/>
            <a:ext cx="4352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643050"/>
            <a:ext cx="29289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643306" y="1714488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Забавой он людей исправил, </a:t>
            </a:r>
            <a:br>
              <a:rPr lang="ru-RU" b="1" i="1" dirty="0" smtClean="0"/>
            </a:br>
            <a:r>
              <a:rPr lang="ru-RU" b="1" i="1" dirty="0" smtClean="0"/>
              <a:t>Сметая с них пороков пыль; </a:t>
            </a:r>
            <a:br>
              <a:rPr lang="ru-RU" b="1" i="1" dirty="0" smtClean="0"/>
            </a:br>
            <a:r>
              <a:rPr lang="ru-RU" b="1" i="1" dirty="0" smtClean="0"/>
              <a:t>Он баснями себя прославил, </a:t>
            </a:r>
            <a:br>
              <a:rPr lang="ru-RU" b="1" i="1" dirty="0" smtClean="0"/>
            </a:br>
            <a:r>
              <a:rPr lang="ru-RU" b="1" i="1" dirty="0" smtClean="0"/>
              <a:t>И слава эта – наша быль. </a:t>
            </a:r>
            <a:br>
              <a:rPr lang="ru-RU" b="1" i="1" dirty="0" smtClean="0"/>
            </a:br>
            <a:r>
              <a:rPr lang="ru-RU" b="1" i="1" dirty="0" smtClean="0"/>
              <a:t>И не забудут этой были, </a:t>
            </a:r>
            <a:br>
              <a:rPr lang="ru-RU" b="1" i="1" dirty="0" smtClean="0"/>
            </a:br>
            <a:r>
              <a:rPr lang="ru-RU" b="1" i="1" dirty="0" smtClean="0"/>
              <a:t>Пока по-русски говорят, </a:t>
            </a:r>
            <a:br>
              <a:rPr lang="ru-RU" b="1" i="1" dirty="0" smtClean="0"/>
            </a:br>
            <a:r>
              <a:rPr lang="ru-RU" b="1" i="1" dirty="0" smtClean="0"/>
              <a:t>Ее давно мы затвердили, </a:t>
            </a:r>
            <a:br>
              <a:rPr lang="ru-RU" b="1" i="1" dirty="0" smtClean="0"/>
            </a:br>
            <a:r>
              <a:rPr lang="ru-RU" b="1" i="1" dirty="0" smtClean="0"/>
              <a:t>Ее и внуки затвердят. </a:t>
            </a:r>
            <a:endParaRPr lang="ru-RU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Рождение басни. Работа с текстами.</a:t>
            </a:r>
            <a:endParaRPr lang="ru-RU" sz="40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357190"/>
          </a:xfrm>
        </p:spPr>
        <p:txBody>
          <a:bodyPr/>
          <a:lstStyle/>
          <a:p>
            <a:r>
              <a:rPr lang="ru-RU" dirty="0" smtClean="0"/>
              <a:t>Эзоп «Ворон и лисица»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1214423"/>
            <a:ext cx="4041775" cy="28575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Лафонтен «Ворон и лис»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28596" y="1643050"/>
            <a:ext cx="3971924" cy="4717270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/>
              <a:t>Ворон унёс кусок мяса и уселся на дереве. Лисица увидела, и захотелось ей заполучить это мясо. Стала она перед вороном и принялась его расхваливать: уж и велик он, и красив, и мог бы получше других стать царём над птицами, да и стал бы, конечно, будь </a:t>
            </a:r>
            <a:br>
              <a:rPr lang="ru-RU" sz="2600" b="1" dirty="0" smtClean="0"/>
            </a:br>
            <a:r>
              <a:rPr lang="ru-RU" sz="2600" b="1" dirty="0" smtClean="0"/>
              <a:t>у него ещё и голос. Ворону и захотелось показать ей, что есть у него голос; выпустил он мясо и закаркал громким голосом. А лисица подбежала, ухватила мясо и говорит: “Эх, ворон, кабы у тебя ещё и ум был в голове, ничего бы тебе больше не требовалось, чтобы царствовать". </a:t>
            </a:r>
            <a:endParaRPr lang="ru-RU" sz="2600" dirty="0" smtClean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284693" cy="47887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700" b="1" dirty="0" smtClean="0"/>
              <a:t>Дядюшка Ворон, сидя на дереве,</a:t>
            </a:r>
          </a:p>
          <a:p>
            <a:pPr>
              <a:buNone/>
            </a:pPr>
            <a:r>
              <a:rPr lang="ru-RU" sz="1700" b="1" dirty="0" smtClean="0"/>
              <a:t>держал в своем клюве сыр.</a:t>
            </a:r>
          </a:p>
          <a:p>
            <a:pPr>
              <a:buNone/>
            </a:pPr>
            <a:r>
              <a:rPr lang="ru-RU" sz="1700" b="1" dirty="0" smtClean="0"/>
              <a:t>Дядюшка Лис, привлеченный запахом,</a:t>
            </a:r>
          </a:p>
          <a:p>
            <a:pPr>
              <a:buNone/>
            </a:pPr>
            <a:r>
              <a:rPr lang="ru-RU" sz="1700" b="1" dirty="0" smtClean="0"/>
              <a:t>Повел с ним такую речь.</a:t>
            </a:r>
          </a:p>
          <a:p>
            <a:pPr>
              <a:buNone/>
            </a:pPr>
            <a:r>
              <a:rPr lang="ru-RU" sz="1700" b="1" dirty="0" smtClean="0"/>
              <a:t>Добрый день, благородный Ворон!</a:t>
            </a:r>
          </a:p>
          <a:p>
            <a:pPr>
              <a:buNone/>
            </a:pPr>
            <a:r>
              <a:rPr lang="ru-RU" sz="1700" b="1" dirty="0" smtClean="0"/>
              <a:t>Что за вид у Вас! Что за красота!</a:t>
            </a:r>
          </a:p>
          <a:p>
            <a:pPr>
              <a:buNone/>
            </a:pPr>
            <a:r>
              <a:rPr lang="ru-RU" sz="1700" b="1" dirty="0" smtClean="0"/>
              <a:t>право, если ваш голос</a:t>
            </a:r>
          </a:p>
          <a:p>
            <a:pPr>
              <a:buNone/>
            </a:pPr>
            <a:r>
              <a:rPr lang="ru-RU" sz="1700" b="1" dirty="0" smtClean="0"/>
              <a:t>Так же ярок, как ваши перья,-</a:t>
            </a:r>
          </a:p>
          <a:p>
            <a:pPr>
              <a:buNone/>
            </a:pPr>
            <a:r>
              <a:rPr lang="ru-RU" sz="1700" b="1" dirty="0" smtClean="0"/>
              <a:t>То вы – Феникс наших дубрав!</a:t>
            </a:r>
          </a:p>
          <a:p>
            <a:pPr>
              <a:buNone/>
            </a:pPr>
            <a:r>
              <a:rPr lang="ru-RU" sz="1700" b="1" dirty="0" smtClean="0"/>
              <a:t>Ворону этого показалось мало,</a:t>
            </a:r>
          </a:p>
          <a:p>
            <a:pPr>
              <a:buNone/>
            </a:pPr>
            <a:r>
              <a:rPr lang="ru-RU" sz="1700" b="1" dirty="0" smtClean="0"/>
              <a:t>Захотел он блеснуть и голосом,</a:t>
            </a:r>
          </a:p>
          <a:p>
            <a:pPr>
              <a:buNone/>
            </a:pPr>
            <a:r>
              <a:rPr lang="ru-RU" sz="1700" b="1" dirty="0" smtClean="0"/>
              <a:t>Разинул клюв и выронил сыр.</a:t>
            </a:r>
          </a:p>
          <a:p>
            <a:pPr>
              <a:buNone/>
            </a:pPr>
            <a:r>
              <a:rPr lang="ru-RU" sz="1700" b="1" dirty="0" smtClean="0"/>
              <a:t>Подхватил его Лис и молвил:</a:t>
            </a:r>
          </a:p>
          <a:p>
            <a:pPr>
              <a:buNone/>
            </a:pPr>
            <a:r>
              <a:rPr lang="ru-RU" sz="1700" b="1" dirty="0" smtClean="0"/>
              <a:t>Сударь,</a:t>
            </a:r>
          </a:p>
          <a:p>
            <a:pPr>
              <a:buNone/>
            </a:pPr>
            <a:r>
              <a:rPr lang="ru-RU" sz="1700" b="1" dirty="0" smtClean="0"/>
              <a:t>Запомните: всякий льстец</a:t>
            </a:r>
          </a:p>
          <a:p>
            <a:pPr>
              <a:buNone/>
            </a:pPr>
            <a:r>
              <a:rPr lang="ru-RU" sz="1700" b="1" dirty="0" smtClean="0"/>
              <a:t> кормится от того, кто его слушает,-</a:t>
            </a:r>
          </a:p>
          <a:p>
            <a:pPr>
              <a:buNone/>
            </a:pPr>
            <a:r>
              <a:rPr lang="ru-RU" sz="1700" b="1" dirty="0" smtClean="0"/>
              <a:t> Вот урок вам, а урок стоит сыра. 		 ,-	        </a:t>
            </a:r>
          </a:p>
          <a:p>
            <a:pPr>
              <a:buNone/>
            </a:pPr>
            <a:r>
              <a:rPr lang="ru-RU" sz="1700" b="1" dirty="0" smtClean="0"/>
              <a:t>И поклялся смущенный Ворон, что другого урока ему не понадобится.</a:t>
            </a:r>
          </a:p>
          <a:p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И.А.Крылов «Ворона и лисица»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0690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Вороне где-то Бог послал кусочек сыру.</a:t>
            </a:r>
          </a:p>
          <a:p>
            <a:pPr>
              <a:buNone/>
            </a:pPr>
            <a:r>
              <a:rPr lang="ru-RU" sz="1800" b="1" dirty="0" smtClean="0"/>
              <a:t>На ель Ворона, </a:t>
            </a:r>
            <a:r>
              <a:rPr lang="ru-RU" sz="1800" b="1" dirty="0" err="1" smtClean="0"/>
              <a:t>взгромоздясь</a:t>
            </a:r>
            <a:r>
              <a:rPr lang="ru-RU" sz="1800" b="1" dirty="0" smtClean="0"/>
              <a:t>,</a:t>
            </a:r>
          </a:p>
          <a:p>
            <a:pPr>
              <a:buNone/>
            </a:pPr>
            <a:r>
              <a:rPr lang="ru-RU" sz="1800" b="1" dirty="0" smtClean="0"/>
              <a:t>Да </a:t>
            </a:r>
            <a:r>
              <a:rPr lang="ru-RU" sz="1800" b="1" dirty="0" err="1" smtClean="0"/>
              <a:t>позадумалась</a:t>
            </a:r>
            <a:r>
              <a:rPr lang="ru-RU" sz="1800" b="1" dirty="0" smtClean="0"/>
              <a:t>, а сыр во рту держала.</a:t>
            </a:r>
          </a:p>
          <a:p>
            <a:pPr>
              <a:buNone/>
            </a:pPr>
            <a:r>
              <a:rPr lang="ru-RU" sz="1800" b="1" dirty="0" smtClean="0"/>
              <a:t>На ту пору Лиса </a:t>
            </a:r>
            <a:r>
              <a:rPr lang="ru-RU" sz="1800" b="1" dirty="0" err="1" smtClean="0"/>
              <a:t>близехонько</a:t>
            </a:r>
            <a:r>
              <a:rPr lang="ru-RU" sz="1800" b="1" dirty="0" smtClean="0"/>
              <a:t> бежала;</a:t>
            </a:r>
          </a:p>
          <a:p>
            <a:pPr>
              <a:buNone/>
            </a:pPr>
            <a:r>
              <a:rPr lang="ru-RU" sz="1800" b="1" dirty="0" smtClean="0"/>
              <a:t>Лисица видит сыр, Лисицу сыр пленил. 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Плутовка к дереву на цыпочках подходит;</a:t>
            </a:r>
          </a:p>
          <a:p>
            <a:pPr>
              <a:buNone/>
            </a:pPr>
            <a:r>
              <a:rPr lang="ru-RU" sz="1800" b="1" dirty="0" smtClean="0"/>
              <a:t>Вертит хвостом, с Вороны глаз не сводит</a:t>
            </a:r>
          </a:p>
          <a:p>
            <a:pPr>
              <a:buNone/>
            </a:pPr>
            <a:r>
              <a:rPr lang="ru-RU" sz="1800" b="1" dirty="0" smtClean="0"/>
              <a:t>И говорит так сладко, чуть дыша:</a:t>
            </a:r>
          </a:p>
          <a:p>
            <a:endParaRPr lang="ru-RU" sz="12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514050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6400" b="1" i="1" dirty="0" smtClean="0"/>
              <a:t>«Голубушка, как хороша!</a:t>
            </a:r>
          </a:p>
          <a:p>
            <a:pPr>
              <a:buNone/>
            </a:pPr>
            <a:r>
              <a:rPr lang="ru-RU" sz="6400" b="1" i="1" dirty="0" smtClean="0"/>
              <a:t>Ну что за шейка, что за глазки!</a:t>
            </a:r>
          </a:p>
          <a:p>
            <a:pPr>
              <a:buNone/>
            </a:pPr>
            <a:r>
              <a:rPr lang="ru-RU" sz="6400" b="1" i="1" dirty="0" smtClean="0"/>
              <a:t>Рассказывать, так, право, сказки!</a:t>
            </a:r>
          </a:p>
          <a:p>
            <a:pPr>
              <a:buNone/>
            </a:pPr>
            <a:r>
              <a:rPr lang="ru-RU" sz="6400" b="1" i="1" dirty="0" smtClean="0"/>
              <a:t>Какие </a:t>
            </a:r>
            <a:r>
              <a:rPr lang="ru-RU" sz="6400" b="1" i="1" dirty="0" err="1" smtClean="0"/>
              <a:t>перушки</a:t>
            </a:r>
            <a:r>
              <a:rPr lang="ru-RU" sz="6400" b="1" i="1" dirty="0" smtClean="0"/>
              <a:t>! Какой носок!</a:t>
            </a:r>
          </a:p>
          <a:p>
            <a:pPr>
              <a:buNone/>
            </a:pPr>
            <a:r>
              <a:rPr lang="ru-RU" sz="6400" b="1" i="1" dirty="0" smtClean="0"/>
              <a:t>И, </a:t>
            </a:r>
            <a:r>
              <a:rPr lang="ru-RU" sz="6400" b="1" i="1" dirty="0" err="1" smtClean="0"/>
              <a:t>верно,ангельский</a:t>
            </a:r>
            <a:r>
              <a:rPr lang="ru-RU" sz="6400" b="1" i="1" dirty="0" smtClean="0"/>
              <a:t> быть должен голосок!</a:t>
            </a:r>
          </a:p>
          <a:p>
            <a:pPr>
              <a:buNone/>
            </a:pPr>
            <a:r>
              <a:rPr lang="ru-RU" sz="6400" b="1" i="1" dirty="0" smtClean="0"/>
              <a:t>Спой, светик, не стыдись!</a:t>
            </a:r>
          </a:p>
          <a:p>
            <a:pPr>
              <a:buNone/>
            </a:pPr>
            <a:r>
              <a:rPr lang="ru-RU" sz="6400" b="1" i="1" dirty="0" smtClean="0"/>
              <a:t>Что, ежели, сестрица,</a:t>
            </a:r>
          </a:p>
          <a:p>
            <a:pPr>
              <a:buNone/>
            </a:pPr>
            <a:r>
              <a:rPr lang="ru-RU" sz="6400" b="1" i="1" dirty="0" smtClean="0"/>
              <a:t>При красоте такой и петь ты мастерица,-</a:t>
            </a:r>
          </a:p>
          <a:p>
            <a:pPr>
              <a:buNone/>
            </a:pPr>
            <a:r>
              <a:rPr lang="ru-RU" sz="6400" b="1" i="1" dirty="0" smtClean="0"/>
              <a:t>Ведь ты б у нас была царь-птица!»</a:t>
            </a:r>
          </a:p>
          <a:p>
            <a:pPr>
              <a:buNone/>
            </a:pPr>
            <a:r>
              <a:rPr lang="ru-RU" sz="7200" b="1" dirty="0" err="1" smtClean="0"/>
              <a:t>Вещуньина</a:t>
            </a:r>
            <a:r>
              <a:rPr lang="ru-RU" sz="7200" b="1" dirty="0" smtClean="0"/>
              <a:t> с похвал вскружилась голова,</a:t>
            </a:r>
          </a:p>
          <a:p>
            <a:pPr>
              <a:buNone/>
            </a:pPr>
            <a:r>
              <a:rPr lang="ru-RU" sz="7200" b="1" dirty="0" smtClean="0"/>
              <a:t>И на приветливы Лисицыны слова</a:t>
            </a:r>
          </a:p>
          <a:p>
            <a:pPr>
              <a:buNone/>
            </a:pPr>
            <a:r>
              <a:rPr lang="ru-RU" sz="7200" b="1" dirty="0" smtClean="0"/>
              <a:t>Ворона каркнула во все воронье горло.</a:t>
            </a:r>
          </a:p>
          <a:p>
            <a:pPr>
              <a:buNone/>
            </a:pPr>
            <a:r>
              <a:rPr lang="ru-RU" sz="7200" b="1" dirty="0" smtClean="0"/>
              <a:t>Сыр выпал – с ним была плутовка такова.</a:t>
            </a:r>
          </a:p>
          <a:p>
            <a:endParaRPr lang="ru-RU" sz="5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Анализ басен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 smtClean="0"/>
              <a:t>Что одинаково во всех трех баснях?</a:t>
            </a:r>
          </a:p>
          <a:p>
            <a:r>
              <a:rPr lang="ru-RU" sz="2000" b="1" dirty="0" smtClean="0"/>
              <a:t>В чем главное отличие басен Лафонтена и Крылова от басни Эзопа?</a:t>
            </a:r>
          </a:p>
          <a:p>
            <a:r>
              <a:rPr lang="ru-RU" sz="2000" b="1" dirty="0" smtClean="0"/>
              <a:t>Найдите в каждой басне мораль-поучение.</a:t>
            </a:r>
          </a:p>
          <a:p>
            <a:r>
              <a:rPr lang="ru-RU" sz="2000" b="1" dirty="0" smtClean="0"/>
              <a:t>В какой из них она высказана слишком прямо, а где мораль имеет более широкий смысл?</a:t>
            </a:r>
          </a:p>
          <a:p>
            <a:r>
              <a:rPr lang="ru-RU" sz="2000" b="1" dirty="0" smtClean="0"/>
              <a:t>Чем басня Лафонтена отличается  от басни Крылова? Сравните обольстительную речь дядюшки Лиса Лафонтена и Лисицы Крылова</a:t>
            </a:r>
            <a:r>
              <a:rPr lang="ru-RU" sz="2000" dirty="0" smtClean="0"/>
              <a:t>?</a:t>
            </a:r>
          </a:p>
          <a:p>
            <a:r>
              <a:rPr lang="ru-RU" sz="2800" b="1" dirty="0" smtClean="0"/>
              <a:t>Знакомство с новыми терминами</a:t>
            </a:r>
          </a:p>
          <a:p>
            <a:r>
              <a:rPr lang="ru-RU" sz="2100" b="1" i="1" dirty="0" smtClean="0"/>
              <a:t>Эзопов язык - </a:t>
            </a:r>
            <a:r>
              <a:rPr lang="ru-RU" sz="2100" dirty="0" smtClean="0"/>
              <a:t>вынужденное иносказание, художественная речь, насыщенная недомолвками и ироническими намёками. От легендарного образа поэта VI века до н. э. Эзопа - создателя жанра басни. Раб по происхождению, Эзоп, чтобы говорить правду о современниках, вынужден был, по преданию, прибегать к аллегорическим образам животных, птиц. В дальнейшем эзопов язык нашёл широкое применение в сатире (например, у Салтыкова-Щедрина). </a:t>
            </a:r>
          </a:p>
          <a:p>
            <a:r>
              <a:rPr lang="ru-RU" sz="2100" b="1" i="1" dirty="0" smtClean="0"/>
              <a:t>Аллегория </a:t>
            </a:r>
            <a:r>
              <a:rPr lang="ru-RU" sz="2100" dirty="0" smtClean="0"/>
              <a:t>(от греч. </a:t>
            </a:r>
            <a:r>
              <a:rPr lang="ru-RU" sz="2100" dirty="0" err="1" smtClean="0"/>
              <a:t>allos</a:t>
            </a:r>
            <a:r>
              <a:rPr lang="ru-RU" sz="2100" dirty="0" smtClean="0"/>
              <a:t> - иной и </a:t>
            </a:r>
            <a:r>
              <a:rPr lang="ru-RU" sz="2100" dirty="0" err="1" smtClean="0"/>
              <a:t>agorae</a:t>
            </a:r>
            <a:r>
              <a:rPr lang="ru-RU" sz="2100" dirty="0" smtClean="0"/>
              <a:t> - говорю) - изображение отвлечённого понятия или явления через конкретный образ. Так, в баснях под видом животных аллегорически изображаются определённые лица или социальные явления. </a:t>
            </a:r>
          </a:p>
          <a:p>
            <a:endParaRPr lang="ru-RU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обобщение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Басни обладают чудодейственной силой, так как заключают в себе мудрые, незыблемые истины, почерпнутые художником из “моря житейского". Именно поэтому басни обретают необычайную сюжетную гибкость и являются каждый раз со свежим, неожиданным содержанием в разные эпохи, обретая второе рождение. Басни по-прежнему актуальны. Написанные замечательным русским языком, лёгкими незатейливыми стихами, басни так и просятся быть произнесёнными вслух.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Конкурс «Алло, мы ищем таланты!»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Выразительное чтение басни И.А.Крылова «Ворона и Лисица».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i="1" dirty="0" smtClean="0"/>
              <a:t>• расширить представления о басне как одном из старейших жанров литературы; </a:t>
            </a:r>
            <a:br>
              <a:rPr lang="ru-RU" b="1" i="1" dirty="0" smtClean="0"/>
            </a:br>
            <a:r>
              <a:rPr lang="ru-RU" b="1" i="1" dirty="0" smtClean="0"/>
              <a:t>• учить анализировать басню;</a:t>
            </a:r>
            <a:br>
              <a:rPr lang="ru-RU" b="1" i="1" dirty="0" smtClean="0"/>
            </a:br>
            <a:r>
              <a:rPr lang="ru-RU" b="1" i="1" dirty="0" smtClean="0"/>
              <a:t>• развивать монологическую речь, навыки выразительного чтения, логическое мышление, память.</a:t>
            </a:r>
            <a:br>
              <a:rPr lang="ru-RU" b="1" i="1" dirty="0" smtClean="0"/>
            </a:br>
            <a:r>
              <a:rPr lang="ru-RU" b="1" i="1" dirty="0" smtClean="0"/>
              <a:t>• прививать любовь к национальным истокам русского народа, воспитывать чувство коллективизма</a:t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Оборудование: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Литература:</a:t>
            </a:r>
            <a:br>
              <a:rPr lang="ru-RU" b="1" dirty="0" smtClean="0"/>
            </a:br>
            <a:r>
              <a:rPr lang="ru-RU" b="1" dirty="0" smtClean="0"/>
              <a:t>1.В.Я.Коровина, В.П. Журавлёв, В.И. Коровин</a:t>
            </a:r>
            <a:br>
              <a:rPr lang="ru-RU" b="1" dirty="0" smtClean="0"/>
            </a:br>
            <a:r>
              <a:rPr lang="ru-RU" b="1" dirty="0" smtClean="0"/>
              <a:t>Литература. 5 кл. Учеб. – хрестоматия для </a:t>
            </a:r>
            <a:r>
              <a:rPr lang="ru-RU" b="1" dirty="0" err="1" smtClean="0"/>
              <a:t>общеобраз</a:t>
            </a:r>
            <a:r>
              <a:rPr lang="ru-RU" b="1" dirty="0" smtClean="0"/>
              <a:t>. учреждений. В 2 ч. / Авт. – сост. В. Я. Коровина и др.- 3-е изд. – М: Просвещение, 2004.</a:t>
            </a:r>
            <a:br>
              <a:rPr lang="ru-RU" b="1" dirty="0" smtClean="0"/>
            </a:br>
            <a:r>
              <a:rPr lang="ru-RU" b="1" dirty="0" smtClean="0"/>
              <a:t>2. Читаем, думаем, спорим…: </a:t>
            </a:r>
            <a:r>
              <a:rPr lang="ru-RU" b="1" dirty="0" err="1" smtClean="0"/>
              <a:t>Дидакт</a:t>
            </a:r>
            <a:r>
              <a:rPr lang="ru-RU" b="1" dirty="0" smtClean="0"/>
              <a:t>. материалы по лит.: 5 кл./ Авт.-сост. В.Я. Коровина и др. – М.: Просвещение, 2003. – 240 с.: ил.</a:t>
            </a:r>
            <a:br>
              <a:rPr lang="ru-RU" b="1" dirty="0" smtClean="0"/>
            </a:br>
            <a:r>
              <a:rPr lang="ru-RU" b="1" dirty="0" smtClean="0"/>
              <a:t>3. О.Б. Беломестных, М.С. Корнеева, И.В. Золотарёва</a:t>
            </a:r>
            <a:br>
              <a:rPr lang="ru-RU" b="1" dirty="0" smtClean="0"/>
            </a:br>
            <a:r>
              <a:rPr lang="ru-RU" b="1" dirty="0" smtClean="0"/>
              <a:t>Поурочные разработки по литературе. Изд. 2-е, дополненное. 5 класс.- М: ВАКО, 2004.</a:t>
            </a:r>
            <a:br>
              <a:rPr lang="ru-RU" b="1" dirty="0" smtClean="0"/>
            </a:br>
            <a:r>
              <a:rPr lang="ru-RU" b="1" dirty="0" smtClean="0"/>
              <a:t>4. Уроки литературы. № 11 – 2004/ приложение к журналу «Литература в школе».</a:t>
            </a:r>
            <a:br>
              <a:rPr lang="ru-RU" b="1" dirty="0" smtClean="0"/>
            </a:br>
            <a:r>
              <a:rPr lang="ru-RU" b="1" dirty="0" smtClean="0"/>
              <a:t>5. Энциклопедия для детей. Т. 9. Русская литература. Ч. 2. ХХ век / Глав. ред. М. Д. Аксёнова. – М.: </a:t>
            </a:r>
            <a:r>
              <a:rPr lang="ru-RU" b="1" dirty="0" err="1" smtClean="0"/>
              <a:t>Аванта+</a:t>
            </a:r>
            <a:r>
              <a:rPr lang="ru-RU" b="1" dirty="0" smtClean="0"/>
              <a:t>, 1999. – 688 с.: ил.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6.Русская басня. М., Издательство «Правда», 1986г.</a:t>
            </a:r>
            <a:br>
              <a:rPr lang="ru-RU" b="1" dirty="0" smtClean="0"/>
            </a:br>
            <a:endParaRPr lang="ru-RU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Мои документы\интернет\23d41d233f2ff01dd9b042a1444bf92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5125" y="2928938"/>
            <a:ext cx="2428875" cy="1704975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интернет\1225543057_0104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000636"/>
            <a:ext cx="1357322" cy="142876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интернет\zhivhum-fat-animals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143512"/>
            <a:ext cx="1643074" cy="1444612"/>
          </a:xfrm>
          <a:prstGeom prst="rect">
            <a:avLst/>
          </a:prstGeom>
          <a:noFill/>
        </p:spPr>
      </p:pic>
      <p:pic>
        <p:nvPicPr>
          <p:cNvPr id="1029" name="Picture 5" descr="C:\Documents and Settings\User\Мои документы\интернет\9073130c1dffaf00d43256eef131792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7" y="1285861"/>
            <a:ext cx="1785950" cy="1428760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000372"/>
            <a:ext cx="192882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143248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5000636"/>
            <a:ext cx="2143141" cy="158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3643314"/>
            <a:ext cx="1852594" cy="123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928670"/>
            <a:ext cx="2286016" cy="151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3240" y="92867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68" y="1142984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E:\интернет\zhivhum-pics1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5143512"/>
            <a:ext cx="1571636" cy="1333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Слово учителя</a:t>
            </a:r>
            <a:endParaRPr lang="ru-RU" sz="36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0" y="857232"/>
            <a:ext cx="4114800" cy="56436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          Однажды </a:t>
            </a:r>
            <a:r>
              <a:rPr lang="ru-RU" sz="1600" b="1" dirty="0"/>
              <a:t>Лебедь, Рак да Щука,</a:t>
            </a:r>
            <a:br>
              <a:rPr lang="ru-RU" sz="1600" b="1" dirty="0"/>
            </a:br>
            <a:r>
              <a:rPr lang="ru-RU" sz="1600" b="1" dirty="0"/>
              <a:t>Проказница Мартышка,</a:t>
            </a:r>
            <a:br>
              <a:rPr lang="ru-RU" sz="1600" b="1" dirty="0"/>
            </a:br>
            <a:r>
              <a:rPr lang="ru-RU" sz="1600" b="1" dirty="0"/>
              <a:t>Осёл, Козёл</a:t>
            </a:r>
            <a:br>
              <a:rPr lang="ru-RU" sz="1600" b="1" dirty="0"/>
            </a:br>
            <a:r>
              <a:rPr lang="ru-RU" sz="1600" b="1" dirty="0"/>
              <a:t>Да косолапый Мишка</a:t>
            </a:r>
            <a:br>
              <a:rPr lang="ru-RU" sz="1600" b="1" dirty="0"/>
            </a:br>
            <a:r>
              <a:rPr lang="ru-RU" sz="1600" b="1" dirty="0"/>
              <a:t>Везти с поклажей воз взялись. </a:t>
            </a:r>
            <a:br>
              <a:rPr lang="ru-RU" sz="1600" b="1" dirty="0"/>
            </a:br>
            <a:r>
              <a:rPr lang="ru-RU" sz="1600" b="1" dirty="0"/>
              <a:t>Достали нот, баса, альта, две скрипки --</a:t>
            </a:r>
            <a:br>
              <a:rPr lang="ru-RU" sz="1600" b="1" dirty="0"/>
            </a:br>
            <a:r>
              <a:rPr lang="ru-RU" sz="1600" b="1" dirty="0"/>
              <a:t>И сели на лужок под липки, --</a:t>
            </a:r>
            <a:br>
              <a:rPr lang="ru-RU" sz="1600" b="1" dirty="0"/>
            </a:br>
            <a:r>
              <a:rPr lang="ru-RU" sz="1600" b="1" dirty="0"/>
              <a:t>Пленять своим искусством свет. </a:t>
            </a:r>
            <a:br>
              <a:rPr lang="ru-RU" sz="1600" b="1" dirty="0"/>
            </a:br>
            <a:r>
              <a:rPr lang="ru-RU" sz="1600" b="1" dirty="0"/>
              <a:t>Когда в товарищах согласья нет,</a:t>
            </a:r>
            <a:br>
              <a:rPr lang="ru-RU" sz="1600" b="1" dirty="0"/>
            </a:br>
            <a:r>
              <a:rPr lang="ru-RU" sz="1600" b="1" dirty="0"/>
              <a:t>На лад их дело не пойдёт,</a:t>
            </a:r>
            <a:br>
              <a:rPr lang="ru-RU" sz="1600" b="1" dirty="0"/>
            </a:br>
            <a:r>
              <a:rPr lang="ru-RU" sz="1600" b="1" dirty="0"/>
              <a:t>Запели молодцы, кто в лес, кто по дрова,</a:t>
            </a:r>
            <a:br>
              <a:rPr lang="ru-RU" sz="1600" b="1" dirty="0"/>
            </a:br>
            <a:r>
              <a:rPr lang="ru-RU" sz="1600" b="1" dirty="0"/>
              <a:t>И у кого что силы стало,</a:t>
            </a:r>
            <a:br>
              <a:rPr lang="ru-RU" sz="1600" b="1" dirty="0"/>
            </a:br>
            <a:r>
              <a:rPr lang="ru-RU" sz="1600" b="1" dirty="0"/>
              <a:t>В ушах у гостя затрещало --</a:t>
            </a:r>
            <a:br>
              <a:rPr lang="ru-RU" sz="1600" b="1" dirty="0"/>
            </a:br>
            <a:r>
              <a:rPr lang="ru-RU" sz="1600" b="1" dirty="0"/>
              <a:t>И закружилась голова. </a:t>
            </a:r>
            <a:br>
              <a:rPr lang="ru-RU" sz="1600" b="1" dirty="0"/>
            </a:br>
            <a:r>
              <a:rPr lang="ru-RU" sz="1600" b="1" dirty="0"/>
              <a:t>Вот пуще прежнего пошли</a:t>
            </a:r>
            <a:br>
              <a:rPr lang="ru-RU" sz="1600" b="1" dirty="0"/>
            </a:br>
            <a:r>
              <a:rPr lang="ru-RU" sz="1600" b="1" dirty="0"/>
              <a:t>у них раздоры</a:t>
            </a:r>
            <a:endParaRPr lang="ru-RU" sz="1600" dirty="0"/>
          </a:p>
          <a:p>
            <a:pPr>
              <a:buNone/>
            </a:pPr>
            <a:r>
              <a:rPr lang="ru-RU" sz="1600" b="1" dirty="0" smtClean="0"/>
              <a:t>       “</a:t>
            </a:r>
            <a:r>
              <a:rPr lang="ru-RU" sz="1600" b="1" dirty="0"/>
              <a:t>Изрядно, - говорит, --</a:t>
            </a:r>
            <a:br>
              <a:rPr lang="ru-RU" sz="1600" b="1" dirty="0"/>
            </a:br>
            <a:r>
              <a:rPr lang="ru-RU" sz="1600" b="1" dirty="0"/>
              <a:t>сказать </a:t>
            </a:r>
            <a:r>
              <a:rPr lang="ru-RU" sz="1600" b="1" dirty="0" smtClean="0"/>
              <a:t>несложно</a:t>
            </a:r>
            <a:r>
              <a:rPr lang="ru-RU" sz="1600" b="1" dirty="0"/>
              <a:t>,</a:t>
            </a:r>
            <a:br>
              <a:rPr lang="ru-RU" sz="1600" b="1" dirty="0"/>
            </a:br>
            <a:r>
              <a:rPr lang="ru-RU" sz="1600" b="1" dirty="0"/>
              <a:t>Тебя без скуки слушать </a:t>
            </a:r>
            <a:r>
              <a:rPr lang="ru-RU" sz="1600" b="1" dirty="0" smtClean="0"/>
              <a:t>можно».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736"/>
            <a:ext cx="4286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Демонстрация слайда № 3 и сопровождающее чтение строк из басен И.А.Крылова.</a:t>
            </a:r>
          </a:p>
          <a:p>
            <a:r>
              <a:rPr lang="ru-RU" i="1" dirty="0" smtClean="0"/>
              <a:t>Беседа с учащимися. Что необычного в прочитанных мною строчках?</a:t>
            </a:r>
            <a:r>
              <a:rPr lang="ru-RU" dirty="0" smtClean="0"/>
              <a:t> Понятие </a:t>
            </a:r>
            <a:r>
              <a:rPr lang="ru-RU" dirty="0" err="1" smtClean="0">
                <a:solidFill>
                  <a:srgbClr val="FF0000"/>
                </a:solidFill>
              </a:rPr>
              <a:t>центон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i="1" dirty="0" smtClean="0"/>
              <a:t>Как вы думаете, ребята, что мы сегодня будем изучать? Как вы догадались?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i="1" dirty="0" smtClean="0"/>
          </a:p>
          <a:p>
            <a:pPr>
              <a:buNone/>
            </a:pPr>
            <a:r>
              <a:rPr lang="ru-RU" dirty="0" smtClean="0"/>
              <a:t>         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101178"/>
            <a:ext cx="3714776" cy="7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Однажды Лебедь, Рак да Щука,</a:t>
            </a:r>
            <a:br>
              <a:rPr lang="ru-RU" dirty="0"/>
            </a:br>
            <a:r>
              <a:rPr lang="ru-RU" dirty="0"/>
              <a:t>Проказница Мартышка,</a:t>
            </a:r>
            <a:br>
              <a:rPr lang="ru-RU" dirty="0"/>
            </a:br>
            <a:r>
              <a:rPr lang="ru-RU" dirty="0"/>
              <a:t>Осёл, Козёл</a:t>
            </a:r>
            <a:br>
              <a:rPr lang="ru-RU" dirty="0"/>
            </a:br>
            <a:r>
              <a:rPr lang="ru-RU" dirty="0"/>
              <a:t>Да косолапый Мишка</a:t>
            </a:r>
            <a:br>
              <a:rPr lang="ru-RU" dirty="0"/>
            </a:br>
            <a:r>
              <a:rPr lang="ru-RU" dirty="0"/>
              <a:t>Везти с поклажей воз взялись. </a:t>
            </a:r>
            <a:br>
              <a:rPr lang="ru-RU" dirty="0"/>
            </a:br>
            <a:r>
              <a:rPr lang="ru-RU" dirty="0"/>
              <a:t>Достали нот, баса, альта, две скрипки --</a:t>
            </a:r>
            <a:br>
              <a:rPr lang="ru-RU" dirty="0"/>
            </a:br>
            <a:r>
              <a:rPr lang="ru-RU" dirty="0"/>
              <a:t>И сели на лужок под липки, --</a:t>
            </a:r>
            <a:br>
              <a:rPr lang="ru-RU" dirty="0"/>
            </a:br>
            <a:r>
              <a:rPr lang="ru-RU" dirty="0"/>
              <a:t>Пленять своим искусством свет. </a:t>
            </a:r>
            <a:br>
              <a:rPr lang="ru-RU" dirty="0"/>
            </a:br>
            <a:r>
              <a:rPr lang="ru-RU" dirty="0"/>
              <a:t>Когда в товарищах согласья нет,</a:t>
            </a:r>
            <a:br>
              <a:rPr lang="ru-RU" dirty="0"/>
            </a:br>
            <a:r>
              <a:rPr lang="ru-RU" dirty="0"/>
              <a:t>На лад их дело не пойдёт,</a:t>
            </a:r>
            <a:br>
              <a:rPr lang="ru-RU" dirty="0"/>
            </a:br>
            <a:r>
              <a:rPr lang="ru-RU" dirty="0"/>
              <a:t>Запели молодцы, кто в лес, кто по дрова,</a:t>
            </a:r>
            <a:br>
              <a:rPr lang="ru-RU" dirty="0"/>
            </a:br>
            <a:r>
              <a:rPr lang="ru-RU" dirty="0"/>
              <a:t>И у кого что силы стало,</a:t>
            </a:r>
            <a:br>
              <a:rPr lang="ru-RU" dirty="0"/>
            </a:br>
            <a:r>
              <a:rPr lang="ru-RU" dirty="0"/>
              <a:t>В ушах у гостя затрещало --</a:t>
            </a:r>
            <a:br>
              <a:rPr lang="ru-RU" dirty="0"/>
            </a:br>
            <a:r>
              <a:rPr lang="ru-RU" dirty="0"/>
              <a:t>И закружилась голова. </a:t>
            </a:r>
            <a:br>
              <a:rPr lang="ru-RU" dirty="0"/>
            </a:br>
            <a:r>
              <a:rPr lang="ru-RU" dirty="0"/>
              <a:t>Вот пуще прежнего пошли</a:t>
            </a:r>
            <a:br>
              <a:rPr lang="ru-RU" dirty="0"/>
            </a:br>
            <a:r>
              <a:rPr lang="ru-RU" dirty="0"/>
              <a:t>у них раздоры</a:t>
            </a:r>
          </a:p>
          <a:p>
            <a:r>
              <a:rPr lang="ru-RU" dirty="0"/>
              <a:t>       “Изрядно, - говорит, --</a:t>
            </a:r>
            <a:br>
              <a:rPr lang="ru-RU" dirty="0"/>
            </a:br>
            <a:r>
              <a:rPr lang="ru-RU" dirty="0"/>
              <a:t>сказать несложно,</a:t>
            </a:r>
            <a:br>
              <a:rPr lang="ru-RU" dirty="0"/>
            </a:br>
            <a:r>
              <a:rPr lang="ru-RU" dirty="0"/>
              <a:t>Тебя без скуки слушать можно».</a:t>
            </a:r>
          </a:p>
        </p:txBody>
      </p:sp>
    </p:spTree>
    <p:extLst>
      <p:ext uri="{BB962C8B-B14F-4D97-AF65-F5344CB8AC3E}">
        <p14:creationId xmlns:p14="http://schemas.microsoft.com/office/powerpoint/2010/main" val="191382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Работа над теорией литературы</a:t>
            </a:r>
            <a:endParaRPr lang="ru-RU" sz="4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/>
          <a:lstStyle/>
          <a:p>
            <a:r>
              <a:rPr lang="ru-RU" dirty="0" smtClean="0"/>
              <a:t>Игровой момент. </a:t>
            </a:r>
            <a:r>
              <a:rPr lang="ru-RU" i="1" dirty="0" smtClean="0"/>
              <a:t>«Путешествие в Край Говорящих Зверей».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Ребята выбирают из слайда №3 зверей-героев басен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/>
              <a:t>Учащиеся дают определения басни и морали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85992"/>
            <a:ext cx="307657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643182"/>
            <a:ext cx="4419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286125"/>
            <a:ext cx="3743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000504"/>
            <a:ext cx="19716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286256"/>
            <a:ext cx="4457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5286388"/>
            <a:ext cx="43434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5800" y="785794"/>
            <a:ext cx="2743200" cy="571504"/>
          </a:xfrm>
        </p:spPr>
        <p:txBody>
          <a:bodyPr/>
          <a:lstStyle/>
          <a:p>
            <a:r>
              <a:rPr lang="ru-RU" dirty="0" smtClean="0"/>
              <a:t>Встреча с Эзопом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714348" y="1714488"/>
            <a:ext cx="3600448" cy="4572000"/>
          </a:xfrm>
        </p:spPr>
        <p:txBody>
          <a:bodyPr/>
          <a:lstStyle/>
          <a:p>
            <a:r>
              <a:rPr lang="ru-RU" sz="1600" b="1" dirty="0" smtClean="0"/>
              <a:t>Древнегреческий мудрец, легендарная личность. О нём рассказывали, что он был уродливым рабом-фригийцем (из Малой Азии), служившим простоватому философу </a:t>
            </a:r>
            <a:r>
              <a:rPr lang="ru-RU" sz="1600" b="1" dirty="0" err="1" smtClean="0"/>
              <a:t>Ксанфу</a:t>
            </a:r>
            <a:r>
              <a:rPr lang="ru-RU" sz="1600" b="1" dirty="0" smtClean="0"/>
              <a:t>, много раз посрамлял его книжную учёность своей сметливостью и здравым смыслом, за услуги государству был освобождён, соперничал со знаменитыми семью мудрецами тогдашней Греции, а погиб жертвой клеветы дельфийских жрецов, обиженных его обличениями. Эзопу приписывалось “изобретение" почти всех ходивших в народе басенных сюжетов. 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2050" name="Picture 2" descr="C:\Documents and Settings\User\Мои документы\Крылов\сканирование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00693" y="857232"/>
            <a:ext cx="2571769" cy="314327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929066"/>
            <a:ext cx="22002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214818"/>
            <a:ext cx="3500461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 Жаном Лафонтеном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897591" y="3829066"/>
            <a:ext cx="466667" cy="2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27146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928934"/>
            <a:ext cx="100013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928934"/>
            <a:ext cx="219075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429000"/>
            <a:ext cx="43529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4000496" y="1000108"/>
            <a:ext cx="45123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Эллада, мать искусств, за это ей хвала.</a:t>
            </a:r>
          </a:p>
          <a:p>
            <a:r>
              <a:rPr lang="ru-RU" dirty="0" smtClean="0"/>
              <a:t>Из греческих земель и басня к нам пришла.</a:t>
            </a:r>
          </a:p>
          <a:p>
            <a:r>
              <a:rPr lang="ru-RU" dirty="0" smtClean="0"/>
              <a:t>От басни многие кормились, но едва ли</a:t>
            </a:r>
          </a:p>
          <a:p>
            <a:r>
              <a:rPr lang="ru-RU" dirty="0" smtClean="0"/>
              <a:t>Они до колосков всю ниву обобрали.</a:t>
            </a:r>
          </a:p>
          <a:p>
            <a:r>
              <a:rPr lang="ru-RU" dirty="0" smtClean="0"/>
              <a:t>Доныне вымысел – свободная страна.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449</TotalTime>
  <Words>832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Урок литературы в 5 классе</vt:lpstr>
      <vt:lpstr>Цели урока</vt:lpstr>
      <vt:lpstr> Оборудование:</vt:lpstr>
      <vt:lpstr>Презентация PowerPoint</vt:lpstr>
      <vt:lpstr>Слово учителя</vt:lpstr>
      <vt:lpstr>Презентация PowerPoint</vt:lpstr>
      <vt:lpstr>Работа над теорией литературы</vt:lpstr>
      <vt:lpstr>Встреча с Эзопом</vt:lpstr>
      <vt:lpstr>Встреча с Жаном Лафонтеном</vt:lpstr>
      <vt:lpstr>Встреча с  И.А. Крыловым</vt:lpstr>
      <vt:lpstr>Рождение басни. Работа с текстами.</vt:lpstr>
      <vt:lpstr>И.А.Крылов «Ворона и лисица»</vt:lpstr>
      <vt:lpstr>Анализ басен </vt:lpstr>
      <vt:lpstr>обобщение</vt:lpstr>
      <vt:lpstr>Конкурс «Алло, мы ищем таланты!»</vt:lpstr>
    </vt:vector>
  </TitlesOfParts>
  <Company>Vishnevskaya OOH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урока</dc:title>
  <dc:creator>Comp2</dc:creator>
  <cp:lastModifiedBy>2</cp:lastModifiedBy>
  <cp:revision>44</cp:revision>
  <dcterms:created xsi:type="dcterms:W3CDTF">2010-10-25T05:01:37Z</dcterms:created>
  <dcterms:modified xsi:type="dcterms:W3CDTF">2013-10-11T07:13:32Z</dcterms:modified>
</cp:coreProperties>
</file>