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8EB5EA-A6D1-46E0-9A1E-B6C68B811342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5A0F6E-2895-4DA4-8B77-DC9875361E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717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22.02.2013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&#1088;&#1077;&#1092;&#1083;&#1077;&#1082;&#1089;&#1080;&#1103;.ex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0;&#1083;&#1086;&#1078;&#1077;&#1085;&#1080;&#1077;%203%20Microsoft%20Word.docx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«Основные классы неорганических соединений»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56000"/>
            <a:ext cx="6400800" cy="2825328"/>
          </a:xfrm>
        </p:spPr>
        <p:txBody>
          <a:bodyPr>
            <a:normAutofit fontScale="92500"/>
          </a:bodyPr>
          <a:lstStyle/>
          <a:p>
            <a:r>
              <a:rPr lang="ru-RU" sz="2400" b="1" i="1" dirty="0" smtClean="0">
                <a:solidFill>
                  <a:schemeClr val="tx1"/>
                </a:solidFill>
              </a:rPr>
              <a:t>Урок повторения, обобщения, контроля знаний, практический, представления проекта.</a:t>
            </a:r>
          </a:p>
          <a:p>
            <a:endParaRPr lang="ru-RU" sz="2400" b="1" i="1" dirty="0">
              <a:solidFill>
                <a:schemeClr val="tx1"/>
              </a:solidFill>
            </a:endParaRPr>
          </a:p>
          <a:p>
            <a:endParaRPr lang="ru-RU" sz="2400" b="1" i="1" dirty="0" smtClean="0">
              <a:solidFill>
                <a:schemeClr val="tx1"/>
              </a:solidFill>
            </a:endParaRPr>
          </a:p>
          <a:p>
            <a:endParaRPr lang="ru-RU" sz="2400" b="1" i="1" dirty="0">
              <a:solidFill>
                <a:schemeClr val="tx1"/>
              </a:solidFill>
            </a:endParaRPr>
          </a:p>
          <a:p>
            <a:endParaRPr lang="ru-RU" sz="2400" b="1" i="1" dirty="0" smtClean="0">
              <a:solidFill>
                <a:schemeClr val="tx1"/>
              </a:solidFill>
            </a:endParaRPr>
          </a:p>
          <a:p>
            <a:r>
              <a:rPr lang="ru-RU" sz="2400" b="1" i="1" dirty="0" smtClean="0">
                <a:solidFill>
                  <a:schemeClr val="tx1"/>
                </a:solidFill>
              </a:rPr>
              <a:t>2013 г.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G:\картинки\0_5f6b9_2c9f28c9_XL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458" y="4437112"/>
            <a:ext cx="2147129" cy="2147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05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П</a:t>
            </a:r>
            <a:r>
              <a:rPr lang="ru-RU" sz="2800" b="1" dirty="0" smtClean="0"/>
              <a:t>о </a:t>
            </a:r>
            <a:r>
              <a:rPr lang="ru-RU" sz="2800" b="1" dirty="0"/>
              <a:t>тетради и по учебнику повторить основные классы неорганических соединений – химические свойства, составление уравнений </a:t>
            </a:r>
            <a:r>
              <a:rPr lang="ru-RU" sz="2800" b="1" dirty="0" smtClean="0"/>
              <a:t>реакций.</a:t>
            </a:r>
          </a:p>
          <a:p>
            <a:pPr algn="ctr"/>
            <a:endParaRPr lang="ru-RU" sz="2800" b="1" dirty="0"/>
          </a:p>
          <a:p>
            <a:pPr algn="ctr"/>
            <a:r>
              <a:rPr lang="ru-RU" sz="2800" b="1" dirty="0" smtClean="0">
                <a:hlinkClick r:id="rId2" action="ppaction://hlinkfile"/>
              </a:rPr>
              <a:t>РЕФЛЕКСИЯ</a:t>
            </a:r>
            <a:endParaRPr lang="ru-RU" sz="2800" b="1" dirty="0" smtClean="0"/>
          </a:p>
          <a:p>
            <a:pPr marL="0" indent="0" algn="ctr">
              <a:buNone/>
            </a:pPr>
            <a:r>
              <a:rPr lang="ru-RU" sz="2800" b="1" i="1" dirty="0" smtClean="0">
                <a:solidFill>
                  <a:schemeClr val="tx1"/>
                </a:solidFill>
              </a:rPr>
              <a:t>(Понравился ли вам урок?)</a:t>
            </a:r>
            <a:endParaRPr lang="ru-RU" sz="2800" b="1" i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Домашнее задание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4705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chemeClr val="tx1"/>
                </a:solidFill>
              </a:rPr>
              <a:t>СПАСИБО !</a:t>
            </a:r>
            <a:endParaRPr lang="ru-RU" sz="6600" b="1" dirty="0">
              <a:solidFill>
                <a:schemeClr val="tx1"/>
              </a:solidFill>
            </a:endParaRPr>
          </a:p>
        </p:txBody>
      </p:sp>
      <p:pic>
        <p:nvPicPr>
          <p:cNvPr id="1027" name="Picture 3" descr="G:\картинки\image0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877094"/>
            <a:ext cx="4752975" cy="2962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7943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988840"/>
            <a:ext cx="7772400" cy="2477608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повторение, углубление и обобщение знаний об основных классах неорганических соединений, защита проекта.</a:t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59632" y="1052736"/>
            <a:ext cx="6417734" cy="939801"/>
          </a:xfrm>
        </p:spPr>
        <p:txBody>
          <a:bodyPr>
            <a:normAutofit/>
          </a:bodyPr>
          <a:lstStyle/>
          <a:p>
            <a:pPr algn="l"/>
            <a:r>
              <a:rPr lang="ru-RU" sz="4000" b="1" dirty="0" smtClean="0">
                <a:solidFill>
                  <a:schemeClr val="tx1"/>
                </a:solidFill>
              </a:rPr>
              <a:t>Цель урока:</a:t>
            </a:r>
            <a:endParaRPr lang="ru-RU" sz="40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2</a:t>
            </a:fld>
            <a:endParaRPr lang="ru-RU"/>
          </a:p>
        </p:txBody>
      </p:sp>
      <p:pic>
        <p:nvPicPr>
          <p:cNvPr id="2050" name="Picture 2" descr="G:\картинки\181219_3889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013176"/>
            <a:ext cx="2497460" cy="1664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673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b="1" dirty="0" smtClean="0">
                <a:solidFill>
                  <a:schemeClr val="tx1"/>
                </a:solidFill>
              </a:rPr>
              <a:t>План урока: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556792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800" b="1" dirty="0" smtClean="0"/>
              <a:t>Защита проекта.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Тестирование по картам – теоретическая часть (продукт проекта).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Лабораторная работа – практическая часть (виртуальная).</a:t>
            </a:r>
          </a:p>
          <a:p>
            <a:pPr marL="342900" indent="-342900">
              <a:buAutoNum type="arabicPeriod"/>
            </a:pPr>
            <a:r>
              <a:rPr lang="ru-RU" sz="2800" b="1" dirty="0" smtClean="0"/>
              <a:t>Самооценка, подведение итогов урока, рефлексия.</a:t>
            </a:r>
            <a:endParaRPr lang="ru-RU" sz="2800" b="1" dirty="0"/>
          </a:p>
        </p:txBody>
      </p:sp>
      <p:pic>
        <p:nvPicPr>
          <p:cNvPr id="3074" name="Picture 2" descr="G:\картинки\ad_10414_imag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4590215"/>
            <a:ext cx="1755651" cy="2035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46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404664"/>
            <a:ext cx="7173539" cy="6048672"/>
          </a:xfrm>
        </p:spPr>
        <p:txBody>
          <a:bodyPr>
            <a:normAutofit lnSpcReduction="10000"/>
          </a:bodyPr>
          <a:lstStyle/>
          <a:p>
            <a:r>
              <a:rPr lang="ru-RU" sz="2800" b="1" dirty="0">
                <a:solidFill>
                  <a:schemeClr val="tx1"/>
                </a:solidFill>
              </a:rPr>
              <a:t>Химия – такая есть наука,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Учить ее по книжкам – скука: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Формулы, законы, элементы,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Уравнения... И прочие моменты.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Из нее, однако, можем мы узнать,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Что и как, и надо ли взрывать,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Что нельзя нам с вами есть и пить,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Чтоб потом себя не хоронить,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Из чего все вещи, что вокруг…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Они возникают просто вдруг!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Чтобы это знать и более,</a:t>
            </a:r>
          </a:p>
          <a:p>
            <a:r>
              <a:rPr lang="ru-RU" sz="2800" b="1" dirty="0">
                <a:solidFill>
                  <a:schemeClr val="tx1"/>
                </a:solidFill>
              </a:rPr>
              <a:t>Учат химию в нашей школе.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66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04867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tx1"/>
                </a:solidFill>
              </a:rPr>
              <a:t>Название проекта:</a:t>
            </a:r>
            <a:r>
              <a:rPr lang="ru-RU" sz="3200" b="1" dirty="0" smtClean="0">
                <a:solidFill>
                  <a:srgbClr val="7030A0"/>
                </a:solidFill>
              </a:rPr>
              <a:t> «Классы неорганических соединений – это легко или просто</a:t>
            </a:r>
            <a:r>
              <a:rPr lang="ru-RU" sz="3200" b="1" dirty="0" smtClean="0">
                <a:solidFill>
                  <a:srgbClr val="7030A0"/>
                </a:solidFill>
              </a:rPr>
              <a:t>?»</a:t>
            </a:r>
            <a:r>
              <a:rPr lang="ru-RU" sz="3200" b="1" dirty="0" smtClean="0">
                <a:solidFill>
                  <a:srgbClr val="7030A0"/>
                </a:solidFill>
              </a:rPr>
              <a:t/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Проблема:</a:t>
            </a:r>
            <a:r>
              <a:rPr lang="ru-RU" sz="3200" b="1" dirty="0" smtClean="0">
                <a:solidFill>
                  <a:srgbClr val="7030A0"/>
                </a:solidFill>
              </a:rPr>
              <a:t> классы неорганических соединений оксиды, основания, кислоты и соли очень важны и широко применяются в различных областях промышленности, в быту. Этот раздел неорганической химии очень обширный и часто вызывает затруднения в его успешном усвоении.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433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548680"/>
            <a:ext cx="8208912" cy="6048672"/>
          </a:xfrm>
        </p:spPr>
        <p:txBody>
          <a:bodyPr>
            <a:noAutofit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</a:rPr>
              <a:t>Цель проекта:</a:t>
            </a:r>
            <a:r>
              <a:rPr lang="ru-RU" sz="2800" b="1" dirty="0" smtClean="0">
                <a:solidFill>
                  <a:srgbClr val="7030A0"/>
                </a:solidFill>
              </a:rPr>
              <a:t> изготовить </a:t>
            </a:r>
            <a:r>
              <a:rPr lang="ru-RU" sz="2800" b="1" dirty="0" smtClean="0">
                <a:solidFill>
                  <a:srgbClr val="7030A0"/>
                </a:solidFill>
              </a:rPr>
              <a:t>карты </a:t>
            </a:r>
            <a:r>
              <a:rPr lang="ru-RU" sz="2800" b="1" dirty="0" smtClean="0">
                <a:solidFill>
                  <a:srgbClr val="7030A0"/>
                </a:solidFill>
              </a:rPr>
              <a:t>по основным классам неорганических соединений для их лучшего изучения и запоминания, а также контроля знаний.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>Задачи:</a:t>
            </a:r>
            <a:r>
              <a:rPr lang="ru-RU" sz="2800" b="1" dirty="0" smtClean="0">
                <a:solidFill>
                  <a:srgbClr val="7030A0"/>
                </a:solidFill>
              </a:rPr>
              <a:t> </a:t>
            </a:r>
            <a:br>
              <a:rPr lang="ru-RU" sz="28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1. Изучить основную литературу (учебник), дополнительную (энциклопедии, </a:t>
            </a:r>
            <a:r>
              <a:rPr lang="ru-RU" sz="2400" b="1" dirty="0" smtClean="0">
                <a:solidFill>
                  <a:srgbClr val="7030A0"/>
                </a:solidFill>
              </a:rPr>
              <a:t>источники </a:t>
            </a:r>
            <a:r>
              <a:rPr lang="ru-RU" sz="2400" b="1" dirty="0" smtClean="0">
                <a:solidFill>
                  <a:srgbClr val="7030A0"/>
                </a:solidFill>
              </a:rPr>
              <a:t>интернета), </a:t>
            </a:r>
            <a:r>
              <a:rPr lang="ru-RU" sz="2400" b="1" dirty="0" smtClean="0">
                <a:solidFill>
                  <a:srgbClr val="7030A0"/>
                </a:solidFill>
              </a:rPr>
              <a:t>проанализировать её и выбрать самое существенное.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2. Разработать эскиз карт (разработка вопросов, размещение информации, составление кластеров)</a:t>
            </a:r>
            <a:br>
              <a:rPr lang="ru-RU" sz="2400" b="1" dirty="0" smtClean="0">
                <a:solidFill>
                  <a:srgbClr val="7030A0"/>
                </a:solidFill>
              </a:rPr>
            </a:br>
            <a:r>
              <a:rPr lang="ru-RU" sz="2400" b="1" dirty="0" smtClean="0">
                <a:solidFill>
                  <a:srgbClr val="7030A0"/>
                </a:solidFill>
              </a:rPr>
              <a:t>3. Изготовить карты по основным вопросам (определение класса, классификация, свойства физические и химические, номенклатура, способы получения и применение), изучить опыт изготовления обучающих игр, основанных на способности алюминиевой фольги проводить электрический ток.</a:t>
            </a:r>
            <a:endParaRPr lang="ru-RU" sz="2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04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6048672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tx1"/>
                </a:solidFill>
              </a:rPr>
              <a:t>Участники  проекта:</a:t>
            </a:r>
            <a:r>
              <a:rPr lang="ru-RU" sz="3200" b="1" dirty="0" smtClean="0">
                <a:solidFill>
                  <a:srgbClr val="7030A0"/>
                </a:solidFill>
              </a:rPr>
              <a:t> учащиеся 8 класса МБОУ Самарской СОШ, </a:t>
            </a:r>
            <a:r>
              <a:rPr lang="ru-RU" sz="3200" b="1" dirty="0" err="1" smtClean="0">
                <a:solidFill>
                  <a:srgbClr val="7030A0"/>
                </a:solidFill>
              </a:rPr>
              <a:t>Волнин</a:t>
            </a:r>
            <a:r>
              <a:rPr lang="ru-RU" sz="3200" b="1" dirty="0" smtClean="0">
                <a:solidFill>
                  <a:srgbClr val="7030A0"/>
                </a:solidFill>
              </a:rPr>
              <a:t> А. – бывший ученик школы, учитель химии Т.Н. </a:t>
            </a:r>
            <a:r>
              <a:rPr lang="ru-RU" sz="3200" b="1" dirty="0" err="1" smtClean="0">
                <a:solidFill>
                  <a:srgbClr val="7030A0"/>
                </a:solidFill>
              </a:rPr>
              <a:t>Матковская</a:t>
            </a:r>
            <a:r>
              <a:rPr lang="ru-RU" sz="3200" b="1" dirty="0" smtClean="0">
                <a:solidFill>
                  <a:srgbClr val="7030A0"/>
                </a:solidFill>
              </a:rPr>
              <a:t>.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Характеристика проекта: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краткосрочный (4 урока, две недели), предметный, коллективный, практический.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Спонсор проекта: </a:t>
            </a:r>
            <a:r>
              <a:rPr lang="ru-RU" sz="3200" b="1" dirty="0" smtClean="0">
                <a:solidFill>
                  <a:srgbClr val="7030A0"/>
                </a:solidFill>
              </a:rPr>
              <a:t>Т.Н. </a:t>
            </a:r>
            <a:r>
              <a:rPr lang="ru-RU" sz="3200" b="1" dirty="0" err="1" smtClean="0">
                <a:solidFill>
                  <a:srgbClr val="7030A0"/>
                </a:solidFill>
              </a:rPr>
              <a:t>Матковская</a:t>
            </a:r>
            <a:r>
              <a:rPr lang="ru-RU" sz="3200" b="1" dirty="0" smtClean="0">
                <a:solidFill>
                  <a:srgbClr val="7030A0"/>
                </a:solidFill>
              </a:rPr>
              <a:t>.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>
                <a:solidFill>
                  <a:srgbClr val="7030A0"/>
                </a:solidFill>
              </a:rPr>
              <a:t/>
            </a:r>
            <a:br>
              <a:rPr lang="ru-RU" sz="3200" b="1" dirty="0">
                <a:solidFill>
                  <a:srgbClr val="7030A0"/>
                </a:solidFill>
              </a:rPr>
            </a:b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2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5256584"/>
          </a:xfrm>
        </p:spPr>
        <p:txBody>
          <a:bodyPr>
            <a:noAutofit/>
          </a:bodyPr>
          <a:lstStyle/>
          <a:p>
            <a:pPr algn="l"/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>
                <a:solidFill>
                  <a:schemeClr val="tx1"/>
                </a:solidFill>
              </a:rPr>
              <a:t/>
            </a:r>
            <a:br>
              <a:rPr lang="ru-RU" sz="3200" b="1" dirty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/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Перечень мероприятий:</a:t>
            </a:r>
            <a:br>
              <a:rPr lang="ru-RU" sz="3200" b="1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выявление проблемы, постановка цели и задач, разработка плана осуществления проекта;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поиск и обработка информации;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изготовление карт;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>презентация продукта проекта на уроке. </a:t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rgbClr val="7030A0"/>
                </a:solidFill>
              </a:rPr>
              <a:t/>
            </a:r>
            <a:br>
              <a:rPr lang="ru-RU" sz="3200" b="1" dirty="0" smtClean="0">
                <a:solidFill>
                  <a:srgbClr val="7030A0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</a:rPr>
              <a:t>Ожидаемые результаты: </a:t>
            </a:r>
            <a:r>
              <a:rPr lang="ru-RU" sz="3200" b="1" dirty="0" smtClean="0">
                <a:solidFill>
                  <a:srgbClr val="7030A0"/>
                </a:solidFill>
              </a:rPr>
              <a:t>более успешное </a:t>
            </a:r>
            <a:r>
              <a:rPr lang="ru-RU" sz="3200" b="1" dirty="0">
                <a:solidFill>
                  <a:srgbClr val="7030A0"/>
                </a:solidFill>
              </a:rPr>
              <a:t>у</a:t>
            </a:r>
            <a:r>
              <a:rPr lang="ru-RU" sz="3200" b="1" dirty="0" smtClean="0">
                <a:solidFill>
                  <a:srgbClr val="7030A0"/>
                </a:solidFill>
              </a:rPr>
              <a:t>своение знаний по теме «Основные классы неорганических соединений»</a:t>
            </a:r>
            <a:endParaRPr lang="ru-RU" sz="32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4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Теоретическая  и практическая часть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76655" y="1988840"/>
            <a:ext cx="3822192" cy="4137640"/>
          </a:xfrm>
        </p:spPr>
        <p:txBody>
          <a:bodyPr/>
          <a:lstStyle/>
          <a:p>
            <a:r>
              <a:rPr lang="ru-RU" b="1" dirty="0" smtClean="0"/>
              <a:t>2 человека (индивидуальная работа).</a:t>
            </a:r>
          </a:p>
          <a:p>
            <a:r>
              <a:rPr lang="ru-RU" b="1" dirty="0" smtClean="0"/>
              <a:t>Выбор класса и номера карт.</a:t>
            </a:r>
          </a:p>
          <a:p>
            <a:r>
              <a:rPr lang="ru-RU" b="1" dirty="0" smtClean="0"/>
              <a:t>Выполнение теста (3 шт.)</a:t>
            </a:r>
          </a:p>
          <a:p>
            <a:r>
              <a:rPr lang="ru-RU" b="1" dirty="0" smtClean="0">
                <a:hlinkClick r:id="rId2" action="ppaction://hlinkfile"/>
              </a:rPr>
              <a:t>Заполнение «Оценочных листов», самооценка.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844824"/>
            <a:ext cx="3822192" cy="428165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4 человека (работа в парах)</a:t>
            </a:r>
          </a:p>
          <a:p>
            <a:r>
              <a:rPr lang="ru-RU" b="1" dirty="0" smtClean="0"/>
              <a:t>Инструктаж по ТБ (обращение с кислотами и щелочами).</a:t>
            </a:r>
          </a:p>
          <a:p>
            <a:r>
              <a:rPr lang="ru-RU" b="1" dirty="0" smtClean="0"/>
              <a:t>Выбор лабораторной работы  и её выполнение </a:t>
            </a:r>
            <a:r>
              <a:rPr lang="ru-RU" b="1" dirty="0" smtClean="0"/>
              <a:t>(журнал заполнять не надо, записать уравнения реакций в тетради).</a:t>
            </a:r>
            <a:endParaRPr lang="ru-RU" b="1" dirty="0" smtClean="0"/>
          </a:p>
          <a:p>
            <a:r>
              <a:rPr lang="ru-RU" b="1" dirty="0"/>
              <a:t>Заполнение «Оценочных листов», </a:t>
            </a:r>
            <a:r>
              <a:rPr lang="ru-RU" b="1" dirty="0" smtClean="0"/>
              <a:t>самопроверка, самооценка.</a:t>
            </a:r>
            <a:endParaRPr lang="ru-RU" b="1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8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103</TotalTime>
  <Words>318</Words>
  <Application>Microsoft Office PowerPoint</Application>
  <PresentationFormat>Экран (4:3)</PresentationFormat>
  <Paragraphs>46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«Основные классы неорганических соединений»</vt:lpstr>
      <vt:lpstr>повторение, углубление и обобщение знаний об основных классах неорганических соединений, защита проекта. </vt:lpstr>
      <vt:lpstr>План урока:</vt:lpstr>
      <vt:lpstr>Презентация PowerPoint</vt:lpstr>
      <vt:lpstr>Название проекта: «Классы неорганических соединений – это легко или просто?» Проблема: классы неорганических соединений оксиды, основания, кислоты и соли очень важны и широко применяются в различных областях промышленности, в быту. Этот раздел неорганической химии очень обширный и часто вызывает затруднения в его успешном усвоении. </vt:lpstr>
      <vt:lpstr>Цель проекта: изготовить карты по основным классам неорганических соединений для их лучшего изучения и запоминания, а также контроля знаний. Задачи:  1. Изучить основную литературу (учебник), дополнительную (энциклопедии, источники интернета), проанализировать её и выбрать самое существенное. 2. Разработать эскиз карт (разработка вопросов, размещение информации, составление кластеров) 3. Изготовить карты по основным вопросам (определение класса, классификация, свойства физические и химические, номенклатура, способы получения и применение), изучить опыт изготовления обучающих игр, основанных на способности алюминиевой фольги проводить электрический ток.</vt:lpstr>
      <vt:lpstr>Участники  проекта: учащиеся 8 класса МБОУ Самарской СОШ, Волнин А. – бывший ученик школы, учитель химии Т.Н. Матковская. Характеристика проекта: краткосрочный (4 урока, две недели), предметный, коллективный, практический. Спонсор проекта: Т.Н. Матковская.  </vt:lpstr>
      <vt:lpstr>          Перечень мероприятий: выявление проблемы, постановка цели и задач, разработка плана осуществления проекта; поиск и обработка информации; изготовление карт; презентация продукта проекта на уроке.   Ожидаемые результаты: более успешное усвоение знаний по теме «Основные классы неорганических соединений»</vt:lpstr>
      <vt:lpstr>Теоретическая  и практическая часть</vt:lpstr>
      <vt:lpstr>Домашнее задание:</vt:lpstr>
      <vt:lpstr>СПАСИБО 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«Основные классы неорганических соединений»</dc:title>
  <dc:creator>Ксения</dc:creator>
  <cp:lastModifiedBy>Uzer</cp:lastModifiedBy>
  <cp:revision>14</cp:revision>
  <dcterms:created xsi:type="dcterms:W3CDTF">2013-02-21T16:45:17Z</dcterms:created>
  <dcterms:modified xsi:type="dcterms:W3CDTF">2013-02-21T22:31:41Z</dcterms:modified>
</cp:coreProperties>
</file>