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2" r:id="rId2"/>
    <p:sldId id="278" r:id="rId3"/>
    <p:sldId id="285" r:id="rId4"/>
    <p:sldId id="286" r:id="rId5"/>
    <p:sldId id="280" r:id="rId6"/>
    <p:sldId id="292" r:id="rId7"/>
    <p:sldId id="288" r:id="rId8"/>
    <p:sldId id="291" r:id="rId9"/>
    <p:sldId id="257" r:id="rId10"/>
    <p:sldId id="262" r:id="rId11"/>
    <p:sldId id="263" r:id="rId12"/>
    <p:sldId id="265" r:id="rId13"/>
    <p:sldId id="268" r:id="rId14"/>
    <p:sldId id="287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B3BCF-E386-4317-B3FD-86094769426D}" type="doc">
      <dgm:prSet loTypeId="urn:microsoft.com/office/officeart/2005/8/layout/cycle2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EBB09B2-5A38-4692-846B-070AD5B66819}">
      <dgm:prSet phldrT="[Текст]"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cs typeface="Narkisim" pitchFamily="34" charset="-79"/>
            </a:rPr>
            <a:t>Летающие цветы</a:t>
          </a:r>
          <a:endParaRPr lang="ru-RU" dirty="0">
            <a:cs typeface="Narkisim" pitchFamily="34" charset="-79"/>
          </a:endParaRPr>
        </a:p>
      </dgm:t>
    </dgm:pt>
    <dgm:pt modelId="{6A7617DD-BDB8-4AD1-8078-B4862161E794}" type="parTrans" cxnId="{9DDEC0EB-3EA7-4849-B607-A7381C220678}">
      <dgm:prSet/>
      <dgm:spPr/>
      <dgm:t>
        <a:bodyPr/>
        <a:lstStyle/>
        <a:p>
          <a:endParaRPr lang="ru-RU"/>
        </a:p>
      </dgm:t>
    </dgm:pt>
    <dgm:pt modelId="{B293FA51-239F-42E3-AD96-296ECD8327DD}" type="sibTrans" cxnId="{9DDEC0EB-3EA7-4849-B607-A7381C220678}">
      <dgm:prSet/>
      <dgm:spPr/>
      <dgm:t>
        <a:bodyPr/>
        <a:lstStyle/>
        <a:p>
          <a:endParaRPr lang="ru-RU"/>
        </a:p>
      </dgm:t>
    </dgm:pt>
    <dgm:pt modelId="{AE0CDDA8-05DB-4AB7-B8CA-690D2E44BF83}" type="pres">
      <dgm:prSet presAssocID="{494B3BCF-E386-4317-B3FD-8609476942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5E8F96-18C0-4C00-8A4C-CB61F018B057}" type="pres">
      <dgm:prSet presAssocID="{4EBB09B2-5A38-4692-846B-070AD5B66819}" presName="node" presStyleLbl="node1" presStyleIdx="0" presStyleCnt="1" custScaleX="131282" custScaleY="56552" custRadScaleRad="99948" custRadScaleInc="-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FED2BB-B31F-4822-9F04-15B1F0D454F9}" type="presOf" srcId="{494B3BCF-E386-4317-B3FD-86094769426D}" destId="{AE0CDDA8-05DB-4AB7-B8CA-690D2E44BF83}" srcOrd="0" destOrd="0" presId="urn:microsoft.com/office/officeart/2005/8/layout/cycle2"/>
    <dgm:cxn modelId="{9DDEC0EB-3EA7-4849-B607-A7381C220678}" srcId="{494B3BCF-E386-4317-B3FD-86094769426D}" destId="{4EBB09B2-5A38-4692-846B-070AD5B66819}" srcOrd="0" destOrd="0" parTransId="{6A7617DD-BDB8-4AD1-8078-B4862161E794}" sibTransId="{B293FA51-239F-42E3-AD96-296ECD8327DD}"/>
    <dgm:cxn modelId="{202A8AF8-DA3B-43A2-99A9-DDD1E1F9D76F}" type="presOf" srcId="{4EBB09B2-5A38-4692-846B-070AD5B66819}" destId="{1B5E8F96-18C0-4C00-8A4C-CB61F018B057}" srcOrd="0" destOrd="0" presId="urn:microsoft.com/office/officeart/2005/8/layout/cycle2"/>
    <dgm:cxn modelId="{691F4EAF-1274-49EA-8879-0CE6698DCDCB}" type="presParOf" srcId="{AE0CDDA8-05DB-4AB7-B8CA-690D2E44BF83}" destId="{1B5E8F96-18C0-4C00-8A4C-CB61F018B057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1C8124-FBAD-4560-8C21-535E93335EC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8EE150-76B8-4B6A-A7F5-3A828F6E3727}">
      <dgm:prSet/>
      <dgm:spPr/>
      <dgm:t>
        <a:bodyPr/>
        <a:lstStyle/>
        <a:p>
          <a:r>
            <a:rPr lang="ru-RU" dirty="0" smtClean="0"/>
            <a:t>Зрение, и восприятие цвета у бабочек довольно слабые. Поэтому, чтобы быть узнанными своими сородичами, они должны обладать яркой окраской.</a:t>
          </a:r>
        </a:p>
        <a:p>
          <a:r>
            <a:rPr lang="ru-RU" dirty="0" smtClean="0"/>
            <a:t> Ярких насекомых побаиваются хищники: броско окрашенные бабочки могут оказаться ядовитыми. </a:t>
          </a:r>
          <a:endParaRPr lang="ru-RU" dirty="0"/>
        </a:p>
      </dgm:t>
    </dgm:pt>
    <dgm:pt modelId="{0B5937EA-AF00-4C5D-8686-3A59D5570061}" type="parTrans" cxnId="{CD91D2D6-E72F-4051-BF3A-DE5B46BDB7CB}">
      <dgm:prSet/>
      <dgm:spPr/>
      <dgm:t>
        <a:bodyPr/>
        <a:lstStyle/>
        <a:p>
          <a:endParaRPr lang="ru-RU"/>
        </a:p>
      </dgm:t>
    </dgm:pt>
    <dgm:pt modelId="{5803AF3B-AED6-4695-A5E5-2E565E4926F3}" type="sibTrans" cxnId="{CD91D2D6-E72F-4051-BF3A-DE5B46BDB7CB}">
      <dgm:prSet/>
      <dgm:spPr/>
      <dgm:t>
        <a:bodyPr/>
        <a:lstStyle/>
        <a:p>
          <a:endParaRPr lang="ru-RU"/>
        </a:p>
      </dgm:t>
    </dgm:pt>
    <dgm:pt modelId="{159DCA9A-B556-4230-B3EF-06599775ADE8}" type="pres">
      <dgm:prSet presAssocID="{121C8124-FBAD-4560-8C21-535E93335EC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D530D-37DE-440A-95FC-8C985A39D084}" type="pres">
      <dgm:prSet presAssocID="{C08EE150-76B8-4B6A-A7F5-3A828F6E3727}" presName="circ1TxSh" presStyleLbl="vennNode1" presStyleIdx="0" presStyleCnt="1" custScaleX="100196"/>
      <dgm:spPr/>
      <dgm:t>
        <a:bodyPr/>
        <a:lstStyle/>
        <a:p>
          <a:endParaRPr lang="ru-RU"/>
        </a:p>
      </dgm:t>
    </dgm:pt>
  </dgm:ptLst>
  <dgm:cxnLst>
    <dgm:cxn modelId="{177FCD49-76CB-4637-8D0E-5A7FFAC262C4}" type="presOf" srcId="{C08EE150-76B8-4B6A-A7F5-3A828F6E3727}" destId="{FDCD530D-37DE-440A-95FC-8C985A39D084}" srcOrd="0" destOrd="0" presId="urn:microsoft.com/office/officeart/2005/8/layout/venn1"/>
    <dgm:cxn modelId="{CD91D2D6-E72F-4051-BF3A-DE5B46BDB7CB}" srcId="{121C8124-FBAD-4560-8C21-535E93335ECF}" destId="{C08EE150-76B8-4B6A-A7F5-3A828F6E3727}" srcOrd="0" destOrd="0" parTransId="{0B5937EA-AF00-4C5D-8686-3A59D5570061}" sibTransId="{5803AF3B-AED6-4695-A5E5-2E565E4926F3}"/>
    <dgm:cxn modelId="{54436A99-E1BB-494D-89BA-E35134CE3E87}" type="presOf" srcId="{121C8124-FBAD-4560-8C21-535E93335ECF}" destId="{159DCA9A-B556-4230-B3EF-06599775ADE8}" srcOrd="0" destOrd="0" presId="urn:microsoft.com/office/officeart/2005/8/layout/venn1"/>
    <dgm:cxn modelId="{9C4F8344-5EF8-42B1-9ACD-28B3AC69BB74}" type="presParOf" srcId="{159DCA9A-B556-4230-B3EF-06599775ADE8}" destId="{FDCD530D-37DE-440A-95FC-8C985A39D084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7E921-63F5-4119-AA6E-9AD28E9D9401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4B003-A02D-4CED-91F9-B4F27D063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4B003-A02D-4CED-91F9-B4F27D063A7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5.jpeg"/><Relationship Id="rId18" Type="http://schemas.openxmlformats.org/officeDocument/2006/relationships/hyperlink" Target="http://images.yandex.ru/yandsearch?source=wiz&amp;img_url=http://img-fotki.yandex.ru/get/6202/102699435.5f8/0_83992_c268a12f_S.jpg&amp;uinfo=sw-1082-sh-490-fw-857-fh-448-pd-1&amp;p=2&amp;text=%D0%B1%D0%B0%D0%B1%D0%BE%D1%87%D0%BA%D0%B8&amp;noreask=1&amp;pos=74&amp;rpt=simage&amp;lr=58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4.jpeg"/><Relationship Id="rId12" Type="http://schemas.openxmlformats.org/officeDocument/2006/relationships/hyperlink" Target="http://images.yandex.ru/yandsearch?source=wiz&amp;img_url=http://s3.e-monsite.com/2010/09/16/07/resize_550_550/PA10.png&amp;uinfo=sw-1082-sh-490-fw-857-fh-448-pd-1&amp;p=3&amp;text=%D0%B1%D0%B0%D0%B1%D0%BE%D1%87%D0%BA%D0%B8&amp;noreask=1&amp;pos=92&amp;rpt=simage&amp;lr=58" TargetMode="External"/><Relationship Id="rId17" Type="http://schemas.openxmlformats.org/officeDocument/2006/relationships/image" Target="../media/image7.jpeg"/><Relationship Id="rId25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://stat18.privet.ru/lr/0b1db6abc2025982505da709e3d47c79&amp;uinfo=sw-1082-sh-490-fw-0-fh-448-pd-1&amp;text=%D0%B1%D0%B0%D0%B1%D0%BE%D1%87%D0%BA%D0%B8&amp;noreask=1&amp;pos=10&amp;lr=58&amp;rpt=simage" TargetMode="External"/><Relationship Id="rId16" Type="http://schemas.openxmlformats.org/officeDocument/2006/relationships/hyperlink" Target="http://images.yandex.ru/yandsearch?source=wiz&amp;img_url=http://img-fotki.yandex.ru/get/4702/alona-mera777.9/0_8e1d1_6a6c001_XL&amp;uinfo=sw-1082-sh-490-fw-857-fh-448-pd-1&amp;p=3&amp;text=%D0%B1%D0%B0%D0%B1%D0%BE%D1%87%D0%BA%D0%B8&amp;noreask=1&amp;pos=115&amp;rpt=simage&amp;lr=58" TargetMode="External"/><Relationship Id="rId20" Type="http://schemas.openxmlformats.org/officeDocument/2006/relationships/hyperlink" Target="http://images.yandex.ru/yandsearch?source=wiz&amp;img_url=http://www.prestigedesign.ru/images/gallery/butterfly%208.jpg&amp;uinfo=sw-1082-sh-490-fw-857-fh-448-pd-1&amp;p=1&amp;text=%D0%B1%D0%B0%D0%B1%D0%BE%D1%87%D0%BA%D0%B8&amp;noreask=1&amp;pos=37&amp;rpt=simage&amp;lr=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s39.radikal.ru/i084/0912/8d/8f58b90dc863t.jpg&amp;uinfo=sw-1082-sh-490-fw-0-fh-448-pd-1&amp;text=%D0%B1%D0%B0%D0%B1%D0%BE%D1%87%D0%BA%D0%B8&amp;noreask=1&amp;pos=7&amp;lr=58&amp;rpt=simage" TargetMode="External"/><Relationship Id="rId11" Type="http://schemas.openxmlformats.org/officeDocument/2006/relationships/diagramColors" Target="../diagrams/colors1.xml"/><Relationship Id="rId24" Type="http://schemas.openxmlformats.org/officeDocument/2006/relationships/hyperlink" Target="http://images.yandex.ru/yandsearch?source=wiz&amp;img_url=http://img0.liveinternet.ru/images/attach/c/2/74/694/74694524_024628897.png&amp;uinfo=sw-1082-sh-490-fw-857-fh-448-pd-1&amp;p=2&amp;text=%D0%B1%D0%B0%D0%B1%D0%BE%D1%87%D0%BA%D0%B8&amp;noreask=1&amp;pos=66&amp;rpt=simage&amp;lr=58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6.jpeg"/><Relationship Id="rId23" Type="http://schemas.openxmlformats.org/officeDocument/2006/relationships/image" Target="../media/image10.jpeg"/><Relationship Id="rId10" Type="http://schemas.openxmlformats.org/officeDocument/2006/relationships/diagramQuickStyle" Target="../diagrams/quickStyle1.xml"/><Relationship Id="rId19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Relationship Id="rId14" Type="http://schemas.openxmlformats.org/officeDocument/2006/relationships/hyperlink" Target="http://images.yandex.ru/yandsearch?source=wiz&amp;img_url=http://img-fotki.yandex.ru/get/6206/27302857.174/0_7f2f3_f8c9257f_XL&amp;uinfo=sw-1082-sh-490-fw-857-fh-448-pd-1&amp;p=2&amp;text=%D0%B1%D0%B0%D0%B1%D0%BE%D1%87%D0%BA%D0%B8&amp;noreask=1&amp;pos=79&amp;rpt=simage&amp;lr=58" TargetMode="External"/><Relationship Id="rId22" Type="http://schemas.openxmlformats.org/officeDocument/2006/relationships/hyperlink" Target="http://images.yandex.ru/yandsearch?source=wiz&amp;img_url=http://img-fotki.yandex.ru/get/5606/120710424.4ed/0_8158b_19ac4d8e_XL&amp;uinfo=sw-1082-sh-490-fw-857-fh-448-pd-1&amp;p=2&amp;text=%D0%B1%D0%B0%D0%B1%D0%BE%D1%87%D0%BA%D0%B8&amp;noreask=1&amp;pos=64&amp;rpt=simage&amp;lr=5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7" Type="http://schemas.openxmlformats.org/officeDocument/2006/relationships/image" Target="../media/image48.jpeg"/><Relationship Id="rId2" Type="http://schemas.openxmlformats.org/officeDocument/2006/relationships/hyperlink" Target="http://images.yandex.ru/yandsearch?source=wiz&amp;img_url=http://img1.liveinternet.ru/images/attach/c/4/80/830/80830175_7a.jpg&amp;uinfo=sw-1082-sh-490-fw-857-fh-448-pd-1&amp;p=2&amp;text=%D0%B1%D0%B0%D0%B1%D0%BE%D1%87%D0%BA%D0%B8&amp;noreask=1&amp;pos=78&amp;rpt=simage&amp;lr=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img0.liveinternet.ru/images/attach/c/2/68/914/68914293_1294432310_35.jpg&amp;uinfo=sw-1082-sh-490-fw-857-fh-448-pd-1&amp;p=4&amp;text=%D0%B1%D0%B0%D0%B1%D0%BE%D1%87%D0%BA%D0%B8&amp;noreask=1&amp;pos=121&amp;rpt=simage&amp;lr=58" TargetMode="External"/><Relationship Id="rId5" Type="http://schemas.openxmlformats.org/officeDocument/2006/relationships/image" Target="../media/image47.jpeg"/><Relationship Id="rId4" Type="http://schemas.openxmlformats.org/officeDocument/2006/relationships/hyperlink" Target="http://images.yandex.ru/yandsearch?source=wiz&amp;img_url=http://nebesnoe.info/wp-content/uploads/2011/01/babochki_nebesnoe.info_39.jpg&amp;uinfo=sw-1082-sh-490-fw-857-fh-448-pd-1&amp;p=2&amp;text=%D0%B1%D0%B0%D0%B1%D0%BE%D1%87%D0%BA%D0%B8&amp;noreask=1&amp;pos=63&amp;rpt=simage&amp;lr=5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club.foto.ru/gallery/images/photo/2007/12/29/1015184.jpg&amp;uinfo=sw-1082-sh-490-fw-857-fh-448-pd-1&amp;p=2&amp;text=%D0%B1%D0%B0%D0%B1%D0%BE%D1%87%D0%BA%D0%B8&amp;noreask=1&amp;pos=80&amp;rpt=simage&amp;lr=58" TargetMode="External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hyperlink" Target="http://images.yandex.ru/yandsearch?source=wiz&amp;img_url=http://www.floranimal.ru/orders/2731.jpg&amp;uinfo=sw-1082-sh-490-fw-857-fh-448-pd-1&amp;p=3&amp;text=%D0%B1%D0%B0%D0%B1%D0%BE%D1%87%D0%BA%D0%B8&amp;noreask=1&amp;pos=117&amp;rpt=simage&amp;lr=58" TargetMode="External"/><Relationship Id="rId4" Type="http://schemas.openxmlformats.org/officeDocument/2006/relationships/image" Target="../media/image5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hyperlink" Target="http://images.yandex.ru/yandsearch?source=wiz&amp;img_url=http://www.origins.org.ua/pictures/eyes-of-the-sphinx-moth--lisaj.jpg&amp;uinfo=sw-1082-sh-490-fw-857-fh-448-pd-1&amp;p=4&amp;text=%D0%B1%D0%B0%D0%B1%D0%BE%D1%87%D0%BA%D0%B8&amp;noreask=1&amp;pos=129&amp;rpt=simage&amp;lr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jpeg"/><Relationship Id="rId4" Type="http://schemas.openxmlformats.org/officeDocument/2006/relationships/hyperlink" Target="http://images.yandex.ru/yandsearch?source=wiz&amp;img_url=http://www.origins.org.ua/pictures/147993453_a1c46878aa_b.jpg&amp;uinfo=sw-1082-sh-490-fw-857-fh-448-pd-1&amp;p=1&amp;text=%D0%B1%D0%B0%D0%B1%D0%BE%D1%87%D0%BA%D0%B8&amp;noreask=1&amp;pos=59&amp;rpt=simage&amp;lr=5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images.yandex.ru/yandsearch?source=wiz&amp;img_url=http://www.solnushki.ru/images/clipart/insects/butterflies05.jpg&amp;uinfo=sw-1082-sh-490-fw-857-fh-448-pd-1&amp;p=4&amp;text=%D0%B1%D0%B0%D0%B1%D0%BE%D1%87%D0%BA%D0%B8&amp;noreask=1&amp;pos=127&amp;rpt=simage&amp;lr=5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2;&#1072;&#1088;&#1090;&#1080;&#1085;&#1082;&#1080;.c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img_url=http://s3.e-monsite.com/2010/09/16/07/resize_550_550/PA10.png&amp;uinfo=sw-1082-sh-490-fw-857-fh-448-pd-1&amp;p=3&amp;text=%D0%B1%D0%B0%D0%B1%D0%BE%D1%87%D0%BA%D0%B8&amp;noreask=1&amp;pos=92&amp;rpt=simage&amp;lr=5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img_url=http://s39.radikal.ru/i084/0912/8d/8f58b90dc863t.jpg&amp;uinfo=sw-1082-sh-490-fw-0-fh-448-pd-1&amp;text=%D0%B1%D0%B0%D0%B1%D0%BE%D1%87%D0%BA%D0%B8&amp;noreask=1&amp;pos=7&amp;lr=58&amp;rpt=simag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hyperlink" Target="http://images.yandex.ru/yandsearch?source=wiz&amp;img_url=http://avatars.yandex.net/get-tv-shows/1346349438974M84105/large&amp;uinfo=sw-1082-sh-490-fw-0-fh-448-pd-1&amp;text=%D0%B1%D0%B0%D0%B1%D0%BE%D1%87%D0%BA%D0%B8&amp;noreask=1&amp;pos=21&amp;lr=58&amp;rpt=simage" TargetMode="External"/><Relationship Id="rId3" Type="http://schemas.openxmlformats.org/officeDocument/2006/relationships/hyperlink" Target="http://images.yandex.ru/yandsearch?source=wiz&amp;img_url=http://www.o-prirode.com/_ph/33/1/643648959.jpg&amp;uinfo=sw-1082-sh-490-fw-0-fh-448-pd-1&amp;text=%D0%B1%D0%B0%D0%B1%D0%BE%D1%87%D0%BA%D0%B8&amp;noreask=1&amp;pos=5&amp;lr=58&amp;rpt=simage" TargetMode="External"/><Relationship Id="rId7" Type="http://schemas.openxmlformats.org/officeDocument/2006/relationships/hyperlink" Target="http://images.yandex.ru/yandsearch?source=wiz&amp;img_url=http://a297.phobos.apple.com/us/r1000/068/Purple/61/9a/c6/mzl.ipgrttlv.320x480-75.jpg&amp;uinfo=sw-1082-sh-490-fw-0-fh-448-pd-1&amp;text=%D0%B1%D0%B0%D0%B1%D0%BE%D1%87%D0%BA%D0%B8&amp;noreask=1&amp;pos=9&amp;lr=58&amp;rpt=simage" TargetMode="External"/><Relationship Id="rId12" Type="http://schemas.openxmlformats.org/officeDocument/2006/relationships/image" Target="../media/image17.jpeg"/><Relationship Id="rId2" Type="http://schemas.openxmlformats.org/officeDocument/2006/relationships/image" Target="../media/image12.jpe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hyperlink" Target="http://images.yandex.ru/yandsearch?source=wiz&amp;img_url=http://img1.liveinternet.ru/images/foto/b/3/299/2835299/f_15940599.jpg&amp;uinfo=sw-1082-sh-490-fw-0-fh-448-pd-1&amp;text=%D0%B1%D0%B0%D0%B1%D0%BE%D1%87%D0%BA%D0%B8&amp;noreask=1&amp;pos=17&amp;lr=58&amp;rpt=simage" TargetMode="External"/><Relationship Id="rId5" Type="http://schemas.openxmlformats.org/officeDocument/2006/relationships/hyperlink" Target="http://images.yandex.ru/yandsearch?source=wiz&amp;img_url=http://img1.liveinternet.ru/images/attach/c/5/87/959/87959991_large_tapeti361.jpg&amp;uinfo=sw-1082-sh-490-fw-0-fh-448-pd-1&amp;text=%D0%B1%D0%B0%D0%B1%D0%BE%D1%87%D0%BA%D0%B8&amp;noreask=1&amp;pos=2&amp;lr=58&amp;rpt=simage" TargetMode="External"/><Relationship Id="rId15" Type="http://schemas.openxmlformats.org/officeDocument/2006/relationships/hyperlink" Target="http://images.yandex.ru/yandsearch?source=wiz&amp;img_url=http://i.i.ua/photo/images/pic/0/2/5019320_bb0106eb.jpg&amp;uinfo=sw-1082-sh-490-fw-0-fh-448-pd-1&amp;text=%D0%B1%D0%B0%D0%B1%D0%BE%D1%87%D0%BA%D0%B8&amp;noreask=1&amp;pos=24&amp;lr=58&amp;rpt=simage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images.yandex.ru/yandsearch?source=wiz&amp;img_url=http://www.stihi.ru/pics/2013/04/12/8869.jpg&amp;uinfo=sw-1082-sh-490-fw-0-fh-448-pd-1&amp;text=%D0%B1%D0%B0%D0%B1%D0%BE%D1%87%D0%BA%D0%B8&amp;noreask=1&amp;pos=4&amp;lr=58&amp;rpt=simage" TargetMode="External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stat18.privet.ru/lr/0a299c8ca4afa1320e1a4c933843b7fa&amp;uinfo=sw-1082-sh-490-fw-0-fh-448-pd-1&amp;text=%D0%B1%D0%B0%D0%B1%D0%BE%D1%87%D0%BA%D0%B8&amp;noreask=1&amp;pos=1&amp;lr=58&amp;rpt=simage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yandex.ru/yandsearch?source=wiz&amp;img_url=http://img0.liveinternet.ru/images/attach/c/0/44/15/44015861_1235906400_5.jpg&amp;uinfo=sw-1082-sh-490-fw-0-fh-448-pd-1&amp;text=%D0%B1%D0%B0%D0%B1%D0%BE%D1%87%D0%BA%D0%B8&amp;noreask=1&amp;pos=15&amp;lr=5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lol54.ru/uploads/posts/2010-01/1264954040_1245402477_8417ef7704bfc07e0a5f1fcebc61b72a.jpg&amp;uinfo=sw-1082-sh-490-fw-0-fh-448-pd-1&amp;text=%D0%B1%D0%B0%D0%B1%D0%BE%D1%87%D0%BA%D0%B8&amp;noreask=1&amp;pos=18&amp;lr=58&amp;rpt=simage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hyperlink" Target="http://images.yandex.ru/yandsearch?source=wiz&amp;img_url=http://www.photographyblogger.net/wp-content/uploads/2010/09/butterfly21.jpg&amp;uinfo=sw-1082-sh-490-fw-0-fh-448-pd-1&amp;text=%D0%B1%D0%B0%D0%B1%D0%BE%D1%87%D0%BA%D0%B8&amp;noreask=1&amp;pos=23&amp;lr=58&amp;rpt=simage" TargetMode="External"/><Relationship Id="rId4" Type="http://schemas.openxmlformats.org/officeDocument/2006/relationships/hyperlink" Target="http://images.yandex.ru/yandsearch?source=wiz&amp;img_url=http://img0.liveinternet.ru/images/attach/c/6/90/999/90999692_large_vprofil.jpg&amp;uinfo=sw-1082-sh-490-fw-0-fh-448-pd-1&amp;text=%D0%B1%D0%B0%D0%B1%D0%BE%D1%87%D0%BA%D0%B8&amp;noreask=1&amp;pos=16&amp;lr=58&amp;rpt=simage" TargetMode="External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stat20.privet.ru/lr/0b2719f1c5d9c480d27761ec2a5170fd&amp;uinfo=sw-1082-sh-490-fw-0-fh-448-pd-1&amp;text=%D0%B1%D0%B0%D0%B1%D0%BE%D1%87%D0%BA%D0%B8&amp;noreask=1&amp;pos=19&amp;lr=58&amp;rpt=simage" TargetMode="External"/><Relationship Id="rId13" Type="http://schemas.openxmlformats.org/officeDocument/2006/relationships/image" Target="../media/image2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5.jpeg"/><Relationship Id="rId12" Type="http://schemas.openxmlformats.org/officeDocument/2006/relationships/hyperlink" Target="http://images.yandex.ru/yandsearch?source=wiz&amp;img_url=http://shkolazhizni.ru/img/content/i60/60746.jpg&amp;uinfo=sw-1082-sh-490-fw-0-fh-448-pd-1&amp;text=%D0%B1%D0%B0%D0%B1%D0%BE%D1%87%D0%BA%D0%B8&amp;noreask=1&amp;pos=29&amp;lr=58&amp;rpt=simage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img0.liveinternet.ru/images/attach/c/0/40/909/40909104_50.jpg&amp;uinfo=sw-1082-sh-490-fw-0-fh-448-pd-1&amp;text=%D0%B1%D0%B0%D0%B1%D0%BE%D1%87%D0%BA%D0%B8&amp;noreask=1&amp;pos=12&amp;lr=58&amp;rpt=simage" TargetMode="External"/><Relationship Id="rId11" Type="http://schemas.openxmlformats.org/officeDocument/2006/relationships/image" Target="../media/image27.jpeg"/><Relationship Id="rId5" Type="http://schemas.openxmlformats.org/officeDocument/2006/relationships/diagramColors" Target="../diagrams/colors2.xml"/><Relationship Id="rId15" Type="http://schemas.openxmlformats.org/officeDocument/2006/relationships/image" Target="../media/image29.jpeg"/><Relationship Id="rId10" Type="http://schemas.openxmlformats.org/officeDocument/2006/relationships/hyperlink" Target="http://images.yandex.ru/yandsearch?source=wiz&amp;img_url=http://gorod.tomsk.ru/uploads/21776/1240817267/720099.jpg&amp;uinfo=sw-1082-sh-490-fw-0-fh-448-pd-1&amp;text=%D0%B1%D0%B0%D0%B1%D0%BE%D1%87%D0%BA%D0%B8&amp;noreask=1&amp;pos=28&amp;lr=58&amp;rpt=simage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6.jpeg"/><Relationship Id="rId14" Type="http://schemas.openxmlformats.org/officeDocument/2006/relationships/hyperlink" Target="http://images.yandex.ru/yandsearch?source=wiz&amp;img_url=http://www.zooblog.ru/uploads/posts/2008-04/1208341251_butterfly-1.jpg&amp;uinfo=sw-1082-sh-490-fw-857-fh-448-pd-1&amp;p=2&amp;text=%D0%B1%D0%B0%D0%B1%D0%BE%D1%87%D0%BA%D0%B8&amp;noreask=1&amp;pos=87&amp;rpt=simage&amp;lr=5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7.jpeg"/><Relationship Id="rId2" Type="http://schemas.openxmlformats.org/officeDocument/2006/relationships/hyperlink" Target="http://images.yandex.ru/yandsearch?source=wiz&amp;img_url=http://www.ewallpapers.eu/uploads/767339204_thumb_.jpg&amp;uinfo=sw-1082-sh-490-fw-0-fh-448-pd-1&amp;text=%D0%B1%D0%B0%D0%B1%D0%BE%D1%87%D0%BA%D0%B8&amp;noreask=1&amp;pos=25&amp;lr=58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miranimashek.com/_ph/157/2/159553523.jpg&amp;uinfo=sw-1082-sh-490-fw-857-fh-448-pd-1&amp;p=1&amp;text=%D0%B1%D0%B0%D0%B1%D0%BE%D1%87%D0%BA%D0%B8&amp;noreask=1&amp;pos=31&amp;rpt=simage&amp;lr=58" TargetMode="External"/><Relationship Id="rId5" Type="http://schemas.openxmlformats.org/officeDocument/2006/relationships/image" Target="../media/image36.jpeg"/><Relationship Id="rId4" Type="http://schemas.openxmlformats.org/officeDocument/2006/relationships/hyperlink" Target="http://images.yandex.ru/yandsearch?source=wiz&amp;img_url=http://stat15.privet.ru/lr/0907aa0e3d0bb857d623a0e2c48045c3&amp;uinfo=sw-1082-sh-490-fw-857-fh-448-pd-1&amp;p=3&amp;text=%D0%B1%D0%B0%D0%B1%D0%BE%D1%87%D0%BA%D0%B8&amp;noreask=1&amp;pos=100&amp;rpt=simage&amp;lr=5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0.jpeg"/><Relationship Id="rId2" Type="http://schemas.openxmlformats.org/officeDocument/2006/relationships/hyperlink" Target="http://images.yandex.ru/yandsearch?source=wiz&amp;img_url=http://mirbabochek.com.ua/images/main2.jpg&amp;uinfo=sw-1082-sh-490-fw-857-fh-448-pd-1&amp;p=1&amp;text=%D0%B1%D0%B0%D0%B1%D0%BE%D1%87%D0%BA%D0%B8&amp;noreask=1&amp;pos=47&amp;rpt=simage&amp;lr=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://img0.liveinternet.ru/images/attach/c/2/67/669/67669148_butterfly_4.jpg&amp;uinfo=sw-1082-sh-490-fw-857-fh-448-pd-1&amp;p=2&amp;text=%D0%B1%D0%B0%D0%B1%D0%BE%D1%87%D0%BA%D0%B8&amp;noreask=1&amp;pos=81&amp;rpt=simage&amp;lr=58" TargetMode="External"/><Relationship Id="rId5" Type="http://schemas.openxmlformats.org/officeDocument/2006/relationships/image" Target="../media/image39.jpeg"/><Relationship Id="rId4" Type="http://schemas.openxmlformats.org/officeDocument/2006/relationships/hyperlink" Target="http://images.yandex.ru/yandsearch?source=wiz&amp;img_url=http://naturewall.ru/_ph/95/258854308.jpg&amp;uinfo=sw-1082-sh-490-fw-857-fh-448-pd-1&amp;p=1&amp;text=%D0%B1%D0%B0%D0%B1%D0%BE%D1%87%D0%BA%D0%B8&amp;noreask=1&amp;pos=48&amp;rpt=simage&amp;lr=5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41.jpeg"/><Relationship Id="rId7" Type="http://schemas.openxmlformats.org/officeDocument/2006/relationships/hyperlink" Target="http://images.yandex.ru/yandsearch?source=wiz&amp;img_url=http://www.xa-xa.org/uploads/posts/2011-06/thumbs/1306989917_48681169_babochka_tri_raznocv_rozuy.jpg&amp;uinfo=sw-1082-sh-490-fw-857-fh-448-pd-1&amp;p=4&amp;text=%D0%B1%D0%B0%D0%B1%D0%BE%D1%87%D0%BA%D0%B8&amp;noreask=1&amp;pos=123&amp;rpt=simage&amp;lr=58" TargetMode="External"/><Relationship Id="rId2" Type="http://schemas.openxmlformats.org/officeDocument/2006/relationships/hyperlink" Target="http://images.yandex.ru/yandsearch?source=wiz&amp;img_url=http://img-fotki.yandex.ru/get/3004/v3834400.39/0_1ea17_52b24cd2_L&amp;uinfo=sw-1082-sh-490-fw-857-fh-448-pd-1&amp;p=2&amp;text=%D0%B1%D0%B0%D0%B1%D0%BE%D1%87%D0%BA%D0%B8&amp;noreask=1&amp;pos=82&amp;rpt=simage&amp;lr=5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10" Type="http://schemas.openxmlformats.org/officeDocument/2006/relationships/image" Target="../media/image45.jpeg"/><Relationship Id="rId4" Type="http://schemas.openxmlformats.org/officeDocument/2006/relationships/hyperlink" Target="http://images.yandex.ru/yandsearch?source=wiz&amp;img_url=http://stat17.privet.ru/lr/0921de1e9132e2c3406b5fdbf04a810b&amp;uinfo=sw-1082-sh-490-fw-857-fh-448-pd-1&amp;p=1&amp;text=%D0%B1%D0%B0%D0%B1%D0%BE%D1%87%D0%BA%D0%B8&amp;noreask=1&amp;pos=45&amp;rpt=simage&amp;lr=58" TargetMode="External"/><Relationship Id="rId9" Type="http://schemas.openxmlformats.org/officeDocument/2006/relationships/hyperlink" Target="http://images.yandex.ru/yandsearch?source=wiz&amp;img_url=http://i8.ebayimg.com/05/u/000/77/4c/6392_0.JPG&amp;uinfo=sw-1082-sh-490-fw-857-fh-448-pd-1&amp;p=1&amp;text=%D0%B1%D0%B0%D0%B1%D0%BE%D1%87%D0%BA%D0%B8&amp;noreask=1&amp;pos=46&amp;rpt=simage&amp;lr=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5-tub-ru.yandex.net/i?id=165722365-34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14935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1785918" y="857232"/>
            <a:ext cx="1966498" cy="1966498"/>
            <a:chOff x="3158957" y="0"/>
            <a:chExt cx="1966498" cy="1966498"/>
          </a:xfrm>
        </p:grpSpPr>
        <p:sp>
          <p:nvSpPr>
            <p:cNvPr id="6" name="Овал 5"/>
            <p:cNvSpPr/>
            <p:nvPr/>
          </p:nvSpPr>
          <p:spPr>
            <a:xfrm>
              <a:off x="3158957" y="0"/>
              <a:ext cx="1966498" cy="1966498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3446944" y="287987"/>
              <a:ext cx="1390524" cy="1390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0" y="4187447"/>
            <a:ext cx="2670553" cy="2670553"/>
            <a:chOff x="4812630" y="3472507"/>
            <a:chExt cx="2670553" cy="2670553"/>
          </a:xfrm>
        </p:grpSpPr>
        <p:sp>
          <p:nvSpPr>
            <p:cNvPr id="9" name="Овал 8"/>
            <p:cNvSpPr/>
            <p:nvPr/>
          </p:nvSpPr>
          <p:spPr>
            <a:xfrm>
              <a:off x="4812630" y="3472507"/>
              <a:ext cx="2670553" cy="2670553"/>
            </a:xfrm>
            <a:prstGeom prst="ellipse">
              <a:avLst/>
            </a:prstGeom>
            <a:blipFill rotWithShape="0">
              <a:blip r:embed="rId5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5203724" y="3863600"/>
              <a:ext cx="1888365" cy="1888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 dirty="0"/>
            </a:p>
          </p:txBody>
        </p:sp>
      </p:grpSp>
      <p:pic>
        <p:nvPicPr>
          <p:cNvPr id="11" name="Рисунок 10" descr="http://im6-tub-ru.yandex.net/i?id=59271658-09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071546"/>
            <a:ext cx="151638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хема 12"/>
          <p:cNvGraphicFramePr/>
          <p:nvPr/>
        </p:nvGraphicFramePr>
        <p:xfrm>
          <a:off x="2357422" y="1397000"/>
          <a:ext cx="4143404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4" name="Рисунок 13" descr="http://im6-tub-ru.yandex.net/i?id=473991100-47-72&amp;n=21">
            <a:hlinkClick r:id="rId12" tgtFrame="&quot;_blank&quot;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86380" y="5425440"/>
            <a:ext cx="24460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7-tub-ru.yandex.net/i?id=23593632-05-72&amp;n=21">
            <a:hlinkClick r:id="rId14" tgtFrame="&quot;_blank&quot;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85720" y="642918"/>
            <a:ext cx="12649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8-tub-ru.yandex.net/i?id=341165917-32-72&amp;n=21">
            <a:hlinkClick r:id="rId16" tgtFrame="&quot;_blank&quot;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928926" y="5425440"/>
            <a:ext cx="16459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-ru.yandex.net/i?id=331867785-54-72&amp;n=21">
            <a:hlinkClick r:id="rId18" tgtFrame="&quot;_blank&quot;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786710" y="4500570"/>
            <a:ext cx="112776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4-tub-ru.yandex.net/i?id=52680107-36-72&amp;n=21">
            <a:hlinkClick r:id="rId20" tgtFrame="&quot;_blank&quot;"/>
          </p:cNvPr>
          <p:cNvPicPr/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857620" y="928670"/>
            <a:ext cx="1950720" cy="1432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Рисунок 18" descr="http://im2-tub-ru.yandex.net/i?id=240142084-51-72&amp;n=21">
            <a:hlinkClick r:id="rId22" tgtFrame="&quot;_blank&quot;"/>
          </p:cNvPr>
          <p:cNvPicPr/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500958" y="785794"/>
            <a:ext cx="105156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7-tub-ru.yandex.net/i?id=148281274-60-72&amp;n=21">
            <a:hlinkClick r:id="rId24" tgtFrame="&quot;_blank&quot;"/>
          </p:cNvPr>
          <p:cNvPicPr/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124700" y="2571744"/>
            <a:ext cx="20193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0"/>
            <a:ext cx="81439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518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Муниципальное казённое образовательное учреждение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Горковская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специальная (коррекционная) общеобразовательная школа – интернат для обучающихся, воспитанников с ограниченными возможностями здоровья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6314" y="47148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Составила: Надежда Романовна Гусева, </a:t>
            </a:r>
          </a:p>
          <a:p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 семейной группы 8 класса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6572296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Бабочки научились предчувствовать перемены погоды</a:t>
            </a:r>
          </a:p>
          <a:p>
            <a:r>
              <a:rPr lang="ru-RU" dirty="0" smtClean="0"/>
              <a:t>За несколько часов до грозового ливня спасаются под ветками, в помещениях, в дуплах деревьев. </a:t>
            </a:r>
          </a:p>
          <a:p>
            <a:r>
              <a:rPr lang="ru-RU" dirty="0" smtClean="0"/>
              <a:t>За полчаса-час до грозы ищут укрытия в лесу. </a:t>
            </a:r>
          </a:p>
          <a:p>
            <a:r>
              <a:rPr lang="ru-RU" dirty="0" smtClean="0"/>
              <a:t>Некоторые бабочки перед ненастьем не вылетают из своих общих гнёзд на ночную кормёжку.</a:t>
            </a:r>
            <a:endParaRPr lang="ru-RU" dirty="0"/>
          </a:p>
        </p:txBody>
      </p:sp>
      <p:pic>
        <p:nvPicPr>
          <p:cNvPr id="7" name="Рисунок 6" descr="http://im4-tub-ru.yandex.net/i?id=103697076-09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143512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134473327-43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643182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3-tub-ru.yandex.net/i?id=58406786-01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500042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Самые-самые...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401080" cy="407196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Самой большой в мире дневной бабочкой является— </a:t>
            </a:r>
            <a:r>
              <a:rPr lang="ru-RU" dirty="0" err="1" smtClean="0"/>
              <a:t>птицекрылка</a:t>
            </a:r>
            <a:r>
              <a:rPr lang="ru-RU" dirty="0" smtClean="0"/>
              <a:t> Александра, встречающаяся на Новой Гвинее. </a:t>
            </a:r>
          </a:p>
          <a:p>
            <a:r>
              <a:rPr lang="ru-RU" dirty="0" smtClean="0"/>
              <a:t>Самки этого вида весят более 25 г и имеют размах крыльев, превышающий 28 см. </a:t>
            </a:r>
          </a:p>
          <a:p>
            <a:r>
              <a:rPr lang="ru-RU" dirty="0" smtClean="0"/>
              <a:t>Крупнейшей ночной бабочкой считают редкую  совку </a:t>
            </a:r>
            <a:r>
              <a:rPr lang="ru-RU" dirty="0" err="1" smtClean="0"/>
              <a:t>Агриппину</a:t>
            </a:r>
            <a:r>
              <a:rPr lang="ru-RU" dirty="0" smtClean="0"/>
              <a:t> из Бразилии. В размахе крыльев  достигает более 30 см.</a:t>
            </a:r>
          </a:p>
          <a:p>
            <a:r>
              <a:rPr lang="ru-RU" dirty="0" smtClean="0"/>
              <a:t>Самая крупная бабочка фауны нашей страны — это парусник </a:t>
            </a:r>
            <a:r>
              <a:rPr lang="ru-RU" dirty="0" err="1" smtClean="0"/>
              <a:t>Маака</a:t>
            </a:r>
            <a:r>
              <a:rPr lang="ru-RU" dirty="0" smtClean="0"/>
              <a:t>, встречающийся на Дальнем Востоке. Размах его крыльев достигает 13 см.</a:t>
            </a:r>
          </a:p>
          <a:p>
            <a:r>
              <a:rPr lang="ru-RU" dirty="0" smtClean="0"/>
              <a:t>Самая маленькая дневная бабочка - длина переднего крыла крохи составляет всего 6 мм . Вид распространен в Африке, на Мадагаскаре, Маврикии, в Аравии, тропическом поясе Азии и Австралии. </a:t>
            </a:r>
          </a:p>
          <a:p>
            <a:endParaRPr lang="ru-RU" dirty="0"/>
          </a:p>
        </p:txBody>
      </p:sp>
      <p:pic>
        <p:nvPicPr>
          <p:cNvPr id="4" name="Рисунок 3" descr="Attacus atla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643446"/>
            <a:ext cx="2286048" cy="193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276180577-64-72&amp;n=21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643446"/>
            <a:ext cx="20050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73189559-68-72&amp;n=21">
            <a:hlinkClick r:id="rId5" tgtFrame="&quot;_blank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643446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357166"/>
            <a:ext cx="5643602" cy="621510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Как бабочка защищается от врагов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 Бабочка защищается от своих многочисленных врагов — насекомоядных птиц — весьма оригинальным образом. В случае опасности она переворачивается, открывая для взора птиц изнанку своих крыльев. Птицы в ужасе спешат удалиться. Ведь рисунок на крыльях некоторых бабочек (</a:t>
            </a:r>
            <a:r>
              <a:rPr lang="ru-RU" dirty="0" err="1" smtClean="0"/>
              <a:t>каллиго</a:t>
            </a:r>
            <a:r>
              <a:rPr lang="ru-RU" dirty="0" smtClean="0"/>
              <a:t>) — точный портрет их заклятого врага совы, с большими глазами и острым клювом.</a:t>
            </a:r>
          </a:p>
          <a:p>
            <a:endParaRPr lang="ru-RU" dirty="0"/>
          </a:p>
        </p:txBody>
      </p:sp>
      <p:pic>
        <p:nvPicPr>
          <p:cNvPr id="6" name="Рисунок 5" descr="http://im6-tub-ru.yandex.net/i?id=214357927-28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243078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http://im4-tub-ru.yandex.net/i?id=532318166-45-72&amp;n=21">
            <a:hlinkClick r:id="rId4" tgtFrame="&quot;_blank&quot;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5429264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928670"/>
            <a:ext cx="6215106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8000" b="1" dirty="0" smtClean="0"/>
          </a:p>
          <a:p>
            <a:pPr>
              <a:buNone/>
            </a:pPr>
            <a:r>
              <a:rPr lang="ru-RU" sz="8000" dirty="0" smtClean="0"/>
              <a:t>      На поляне у реки жили-были мотыльки. </a:t>
            </a:r>
            <a:br>
              <a:rPr lang="ru-RU" sz="8000" dirty="0" smtClean="0"/>
            </a:br>
            <a:r>
              <a:rPr lang="ru-RU" sz="8000" dirty="0" smtClean="0"/>
              <a:t>Братья разноцветные, как фантики конфетные!</a:t>
            </a:r>
            <a:br>
              <a:rPr lang="ru-RU" sz="8000" dirty="0" smtClean="0"/>
            </a:br>
            <a:r>
              <a:rPr lang="ru-RU" sz="8000" dirty="0" smtClean="0"/>
              <a:t>А второй - небесно-синий в белых брызгах, будто иней.</a:t>
            </a:r>
            <a:br>
              <a:rPr lang="ru-RU" sz="8000" dirty="0" smtClean="0"/>
            </a:br>
            <a:r>
              <a:rPr lang="ru-RU" sz="8000" dirty="0" smtClean="0"/>
              <a:t>Первый - красный, как рябина, словно капелька рубина.</a:t>
            </a:r>
            <a:br>
              <a:rPr lang="ru-RU" sz="8000" dirty="0" smtClean="0"/>
            </a:br>
            <a:r>
              <a:rPr lang="ru-RU" sz="8000" dirty="0" smtClean="0"/>
              <a:t>Третий - жёлтый, как лимон, светом солнца окрылён.</a:t>
            </a:r>
            <a:br>
              <a:rPr lang="ru-RU" sz="8000" dirty="0" smtClean="0"/>
            </a:br>
            <a:r>
              <a:rPr lang="ru-RU" sz="8000" dirty="0" smtClean="0"/>
              <a:t>А четвёртый - белоснежный, лепесток ромашки нежный.</a:t>
            </a:r>
            <a:br>
              <a:rPr lang="ru-RU" sz="8000" dirty="0" smtClean="0"/>
            </a:br>
            <a:r>
              <a:rPr lang="ru-RU" sz="8000" dirty="0" smtClean="0"/>
              <a:t>В синих точках брат шестой, бело-красно-золотой.</a:t>
            </a:r>
            <a:br>
              <a:rPr lang="ru-RU" sz="8000" dirty="0" smtClean="0"/>
            </a:br>
            <a:r>
              <a:rPr lang="ru-RU" sz="8000" dirty="0" smtClean="0"/>
              <a:t>А седьмой - совсем лиловый, лишь с полоской бирюзовой.</a:t>
            </a:r>
            <a:br>
              <a:rPr lang="ru-RU" sz="8000" dirty="0" smtClean="0"/>
            </a:br>
            <a:r>
              <a:rPr lang="ru-RU" sz="8000" dirty="0" smtClean="0"/>
              <a:t>Брат восьмой - чуть-чуть зелёный, словно океан солёный.</a:t>
            </a:r>
            <a:br>
              <a:rPr lang="ru-RU" sz="8000" dirty="0" smtClean="0"/>
            </a:br>
            <a:r>
              <a:rPr lang="ru-RU" sz="8000" dirty="0" smtClean="0"/>
              <a:t>А девятый - в белых точках, красных ромбах и кружочках.</a:t>
            </a:r>
            <a:br>
              <a:rPr lang="ru-RU" sz="8000" dirty="0" smtClean="0"/>
            </a:br>
            <a:r>
              <a:rPr lang="ru-RU" sz="8000" dirty="0" smtClean="0"/>
              <a:t>Пёстрый весь, как конфетти брат десятый, к нам лети!</a:t>
            </a:r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endParaRPr lang="ru-RU" sz="9600" dirty="0" smtClean="0"/>
          </a:p>
          <a:p>
            <a:endParaRPr lang="ru-RU" dirty="0"/>
          </a:p>
        </p:txBody>
      </p:sp>
      <p:pic>
        <p:nvPicPr>
          <p:cNvPr id="4" name="Рисунок 3" descr="http://www.danaida.ru/neob/2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221457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29124" y="42860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Считалочка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571480"/>
            <a:ext cx="4071966" cy="58579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Самое главное, что дарят нам бабочки, — это чувство радости от любования их удивительной красотой и разнообразием. </a:t>
            </a:r>
          </a:p>
          <a:p>
            <a:pPr>
              <a:buNone/>
            </a:pPr>
            <a:r>
              <a:rPr lang="ru-RU" dirty="0" smtClean="0"/>
              <a:t>В них люди находят ту гармонию, к которой они стремятся всю жизнь. </a:t>
            </a:r>
          </a:p>
          <a:p>
            <a:pPr>
              <a:buNone/>
            </a:pPr>
            <a:r>
              <a:rPr lang="ru-RU" dirty="0" smtClean="0"/>
              <a:t>Призываем всех любителей природы беречь и охранять этих прекрасных, но хрупких и беззащитных созданий.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 </a:t>
            </a:r>
          </a:p>
          <a:p>
            <a:endParaRPr lang="ru-RU" dirty="0"/>
          </a:p>
        </p:txBody>
      </p:sp>
      <p:pic>
        <p:nvPicPr>
          <p:cNvPr id="4" name="Рисунок 3" descr="http://im3-tub-ru.yandex.net/i?id=448445273-16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164307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448445273-16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785794"/>
            <a:ext cx="164307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Литература.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http://картинки.cc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 smtClean="0"/>
              <a:t>Иллюстрированный энциклопедический словарь. </a:t>
            </a:r>
            <a:r>
              <a:rPr lang="ru-RU" sz="2400" dirty="0" err="1" smtClean="0"/>
              <a:t>Терра</a:t>
            </a:r>
            <a:r>
              <a:rPr lang="ru-RU" sz="2400" dirty="0" smtClean="0"/>
              <a:t>. 1998. с 52.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Воспитание школьников № 7/ 92 г. Зелёная страничка.</a:t>
            </a:r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0"/>
            <a:ext cx="3500462" cy="57864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dirty="0" smtClean="0"/>
              <a:t>Кто из нас не восхищался прелестными бабочками, порхающими с цветка на цветок?   Недаром их  называют  летающими цветами - до того они красивы.</a:t>
            </a:r>
          </a:p>
          <a:p>
            <a:r>
              <a:rPr lang="ru-RU" sz="2400" dirty="0" smtClean="0"/>
              <a:t> Как только наступает лето, невысоко над землей начинают кружиться разноцветные бабочки, одна краше другой.</a:t>
            </a:r>
          </a:p>
          <a:p>
            <a:r>
              <a:rPr lang="ru-RU" sz="2000" dirty="0" smtClean="0"/>
              <a:t>      </a:t>
            </a:r>
            <a:endParaRPr lang="ru-RU" sz="2000" dirty="0"/>
          </a:p>
        </p:txBody>
      </p:sp>
      <p:pic>
        <p:nvPicPr>
          <p:cNvPr id="7" name="Рисунок 6" descr="http://im6-tub-ru.yandex.net/i?id=473991100-47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928934"/>
            <a:ext cx="442915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59271658-09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57166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5643602" cy="2857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800" dirty="0" smtClean="0"/>
              <a:t>    Когда бабочка садится на цветок, то трудно отличить ее крылья от лепестков цветка.  И те и другие под стать друг другу: </a:t>
            </a:r>
            <a:r>
              <a:rPr lang="ru-RU" sz="2800" dirty="0" err="1" smtClean="0"/>
              <a:t>голубые</a:t>
            </a:r>
            <a:r>
              <a:rPr lang="ru-RU" sz="2800" dirty="0" smtClean="0"/>
              <a:t>, оранжевые, </a:t>
            </a:r>
            <a:r>
              <a:rPr lang="ru-RU" sz="2800" dirty="0" err="1" smtClean="0"/>
              <a:t>розовые</a:t>
            </a:r>
            <a:r>
              <a:rPr lang="ru-RU" sz="2800" dirty="0" smtClean="0"/>
              <a:t> — очень яркие и красивые.</a:t>
            </a:r>
            <a:endParaRPr lang="ru-RU" sz="2800" dirty="0"/>
          </a:p>
        </p:txBody>
      </p:sp>
      <p:pic>
        <p:nvPicPr>
          <p:cNvPr id="4" name="Рисунок 3" descr="Роль растений в жизни бабочек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714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334306812-12-72&amp;n=21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290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339253791-62-72&amp;n=21">
            <a:hlinkClick r:id="rId5" tgtFrame="&quot;_blank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2928934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277834804-16-72&amp;n=21">
            <a:hlinkClick r:id="rId7" tgtFrame="&quot;_blank&quot;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5000636"/>
            <a:ext cx="2000264" cy="1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127861183-30-72&amp;n=21">
            <a:hlinkClick r:id="rId9" tgtFrame="&quot;_blank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3174" y="5286388"/>
            <a:ext cx="14325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42668236-03-72&amp;n=21">
            <a:hlinkClick r:id="rId11" tgtFrame="&quot;_blank&quot;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357554" y="285728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174005391-36-72&amp;n=21">
            <a:hlinkClick r:id="rId13" tgtFrame="&quot;_blank&quot;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0" y="5143512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5-tub-ru.yandex.net/i?id=33384980-67-72&amp;n=21">
            <a:hlinkClick r:id="rId15" tgtFrame="&quot;_blank&quot;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42844" y="5000636"/>
            <a:ext cx="2101216" cy="157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2071678"/>
            <a:ext cx="5786478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Бабочек не стоит ловить и уж тем более трогать их за крылышки. Вы не только повредите их, но и сотрете краску. Сделать это очень легко.</a:t>
            </a:r>
          </a:p>
          <a:p>
            <a:pPr>
              <a:buNone/>
            </a:pPr>
            <a:r>
              <a:rPr lang="ru-RU" sz="2400" dirty="0" smtClean="0"/>
              <a:t>     Кажется, что крылья у бабочек сами по себе такие разноцветные, но на самом деле они прозрачные, как у стрекозы. Окрашивают их в разные цвета плотно прилегающие друг к другу мельчайшие чешуйки, которыми покрыты крылышки. </a:t>
            </a:r>
            <a:endParaRPr lang="ru-RU" sz="2400" dirty="0"/>
          </a:p>
        </p:txBody>
      </p:sp>
      <p:pic>
        <p:nvPicPr>
          <p:cNvPr id="4" name="Рисунок 3" descr="http://im5-tub-ru.yandex.net/i?id=37454561-51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85728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32934618-33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86322"/>
            <a:ext cx="2214578" cy="171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446356061-50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357166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480776478-03-72&amp;n=21">
            <a:hlinkClick r:id="rId8" tgtFrame="&quot;_blank&quot;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2714620"/>
            <a:ext cx="2357454" cy="17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2-tub-ru.yandex.net/i?id=177549195-43-72&amp;n=21">
            <a:hlinkClick r:id="rId10" tgtFrame="&quot;_blank&quot;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86512" y="285728"/>
            <a:ext cx="21412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500042"/>
          <a:ext cx="8572560" cy="599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http://im2-tub-ru.yandex.net/i?id=450281466-65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214818"/>
            <a:ext cx="19050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505685595-63-72&amp;n=21">
            <a:hlinkClick r:id="rId8" tgtFrame="&quot;_blank&quot;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2786058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541256976-55-72&amp;n=21">
            <a:hlinkClick r:id="rId10" tgtFrame="&quot;_blank&quot;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16" y="5214950"/>
            <a:ext cx="19507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7-tub-ru.yandex.net/i?id=373552-13-72&amp;n=21">
            <a:hlinkClick r:id="rId12" tgtFrame="&quot;_blank&quot;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357166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3-tub-ru.yandex.net/i?id=87510686-50-72&amp;n=21">
            <a:hlinkClick r:id="rId14" tgtFrame="&quot;_blank&quot;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29454" y="285728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6000792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Над цветком порхает, пляшет.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Веерком узорным машет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Шевелились у цветка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Все четыре лепестка.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Я сорвать его хотел -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Он вспорхнул и улетел.</a:t>
            </a: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Порхает, крыльями шурша,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Летит мне в руки без опаски.</a:t>
            </a: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Она, как лето, хороша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Всем людям строит глазки.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ярком платье модница, погулять охотница.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цветка к цветку летает, утомится — отдыхает.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8" name="Рисунок 7" descr="http://www.danaida.ru/neob/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50057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danaida.ru/neob/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danaida.ru/neob/16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214554"/>
            <a:ext cx="2143140" cy="196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danaida.ru/neob/19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1643050"/>
            <a:ext cx="1905000" cy="185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danaida.ru/neob/62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785794"/>
            <a:ext cx="19050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286117" y="14285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ФИЗКУЛЬТМИНУТКА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542928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57166"/>
            <a:ext cx="4500594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Бабочки и мифах и легендах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Япония.  </a:t>
            </a:r>
            <a:r>
              <a:rPr lang="ru-RU" dirty="0" smtClean="0"/>
              <a:t>В Японии считают, что увидеть бабочку у себя в доме - к счастью: бабочки символизируют все самое лучшее в жизни человека, а пара бабочек означает семейное счастье. </a:t>
            </a:r>
          </a:p>
          <a:p>
            <a:pPr>
              <a:buNone/>
            </a:pPr>
            <a:r>
              <a:rPr lang="ru-RU" b="1" dirty="0" smtClean="0"/>
              <a:t>Индия</a:t>
            </a:r>
            <a:r>
              <a:rPr lang="ru-RU" dirty="0" smtClean="0"/>
              <a:t>. В индийской легенде говорится, что если нашептать бабочке свое желание и выпустить ее, то оно непременно исполнится.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://im7-tub-ru.yandex.net/i?id=251570245-58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2286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79350067-08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4214818"/>
            <a:ext cx="1905000" cy="193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144371076-38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1214422"/>
            <a:ext cx="17183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5500726" cy="562612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Болгария.</a:t>
            </a:r>
            <a:r>
              <a:rPr lang="ru-RU" sz="2800" dirty="0" smtClean="0"/>
              <a:t> Болгары во время засухи просят бабочку о дожде. Они считают, что она летает возле Бога и обязательно передаст ему просьбу своих «потомков».</a:t>
            </a:r>
            <a:endParaRPr lang="ru-RU" sz="2800" b="1" dirty="0" smtClean="0"/>
          </a:p>
          <a:p>
            <a:r>
              <a:rPr lang="ru-RU" sz="2800" b="1" dirty="0" smtClean="0"/>
              <a:t>Польша</a:t>
            </a:r>
            <a:r>
              <a:rPr lang="ru-RU" sz="2800" dirty="0" smtClean="0"/>
              <a:t>. В Польше родители всегда запрещают детям убивать бабочек, поучая: «Не убивай бабочку —а может, это твои ушедшие в мир иной дедушка или бабушка». </a:t>
            </a:r>
          </a:p>
          <a:p>
            <a:r>
              <a:rPr lang="ru-RU" sz="2800" b="1" dirty="0" smtClean="0"/>
              <a:t>Россия.   </a:t>
            </a:r>
            <a:r>
              <a:rPr lang="ru-RU" sz="2800" dirty="0" smtClean="0"/>
              <a:t>В</a:t>
            </a:r>
            <a:r>
              <a:rPr lang="ru-RU" sz="2800" b="1" dirty="0" smtClean="0"/>
              <a:t> </a:t>
            </a:r>
            <a:r>
              <a:rPr lang="ru-RU" sz="2800" dirty="0" smtClean="0"/>
              <a:t>России, когда видят бабочку, кружащуюся вокруг пламени свечи или электрической лампочки, поминают умерших, называя их имена.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249136990-26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357430"/>
            <a:ext cx="16173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114562797-44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500042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148344352-45-72&amp;n=21">
            <a:hlinkClick r:id="rId6" tgtFrame="&quot;_blank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5143512"/>
            <a:ext cx="16383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285992"/>
            <a:ext cx="5829312" cy="41434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Большинство бабочек питается нектаром. Это необходимо, ведь в полете теряется много энергии. </a:t>
            </a:r>
          </a:p>
          <a:p>
            <a:r>
              <a:rPr lang="ru-RU" dirty="0" smtClean="0"/>
              <a:t>Помимо нектара, бабочки питаются и соком перезревших плодов.</a:t>
            </a:r>
          </a:p>
          <a:p>
            <a:r>
              <a:rPr lang="ru-RU" dirty="0" smtClean="0"/>
              <a:t>Бабочки утоляют жажду на рассвете росой, а другие пьют воду.</a:t>
            </a:r>
            <a:endParaRPr lang="ru-RU" dirty="0"/>
          </a:p>
        </p:txBody>
      </p:sp>
      <p:pic>
        <p:nvPicPr>
          <p:cNvPr id="6" name="Рисунок 5" descr="http://im7-tub-ru.yandex.net/i?id=7593517-28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214122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341127212-43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28604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Zizula hylax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14290"/>
            <a:ext cx="2286000" cy="185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485788813-58-72&amp;n=21">
            <a:hlinkClick r:id="rId7" tgtFrame="&quot;_blank&quot;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2786058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424712566-10-72&amp;n=21">
            <a:hlinkClick r:id="rId9" tgtFrame="&quot;_blank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786" y="4786322"/>
            <a:ext cx="19050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672</Words>
  <PresentationFormat>Экран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Самые-самые...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 </dc:creator>
  <cp:lastModifiedBy>начия</cp:lastModifiedBy>
  <cp:revision>51</cp:revision>
  <dcterms:created xsi:type="dcterms:W3CDTF">2013-10-22T17:21:18Z</dcterms:created>
  <dcterms:modified xsi:type="dcterms:W3CDTF">2013-11-07T05:48:03Z</dcterms:modified>
</cp:coreProperties>
</file>