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6C6460-9ACF-462F-A12A-B4CDEF53B4FC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AF42928-E030-409A-A363-7D895CD9C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858312" cy="5786478"/>
          </a:xfrm>
        </p:spPr>
        <p:txBody>
          <a:bodyPr>
            <a:noAutofit/>
          </a:bodyPr>
          <a:lstStyle/>
          <a:p>
            <a:pPr algn="ctr"/>
            <a:r>
              <a:rPr lang="ru-RU" sz="11500" spc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Посвящение </a:t>
            </a:r>
            <a:br>
              <a:rPr lang="ru-RU" sz="11500" spc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1500" spc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br>
              <a:rPr lang="ru-RU" sz="11500" spc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1500" spc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химики!</a:t>
            </a:r>
            <a:endParaRPr lang="ru-RU" sz="11500" spc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а 11 из 1848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184" y="357166"/>
            <a:ext cx="8592096" cy="61436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357166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Сера 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072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80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Рассчитайте относительную молекулярную массу вещества </a:t>
            </a:r>
            <a:r>
              <a:rPr sz="9800" spc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9800" spc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980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sz="9800" spc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9800" spc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9800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9800" spc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pc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5429264"/>
            <a:ext cx="8643998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r(Al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) = 342 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артинка 1 из 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135353" cy="623934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357686" y="5572140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Колба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Вюрца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Картинка 54 из 1617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99458"/>
            <a:ext cx="8501122" cy="55857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42852"/>
            <a:ext cx="83582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ХИМИЯ !!!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6286544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Я, юный химик, перед лицом своих товарищей торжественно клянусь: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Горячо любить уроки химии и никогда их не прогуливать.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Помнить химические свойства любого элемента на Земле.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Знать все 114 элементов Периодической системы наизусть.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Твердые вещества не просыпать; жидкие - не проливать;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газообразные – не выпускать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наружу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Жить, учиться и химичить, как завещал великий Менделеев.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применять знания, полученные на уроках химии, против людей.   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если я нарушу свою клятву, то пусть меня разъест серная кислота!</a:t>
            </a: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  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Клянусь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Клянусь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Клянусь!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 algn="ctr"/>
            <a:r>
              <a:rPr lang="ru-RU" sz="7200" b="1" spc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Учащиеся седьмых классов посвящаются в ХИМИКИ!!! Поздравляем!!!</a:t>
            </a:r>
            <a:endParaRPr lang="ru-RU" sz="7200" b="1" spc="0" dirty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57158" y="500042"/>
            <a:ext cx="8501122" cy="5857916"/>
            <a:chOff x="2517" y="3119"/>
            <a:chExt cx="5277" cy="3132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2517" y="5903"/>
              <a:ext cx="5277" cy="348"/>
              <a:chOff x="2358" y="4605"/>
              <a:chExt cx="5277" cy="348"/>
            </a:xfrm>
          </p:grpSpPr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2358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9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2769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3147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3558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3969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347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758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169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580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991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6402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6813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7224" y="4605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41" name="Group 17"/>
            <p:cNvGrpSpPr>
              <a:grpSpLocks/>
            </p:cNvGrpSpPr>
            <p:nvPr/>
          </p:nvGrpSpPr>
          <p:grpSpPr bwMode="auto">
            <a:xfrm>
              <a:off x="2517" y="5555"/>
              <a:ext cx="4866" cy="348"/>
              <a:chOff x="2598" y="6646"/>
              <a:chExt cx="4866" cy="348"/>
            </a:xfrm>
          </p:grpSpPr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2598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8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3009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3387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3798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209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587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998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409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820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6231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6642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7053" y="664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2517" y="4859"/>
              <a:ext cx="4044" cy="348"/>
              <a:chOff x="2517" y="7643"/>
              <a:chExt cx="4044" cy="348"/>
            </a:xfrm>
          </p:grpSpPr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2517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6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2928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3306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8" name="Rectangle 34"/>
              <p:cNvSpPr>
                <a:spLocks noChangeArrowheads="1"/>
              </p:cNvSpPr>
              <p:nvPr/>
            </p:nvSpPr>
            <p:spPr bwMode="auto">
              <a:xfrm>
                <a:off x="3717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4128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4506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1" name="Rectangle 37"/>
              <p:cNvSpPr>
                <a:spLocks noChangeArrowheads="1"/>
              </p:cNvSpPr>
              <p:nvPr/>
            </p:nvSpPr>
            <p:spPr bwMode="auto">
              <a:xfrm>
                <a:off x="4917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5328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/>
            </p:nvSpPr>
            <p:spPr bwMode="auto">
              <a:xfrm>
                <a:off x="5739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4" name="Rectangle 40"/>
              <p:cNvSpPr>
                <a:spLocks noChangeArrowheads="1"/>
              </p:cNvSpPr>
              <p:nvPr/>
            </p:nvSpPr>
            <p:spPr bwMode="auto">
              <a:xfrm>
                <a:off x="6150" y="7643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65" name="Group 41"/>
            <p:cNvGrpSpPr>
              <a:grpSpLocks/>
            </p:cNvGrpSpPr>
            <p:nvPr/>
          </p:nvGrpSpPr>
          <p:grpSpPr bwMode="auto">
            <a:xfrm>
              <a:off x="2517" y="5207"/>
              <a:ext cx="4455" cy="348"/>
              <a:chOff x="2646" y="6994"/>
              <a:chExt cx="4455" cy="348"/>
            </a:xfrm>
          </p:grpSpPr>
          <p:sp>
            <p:nvSpPr>
              <p:cNvPr id="1066" name="Rectangle 42"/>
              <p:cNvSpPr>
                <a:spLocks noChangeArrowheads="1"/>
              </p:cNvSpPr>
              <p:nvPr/>
            </p:nvSpPr>
            <p:spPr bwMode="auto">
              <a:xfrm>
                <a:off x="2646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7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/>
            </p:nvSpPr>
            <p:spPr bwMode="auto">
              <a:xfrm>
                <a:off x="3057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3435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69" name="Rectangle 45"/>
              <p:cNvSpPr>
                <a:spLocks noChangeArrowheads="1"/>
              </p:cNvSpPr>
              <p:nvPr/>
            </p:nvSpPr>
            <p:spPr bwMode="auto">
              <a:xfrm>
                <a:off x="3846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0" name="Rectangle 46"/>
              <p:cNvSpPr>
                <a:spLocks noChangeArrowheads="1"/>
              </p:cNvSpPr>
              <p:nvPr/>
            </p:nvSpPr>
            <p:spPr bwMode="auto">
              <a:xfrm>
                <a:off x="4257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auto">
              <a:xfrm>
                <a:off x="4635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auto">
              <a:xfrm>
                <a:off x="5046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auto">
              <a:xfrm>
                <a:off x="5457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auto">
              <a:xfrm>
                <a:off x="5868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auto">
              <a:xfrm>
                <a:off x="6279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76" name="Rectangle 52"/>
              <p:cNvSpPr>
                <a:spLocks noChangeArrowheads="1"/>
              </p:cNvSpPr>
              <p:nvPr/>
            </p:nvSpPr>
            <p:spPr bwMode="auto">
              <a:xfrm>
                <a:off x="6690" y="699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77" name="Group 53"/>
            <p:cNvGrpSpPr>
              <a:grpSpLocks/>
            </p:cNvGrpSpPr>
            <p:nvPr/>
          </p:nvGrpSpPr>
          <p:grpSpPr bwMode="auto">
            <a:xfrm>
              <a:off x="2517" y="4511"/>
              <a:ext cx="3633" cy="348"/>
              <a:chOff x="2346" y="8514"/>
              <a:chExt cx="3633" cy="348"/>
            </a:xfrm>
          </p:grpSpPr>
          <p:sp>
            <p:nvSpPr>
              <p:cNvPr id="1078" name="Rectangle 54"/>
              <p:cNvSpPr>
                <a:spLocks noChangeArrowheads="1"/>
              </p:cNvSpPr>
              <p:nvPr/>
            </p:nvSpPr>
            <p:spPr bwMode="auto">
              <a:xfrm>
                <a:off x="2346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5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79" name="Rectangle 55"/>
              <p:cNvSpPr>
                <a:spLocks noChangeArrowheads="1"/>
              </p:cNvSpPr>
              <p:nvPr/>
            </p:nvSpPr>
            <p:spPr bwMode="auto">
              <a:xfrm>
                <a:off x="2757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0" name="Rectangle 56"/>
              <p:cNvSpPr>
                <a:spLocks noChangeArrowheads="1"/>
              </p:cNvSpPr>
              <p:nvPr/>
            </p:nvSpPr>
            <p:spPr bwMode="auto">
              <a:xfrm>
                <a:off x="3135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1" name="Rectangle 57"/>
              <p:cNvSpPr>
                <a:spLocks noChangeArrowheads="1"/>
              </p:cNvSpPr>
              <p:nvPr/>
            </p:nvSpPr>
            <p:spPr bwMode="auto">
              <a:xfrm>
                <a:off x="3546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2" name="Rectangle 58"/>
              <p:cNvSpPr>
                <a:spLocks noChangeArrowheads="1"/>
              </p:cNvSpPr>
              <p:nvPr/>
            </p:nvSpPr>
            <p:spPr bwMode="auto">
              <a:xfrm>
                <a:off x="3957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3" name="Rectangle 59"/>
              <p:cNvSpPr>
                <a:spLocks noChangeArrowheads="1"/>
              </p:cNvSpPr>
              <p:nvPr/>
            </p:nvSpPr>
            <p:spPr bwMode="auto">
              <a:xfrm>
                <a:off x="4335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4" name="Rectangle 60"/>
              <p:cNvSpPr>
                <a:spLocks noChangeArrowheads="1"/>
              </p:cNvSpPr>
              <p:nvPr/>
            </p:nvSpPr>
            <p:spPr bwMode="auto">
              <a:xfrm>
                <a:off x="4746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5" name="Rectangle 61"/>
              <p:cNvSpPr>
                <a:spLocks noChangeArrowheads="1"/>
              </p:cNvSpPr>
              <p:nvPr/>
            </p:nvSpPr>
            <p:spPr bwMode="auto">
              <a:xfrm>
                <a:off x="5157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5568" y="851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87" name="Group 63"/>
            <p:cNvGrpSpPr>
              <a:grpSpLocks/>
            </p:cNvGrpSpPr>
            <p:nvPr/>
          </p:nvGrpSpPr>
          <p:grpSpPr bwMode="auto">
            <a:xfrm>
              <a:off x="2517" y="4163"/>
              <a:ext cx="3222" cy="348"/>
              <a:chOff x="2517" y="9400"/>
              <a:chExt cx="3222" cy="348"/>
            </a:xfrm>
          </p:grpSpPr>
          <p:sp>
            <p:nvSpPr>
              <p:cNvPr id="1088" name="Rectangle 64"/>
              <p:cNvSpPr>
                <a:spLocks noChangeArrowheads="1"/>
              </p:cNvSpPr>
              <p:nvPr/>
            </p:nvSpPr>
            <p:spPr bwMode="auto">
              <a:xfrm>
                <a:off x="2517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4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9" name="Rectangle 65"/>
              <p:cNvSpPr>
                <a:spLocks noChangeArrowheads="1"/>
              </p:cNvSpPr>
              <p:nvPr/>
            </p:nvSpPr>
            <p:spPr bwMode="auto">
              <a:xfrm>
                <a:off x="2928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0" name="Rectangle 66"/>
              <p:cNvSpPr>
                <a:spLocks noChangeArrowheads="1"/>
              </p:cNvSpPr>
              <p:nvPr/>
            </p:nvSpPr>
            <p:spPr bwMode="auto">
              <a:xfrm>
                <a:off x="3306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1" name="Rectangle 67"/>
              <p:cNvSpPr>
                <a:spLocks noChangeArrowheads="1"/>
              </p:cNvSpPr>
              <p:nvPr/>
            </p:nvSpPr>
            <p:spPr bwMode="auto">
              <a:xfrm>
                <a:off x="3717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2" name="Rectangle 68"/>
              <p:cNvSpPr>
                <a:spLocks noChangeArrowheads="1"/>
              </p:cNvSpPr>
              <p:nvPr/>
            </p:nvSpPr>
            <p:spPr bwMode="auto">
              <a:xfrm>
                <a:off x="4128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4506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4917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328" y="9400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96" name="Group 72"/>
            <p:cNvGrpSpPr>
              <a:grpSpLocks/>
            </p:cNvGrpSpPr>
            <p:nvPr/>
          </p:nvGrpSpPr>
          <p:grpSpPr bwMode="auto">
            <a:xfrm>
              <a:off x="2517" y="3815"/>
              <a:ext cx="2811" cy="348"/>
              <a:chOff x="2235" y="10384"/>
              <a:chExt cx="2811" cy="348"/>
            </a:xfrm>
          </p:grpSpPr>
          <p:sp>
            <p:nvSpPr>
              <p:cNvPr id="1097" name="Rectangle 73"/>
              <p:cNvSpPr>
                <a:spLocks noChangeArrowheads="1"/>
              </p:cNvSpPr>
              <p:nvPr/>
            </p:nvSpPr>
            <p:spPr bwMode="auto">
              <a:xfrm>
                <a:off x="2235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3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8" name="Rectangle 74"/>
              <p:cNvSpPr>
                <a:spLocks noChangeArrowheads="1"/>
              </p:cNvSpPr>
              <p:nvPr/>
            </p:nvSpPr>
            <p:spPr bwMode="auto">
              <a:xfrm>
                <a:off x="2646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9" name="Rectangle 75"/>
              <p:cNvSpPr>
                <a:spLocks noChangeArrowheads="1"/>
              </p:cNvSpPr>
              <p:nvPr/>
            </p:nvSpPr>
            <p:spPr bwMode="auto">
              <a:xfrm>
                <a:off x="3024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0" name="Rectangle 76"/>
              <p:cNvSpPr>
                <a:spLocks noChangeArrowheads="1"/>
              </p:cNvSpPr>
              <p:nvPr/>
            </p:nvSpPr>
            <p:spPr bwMode="auto">
              <a:xfrm>
                <a:off x="3435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1" name="Rectangle 77"/>
              <p:cNvSpPr>
                <a:spLocks noChangeArrowheads="1"/>
              </p:cNvSpPr>
              <p:nvPr/>
            </p:nvSpPr>
            <p:spPr bwMode="auto">
              <a:xfrm>
                <a:off x="3846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2" name="Rectangle 78"/>
              <p:cNvSpPr>
                <a:spLocks noChangeArrowheads="1"/>
              </p:cNvSpPr>
              <p:nvPr/>
            </p:nvSpPr>
            <p:spPr bwMode="auto">
              <a:xfrm>
                <a:off x="4224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3" name="Rectangle 79"/>
              <p:cNvSpPr>
                <a:spLocks noChangeArrowheads="1"/>
              </p:cNvSpPr>
              <p:nvPr/>
            </p:nvSpPr>
            <p:spPr bwMode="auto">
              <a:xfrm>
                <a:off x="4635" y="10384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04" name="Group 80"/>
            <p:cNvGrpSpPr>
              <a:grpSpLocks/>
            </p:cNvGrpSpPr>
            <p:nvPr/>
          </p:nvGrpSpPr>
          <p:grpSpPr bwMode="auto">
            <a:xfrm>
              <a:off x="2517" y="3467"/>
              <a:ext cx="2400" cy="348"/>
              <a:chOff x="2235" y="11096"/>
              <a:chExt cx="2400" cy="348"/>
            </a:xfrm>
          </p:grpSpPr>
          <p:sp>
            <p:nvSpPr>
              <p:cNvPr id="1105" name="Rectangle 81"/>
              <p:cNvSpPr>
                <a:spLocks noChangeArrowheads="1"/>
              </p:cNvSpPr>
              <p:nvPr/>
            </p:nvSpPr>
            <p:spPr bwMode="auto">
              <a:xfrm>
                <a:off x="2235" y="1109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2</a:t>
                </a:r>
                <a:endPara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6" name="Rectangle 82"/>
              <p:cNvSpPr>
                <a:spLocks noChangeArrowheads="1"/>
              </p:cNvSpPr>
              <p:nvPr/>
            </p:nvSpPr>
            <p:spPr bwMode="auto">
              <a:xfrm>
                <a:off x="2646" y="1109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7" name="Rectangle 83"/>
              <p:cNvSpPr>
                <a:spLocks noChangeArrowheads="1"/>
              </p:cNvSpPr>
              <p:nvPr/>
            </p:nvSpPr>
            <p:spPr bwMode="auto">
              <a:xfrm>
                <a:off x="3024" y="1109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8" name="Rectangle 84"/>
              <p:cNvSpPr>
                <a:spLocks noChangeArrowheads="1"/>
              </p:cNvSpPr>
              <p:nvPr/>
            </p:nvSpPr>
            <p:spPr bwMode="auto">
              <a:xfrm>
                <a:off x="3435" y="1109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9" name="Rectangle 85"/>
              <p:cNvSpPr>
                <a:spLocks noChangeArrowheads="1"/>
              </p:cNvSpPr>
              <p:nvPr/>
            </p:nvSpPr>
            <p:spPr bwMode="auto">
              <a:xfrm>
                <a:off x="3846" y="1109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0" name="Rectangle 86"/>
              <p:cNvSpPr>
                <a:spLocks noChangeArrowheads="1"/>
              </p:cNvSpPr>
              <p:nvPr/>
            </p:nvSpPr>
            <p:spPr bwMode="auto">
              <a:xfrm>
                <a:off x="4224" y="11096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11" name="Group 87"/>
            <p:cNvGrpSpPr>
              <a:grpSpLocks/>
            </p:cNvGrpSpPr>
            <p:nvPr/>
          </p:nvGrpSpPr>
          <p:grpSpPr bwMode="auto">
            <a:xfrm>
              <a:off x="2517" y="3119"/>
              <a:ext cx="2022" cy="348"/>
              <a:chOff x="2235" y="11698"/>
              <a:chExt cx="2022" cy="348"/>
            </a:xfrm>
          </p:grpSpPr>
          <p:sp>
            <p:nvSpPr>
              <p:cNvPr id="1112" name="Rectangle 88"/>
              <p:cNvSpPr>
                <a:spLocks noChangeArrowheads="1"/>
              </p:cNvSpPr>
              <p:nvPr/>
            </p:nvSpPr>
            <p:spPr bwMode="auto">
              <a:xfrm>
                <a:off x="2235" y="11698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1</a:t>
                </a:r>
                <a:endParaRPr kumimoji="0" lang="ru-RU" sz="6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3" name="Rectangle 89"/>
              <p:cNvSpPr>
                <a:spLocks noChangeArrowheads="1"/>
              </p:cNvSpPr>
              <p:nvPr/>
            </p:nvSpPr>
            <p:spPr bwMode="auto">
              <a:xfrm>
                <a:off x="2646" y="11698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4" name="Rectangle 90"/>
              <p:cNvSpPr>
                <a:spLocks noChangeArrowheads="1"/>
              </p:cNvSpPr>
              <p:nvPr/>
            </p:nvSpPr>
            <p:spPr bwMode="auto">
              <a:xfrm>
                <a:off x="3024" y="11698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5" name="Rectangle 91"/>
              <p:cNvSpPr>
                <a:spLocks noChangeArrowheads="1"/>
              </p:cNvSpPr>
              <p:nvPr/>
            </p:nvSpPr>
            <p:spPr bwMode="auto">
              <a:xfrm>
                <a:off x="3435" y="11698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6" name="Rectangle 92"/>
              <p:cNvSpPr>
                <a:spLocks noChangeArrowheads="1"/>
              </p:cNvSpPr>
              <p:nvPr/>
            </p:nvSpPr>
            <p:spPr bwMode="auto">
              <a:xfrm>
                <a:off x="3846" y="11698"/>
                <a:ext cx="411" cy="3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93" name="TextBox 92"/>
          <p:cNvSpPr txBox="1"/>
          <p:nvPr/>
        </p:nvSpPr>
        <p:spPr>
          <a:xfrm>
            <a:off x="980391" y="466039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177639" y="5647639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215074" y="371475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857752" y="235743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214810" y="171448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22894" y="565034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27896" y="437128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265582" y="438081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596122" y="175326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603592" y="44834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869991" y="565716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887430" y="436040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96123" y="436583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206640" y="372630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536487" y="305003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867945" y="307520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924172" y="238464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96123" y="240640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262174" y="45854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72906" y="500402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266944" y="1116459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924849" y="44018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72906" y="110693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510458" y="565716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596123" y="563946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853922" y="499720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197809" y="436583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596122" y="305954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2908516" y="111577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589983" y="112053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531049" y="110693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541934" y="436176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60152" y="304866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64059" y="173558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57420" y="174919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72906" y="371950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904439" y="175871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525866" y="370180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66782" y="307588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197809" y="240640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26963" y="177776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512249" y="564627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6157237" y="498631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64059" y="241049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4199839" y="564627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266944" y="369637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203239" y="307452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264221" y="242002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843037" y="567211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262182" y="5002659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4845497" y="4363802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861144" y="372018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536487" y="239076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268306" y="5663287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197808" y="499720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2907839" y="3052754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902408" y="501897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517011" y="304323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168363" y="565716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514980" y="498631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862506" y="501218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553497" y="501558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609716" y="5003335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175592" y="4381488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891523" y="373446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1594745" y="371473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552820" y="3686849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972906" y="5657163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971544" y="433863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911925" y="5647639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511820" y="501150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6853923" y="4344061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42207" y="928670"/>
          <a:ext cx="8001057" cy="2428890"/>
        </p:xfrm>
        <a:graphic>
          <a:graphicData uri="http://schemas.openxmlformats.org/drawingml/2006/table">
            <a:tbl>
              <a:tblPr/>
              <a:tblGrid>
                <a:gridCol w="2355178"/>
                <a:gridCol w="2942680"/>
                <a:gridCol w="2703199"/>
              </a:tblGrid>
              <a:tr h="809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железо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почва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спрайт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latin typeface="Times New Roman"/>
                          <a:ea typeface="Times New Roman"/>
                          <a:cs typeface="Times New Roman"/>
                        </a:rPr>
                        <a:t>фосфор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latin typeface="Times New Roman"/>
                          <a:ea typeface="Times New Roman"/>
                          <a:cs typeface="Times New Roman"/>
                        </a:rPr>
                        <a:t>гранит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соль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>
                          <a:latin typeface="Times New Roman"/>
                          <a:ea typeface="Times New Roman"/>
                          <a:cs typeface="Times New Roman"/>
                        </a:rPr>
                        <a:t>водород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речная вода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latin typeface="Times New Roman"/>
                          <a:ea typeface="Times New Roman"/>
                          <a:cs typeface="Times New Roman"/>
                        </a:rPr>
                        <a:t>золото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3551" y="152400"/>
            <a:ext cx="82153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выигрышной позиции смеси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293610"/>
            <a:ext cx="873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выигрышной позиции металлы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88496" y="3995058"/>
          <a:ext cx="8215368" cy="2839212"/>
        </p:xfrm>
        <a:graphic>
          <a:graphicData uri="http://schemas.openxmlformats.org/drawingml/2006/table">
            <a:tbl>
              <a:tblPr/>
              <a:tblGrid>
                <a:gridCol w="2738456"/>
                <a:gridCol w="2738456"/>
                <a:gridCol w="2738456"/>
              </a:tblGrid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dirty="0">
                          <a:latin typeface="Times New Roman"/>
                          <a:ea typeface="Times New Roman"/>
                          <a:cs typeface="Times New Roman"/>
                        </a:rPr>
                        <a:t>As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dirty="0">
                          <a:latin typeface="Times New Roman"/>
                          <a:ea typeface="Times New Roman"/>
                          <a:cs typeface="Times New Roman"/>
                        </a:rPr>
                        <a:t>Fe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dirty="0">
                          <a:latin typeface="Times New Roman"/>
                          <a:ea typeface="Times New Roman"/>
                          <a:cs typeface="Times New Roman"/>
                        </a:rPr>
                        <a:t>Hg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>
                          <a:latin typeface="Times New Roman"/>
                          <a:ea typeface="Times New Roman"/>
                          <a:cs typeface="Times New Roman"/>
                        </a:rPr>
                        <a:t>Cl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>
                          <a:latin typeface="Times New Roman"/>
                          <a:ea typeface="Times New Roman"/>
                          <a:cs typeface="Times New Roman"/>
                        </a:rPr>
                        <a:t>Ni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dirty="0">
                          <a:latin typeface="Times New Roman"/>
                          <a:ea typeface="Times New Roman"/>
                          <a:cs typeface="Times New Roman"/>
                        </a:rPr>
                        <a:t>Zn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>
                          <a:latin typeface="Times New Roman"/>
                          <a:ea typeface="Times New Roman"/>
                          <a:cs typeface="Times New Roman"/>
                        </a:rPr>
                        <a:t>Ag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4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5400" dirty="0">
                          <a:latin typeface="Times New Roman"/>
                          <a:ea typeface="Times New Roman"/>
                          <a:cs typeface="Times New Roman"/>
                        </a:rPr>
                        <a:t>Br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165694" y="2120666"/>
            <a:ext cx="2391473" cy="748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14348" y="4143380"/>
            <a:ext cx="7858180" cy="242889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а 22 из 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28"/>
            <a:ext cx="7277100" cy="3071834"/>
          </a:xfrm>
          <a:prstGeom prst="rect">
            <a:avLst/>
          </a:prstGeom>
          <a:noFill/>
        </p:spPr>
      </p:pic>
      <p:pic>
        <p:nvPicPr>
          <p:cNvPr id="3" name="Picture 4" descr="Картинка 26 из 2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357562"/>
            <a:ext cx="7643866" cy="25003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43240" y="285728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Никель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4678" y="5715016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Азот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24 из 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667500" cy="2524126"/>
          </a:xfrm>
          <a:prstGeom prst="rect">
            <a:avLst/>
          </a:prstGeom>
          <a:noFill/>
        </p:spPr>
      </p:pic>
      <p:pic>
        <p:nvPicPr>
          <p:cNvPr id="17414" name="Picture 6" descr="Картинка 34 из 2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928934"/>
            <a:ext cx="6786610" cy="29622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4" y="2000240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Кислород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5857892"/>
            <a:ext cx="2714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Ванадий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05558"/>
          </a:xfrm>
        </p:spPr>
        <p:txBody>
          <a:bodyPr>
            <a:normAutofit fontScale="90000"/>
          </a:bodyPr>
          <a:lstStyle/>
          <a:p>
            <a:pPr algn="ctr"/>
            <a:r>
              <a:rPr lang="ru-RU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0700" b="1" i="1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ЗАДАЧА:</a:t>
            </a:r>
            <a:br>
              <a:rPr lang="ru-RU" sz="10700" b="1" i="1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0700" b="1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Приготовьте 50г 4%-го раствора.</a:t>
            </a:r>
            <a:endParaRPr lang="ru-RU" sz="10700" b="1" spc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31 из 4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1" y="428603"/>
            <a:ext cx="7834366" cy="58757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643570" y="4929198"/>
            <a:ext cx="250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18 из 80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286808" cy="54906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071934" y="642918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Дистилляция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а 11 из 14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572560" cy="64294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86116" y="3286124"/>
            <a:ext cx="2196884" cy="2177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3286124"/>
            <a:ext cx="214314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3286124"/>
            <a:ext cx="214314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5857892"/>
            <a:ext cx="214314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5857892"/>
            <a:ext cx="221457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5857892"/>
            <a:ext cx="214314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155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Посвящение  в  химики!</vt:lpstr>
      <vt:lpstr>Слайд 2</vt:lpstr>
      <vt:lpstr>Слайд 3</vt:lpstr>
      <vt:lpstr>Слайд 4</vt:lpstr>
      <vt:lpstr>Слайд 5</vt:lpstr>
      <vt:lpstr> ЗАДАЧА: Приготовьте 50г 4%-го раствора.</vt:lpstr>
      <vt:lpstr>Слайд 7</vt:lpstr>
      <vt:lpstr>Слайд 8</vt:lpstr>
      <vt:lpstr>Слайд 9</vt:lpstr>
      <vt:lpstr>Слайд 10</vt:lpstr>
      <vt:lpstr>Рассчитайте относительную молекулярную массу вещества Al2(SO4)3 </vt:lpstr>
      <vt:lpstr>Слайд 12</vt:lpstr>
      <vt:lpstr>Слайд 13</vt:lpstr>
      <vt:lpstr>Я, юный химик, перед лицом своих товарищей торжественно клянусь: Горячо любить уроки химии и никогда их не прогуливать. Помнить химические свойства любого элемента на Земле. Знать все 114 элементов Периодической системы наизусть. Твердые вещества не просыпать; жидкие - не проливать; газообразные – не выпускать наружу Жить, учиться и химичить, как завещал великий Менделеев. Не применять знания, полученные на уроках химии, против людей.    А если я нарушу свою клятву, то пусть меня разъест серная кислота!      Клянусь!  Клянусь!  Клянусь!</vt:lpstr>
      <vt:lpstr>Учащиеся седьмых классов посвящаются в ХИМИКИ!!! Поздравляем!!!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Посвящение  в  химики!</dc:title>
  <dc:creator>VVV</dc:creator>
  <cp:lastModifiedBy>VVV</cp:lastModifiedBy>
  <cp:revision>13</cp:revision>
  <dcterms:created xsi:type="dcterms:W3CDTF">2012-04-24T04:59:41Z</dcterms:created>
  <dcterms:modified xsi:type="dcterms:W3CDTF">2012-04-24T10:00:50Z</dcterms:modified>
</cp:coreProperties>
</file>