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6460-9ACF-462F-A12A-B4CDEF53B4FC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F42928-E030-409A-A363-7D895CD9CA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6460-9ACF-462F-A12A-B4CDEF53B4FC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42928-E030-409A-A363-7D895CD9CA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6460-9ACF-462F-A12A-B4CDEF53B4FC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42928-E030-409A-A363-7D895CD9CA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16C6460-9ACF-462F-A12A-B4CDEF53B4FC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AF42928-E030-409A-A363-7D895CD9CA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6460-9ACF-462F-A12A-B4CDEF53B4FC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42928-E030-409A-A363-7D895CD9CA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6460-9ACF-462F-A12A-B4CDEF53B4FC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42928-E030-409A-A363-7D895CD9CA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42928-E030-409A-A363-7D895CD9CA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6460-9ACF-462F-A12A-B4CDEF53B4FC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6460-9ACF-462F-A12A-B4CDEF53B4FC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42928-E030-409A-A363-7D895CD9CA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6460-9ACF-462F-A12A-B4CDEF53B4FC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42928-E030-409A-A363-7D895CD9CA3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16C6460-9ACF-462F-A12A-B4CDEF53B4FC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AF42928-E030-409A-A363-7D895CD9CA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C6460-9ACF-462F-A12A-B4CDEF53B4FC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AF42928-E030-409A-A363-7D895CD9CA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C16C6460-9ACF-462F-A12A-B4CDEF53B4FC}" type="datetimeFigureOut">
              <a:rPr lang="ru-RU" smtClean="0"/>
              <a:pPr/>
              <a:t>24.04.2012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AF42928-E030-409A-A363-7D895CD9CA3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85728"/>
            <a:ext cx="8858312" cy="5786478"/>
          </a:xfrm>
        </p:spPr>
        <p:txBody>
          <a:bodyPr>
            <a:noAutofit/>
          </a:bodyPr>
          <a:lstStyle/>
          <a:p>
            <a:pPr algn="ctr"/>
            <a:r>
              <a:rPr lang="ru-RU" sz="11500" spc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Посвящение </a:t>
            </a:r>
            <a:br>
              <a:rPr lang="ru-RU" sz="11500" spc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1500" spc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в </a:t>
            </a:r>
            <a:br>
              <a:rPr lang="ru-RU" sz="11500" spc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1500" spc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химики!</a:t>
            </a:r>
            <a:endParaRPr lang="ru-RU" sz="11500" spc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Картинка 11 из 1848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6184" y="357166"/>
            <a:ext cx="8592096" cy="6143668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85720" y="357166"/>
            <a:ext cx="235745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Сера 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0723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9800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Рассчитайте относительную молекулярную массу вещества </a:t>
            </a:r>
            <a:r>
              <a:rPr sz="9800" spc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Al</a:t>
            </a:r>
            <a:r>
              <a:rPr lang="ru-RU" sz="9800" spc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9800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sz="9800" spc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ru-RU" sz="9800" spc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9800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9800" spc="0" baseline="-25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spc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5429264"/>
            <a:ext cx="8643998" cy="120032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r(Al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(SO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7200" b="1" dirty="0" smtClean="0">
                <a:latin typeface="Times New Roman" pitchFamily="18" charset="0"/>
                <a:cs typeface="Times New Roman" pitchFamily="18" charset="0"/>
              </a:rPr>
              <a:t>) = 342 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Картинка 1 из 17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85728"/>
            <a:ext cx="6135353" cy="6239342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357686" y="5572140"/>
            <a:ext cx="4643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Колба </a:t>
            </a:r>
            <a:r>
              <a:rPr lang="ru-RU" sz="5400" b="1" dirty="0" err="1" smtClean="0">
                <a:latin typeface="Times New Roman" pitchFamily="18" charset="0"/>
                <a:cs typeface="Times New Roman" pitchFamily="18" charset="0"/>
              </a:rPr>
              <a:t>Вюрца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Картинка 54 из 16178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099458"/>
            <a:ext cx="8501122" cy="55857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28596" y="142852"/>
            <a:ext cx="835824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ХИМИЯ !!!</a:t>
            </a:r>
            <a:r>
              <a:rPr lang="ru-RU" sz="6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142852"/>
            <a:ext cx="8643998" cy="6286544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Я, юный химик, перед лицом своих товарищей торжественно клянусь:</a:t>
            </a:r>
            <a:b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Горячо любить уроки химии и никогда их не прогуливать.</a:t>
            </a:r>
            <a:b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Помнить химические свойства любого элемента на Земле.</a:t>
            </a:r>
            <a:b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Знать все 114 элементов Периодической системы наизусть.</a:t>
            </a:r>
            <a:b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Твердые вещества не просыпать; жидкие - не проливать;</a:t>
            </a:r>
            <a:b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газообразные – не выпускать 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наружу</a:t>
            </a: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Жить, учиться и химичить, как завещал великий Менделеев.</a:t>
            </a:r>
            <a:b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применять знания, полученные на уроках химии, против людей.   </a:t>
            </a:r>
            <a:b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если я нарушу свою клятву, то пусть меня разъест серная кислота!</a:t>
            </a:r>
            <a:r>
              <a:rPr lang="ru-RU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   </a:t>
            </a:r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Клянусь</a:t>
            </a:r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Клянусь</a:t>
            </a:r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! </a:t>
            </a:r>
            <a:r>
              <a:rPr lang="ru-RU" sz="31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Клянусь!</a:t>
            </a:r>
            <a:endParaRPr lang="ru-RU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6072230"/>
          </a:xfrm>
        </p:spPr>
        <p:txBody>
          <a:bodyPr>
            <a:normAutofit/>
          </a:bodyPr>
          <a:lstStyle/>
          <a:p>
            <a:pPr algn="ctr"/>
            <a:r>
              <a:rPr lang="ru-RU" sz="7200" b="1" spc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cs typeface="Times New Roman" pitchFamily="18" charset="0"/>
              </a:rPr>
              <a:t>Учащиеся седьмых классов посвящаются в ХИМИКИ!!! Поздравляем!!!</a:t>
            </a:r>
            <a:endParaRPr lang="ru-RU" sz="7200" b="1" spc="0" dirty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57158" y="500042"/>
            <a:ext cx="8501122" cy="5857916"/>
            <a:chOff x="2517" y="3119"/>
            <a:chExt cx="5277" cy="3132"/>
          </a:xfrm>
        </p:grpSpPr>
        <p:grpSp>
          <p:nvGrpSpPr>
            <p:cNvPr id="1027" name="Group 3"/>
            <p:cNvGrpSpPr>
              <a:grpSpLocks/>
            </p:cNvGrpSpPr>
            <p:nvPr/>
          </p:nvGrpSpPr>
          <p:grpSpPr bwMode="auto">
            <a:xfrm>
              <a:off x="2517" y="5903"/>
              <a:ext cx="5277" cy="348"/>
              <a:chOff x="2358" y="4605"/>
              <a:chExt cx="5277" cy="348"/>
            </a:xfrm>
          </p:grpSpPr>
          <p:sp>
            <p:nvSpPr>
              <p:cNvPr id="1028" name="Rectangle 4"/>
              <p:cNvSpPr>
                <a:spLocks noChangeArrowheads="1"/>
              </p:cNvSpPr>
              <p:nvPr/>
            </p:nvSpPr>
            <p:spPr bwMode="auto">
              <a:xfrm>
                <a:off x="2358" y="4605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9</a:t>
                </a:r>
                <a:endPara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9" name="Rectangle 5"/>
              <p:cNvSpPr>
                <a:spLocks noChangeArrowheads="1"/>
              </p:cNvSpPr>
              <p:nvPr/>
            </p:nvSpPr>
            <p:spPr bwMode="auto">
              <a:xfrm>
                <a:off x="2769" y="4605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0" name="Rectangle 6"/>
              <p:cNvSpPr>
                <a:spLocks noChangeArrowheads="1"/>
              </p:cNvSpPr>
              <p:nvPr/>
            </p:nvSpPr>
            <p:spPr bwMode="auto">
              <a:xfrm>
                <a:off x="3147" y="4605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1" name="Rectangle 7"/>
              <p:cNvSpPr>
                <a:spLocks noChangeArrowheads="1"/>
              </p:cNvSpPr>
              <p:nvPr/>
            </p:nvSpPr>
            <p:spPr bwMode="auto">
              <a:xfrm>
                <a:off x="3558" y="4605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2" name="Rectangle 8"/>
              <p:cNvSpPr>
                <a:spLocks noChangeArrowheads="1"/>
              </p:cNvSpPr>
              <p:nvPr/>
            </p:nvSpPr>
            <p:spPr bwMode="auto">
              <a:xfrm>
                <a:off x="3969" y="4605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3" name="Rectangle 9"/>
              <p:cNvSpPr>
                <a:spLocks noChangeArrowheads="1"/>
              </p:cNvSpPr>
              <p:nvPr/>
            </p:nvSpPr>
            <p:spPr bwMode="auto">
              <a:xfrm>
                <a:off x="4347" y="4605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4" name="Rectangle 10"/>
              <p:cNvSpPr>
                <a:spLocks noChangeArrowheads="1"/>
              </p:cNvSpPr>
              <p:nvPr/>
            </p:nvSpPr>
            <p:spPr bwMode="auto">
              <a:xfrm>
                <a:off x="4758" y="4605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5" name="Rectangle 11"/>
              <p:cNvSpPr>
                <a:spLocks noChangeArrowheads="1"/>
              </p:cNvSpPr>
              <p:nvPr/>
            </p:nvSpPr>
            <p:spPr bwMode="auto">
              <a:xfrm>
                <a:off x="5169" y="4605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6" name="Rectangle 12"/>
              <p:cNvSpPr>
                <a:spLocks noChangeArrowheads="1"/>
              </p:cNvSpPr>
              <p:nvPr/>
            </p:nvSpPr>
            <p:spPr bwMode="auto">
              <a:xfrm>
                <a:off x="5580" y="4605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7" name="Rectangle 13"/>
              <p:cNvSpPr>
                <a:spLocks noChangeArrowheads="1"/>
              </p:cNvSpPr>
              <p:nvPr/>
            </p:nvSpPr>
            <p:spPr bwMode="auto">
              <a:xfrm>
                <a:off x="5991" y="4605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8" name="Rectangle 14"/>
              <p:cNvSpPr>
                <a:spLocks noChangeArrowheads="1"/>
              </p:cNvSpPr>
              <p:nvPr/>
            </p:nvSpPr>
            <p:spPr bwMode="auto">
              <a:xfrm>
                <a:off x="6402" y="4605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39" name="Rectangle 15"/>
              <p:cNvSpPr>
                <a:spLocks noChangeArrowheads="1"/>
              </p:cNvSpPr>
              <p:nvPr/>
            </p:nvSpPr>
            <p:spPr bwMode="auto">
              <a:xfrm>
                <a:off x="6813" y="4605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0" name="Rectangle 16"/>
              <p:cNvSpPr>
                <a:spLocks noChangeArrowheads="1"/>
              </p:cNvSpPr>
              <p:nvPr/>
            </p:nvSpPr>
            <p:spPr bwMode="auto">
              <a:xfrm>
                <a:off x="7224" y="4605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41" name="Group 17"/>
            <p:cNvGrpSpPr>
              <a:grpSpLocks/>
            </p:cNvGrpSpPr>
            <p:nvPr/>
          </p:nvGrpSpPr>
          <p:grpSpPr bwMode="auto">
            <a:xfrm>
              <a:off x="2517" y="5555"/>
              <a:ext cx="4866" cy="348"/>
              <a:chOff x="2598" y="6646"/>
              <a:chExt cx="4866" cy="348"/>
            </a:xfrm>
          </p:grpSpPr>
          <p:sp>
            <p:nvSpPr>
              <p:cNvPr id="1042" name="Rectangle 18"/>
              <p:cNvSpPr>
                <a:spLocks noChangeArrowheads="1"/>
              </p:cNvSpPr>
              <p:nvPr/>
            </p:nvSpPr>
            <p:spPr bwMode="auto">
              <a:xfrm>
                <a:off x="2598" y="6646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8</a:t>
                </a:r>
                <a:endPara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43" name="Rectangle 19"/>
              <p:cNvSpPr>
                <a:spLocks noChangeArrowheads="1"/>
              </p:cNvSpPr>
              <p:nvPr/>
            </p:nvSpPr>
            <p:spPr bwMode="auto">
              <a:xfrm>
                <a:off x="3009" y="6646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4" name="Rectangle 20"/>
              <p:cNvSpPr>
                <a:spLocks noChangeArrowheads="1"/>
              </p:cNvSpPr>
              <p:nvPr/>
            </p:nvSpPr>
            <p:spPr bwMode="auto">
              <a:xfrm>
                <a:off x="3387" y="6646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5" name="Rectangle 21"/>
              <p:cNvSpPr>
                <a:spLocks noChangeArrowheads="1"/>
              </p:cNvSpPr>
              <p:nvPr/>
            </p:nvSpPr>
            <p:spPr bwMode="auto">
              <a:xfrm>
                <a:off x="3798" y="6646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6" name="Rectangle 22"/>
              <p:cNvSpPr>
                <a:spLocks noChangeArrowheads="1"/>
              </p:cNvSpPr>
              <p:nvPr/>
            </p:nvSpPr>
            <p:spPr bwMode="auto">
              <a:xfrm>
                <a:off x="4209" y="6646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7" name="Rectangle 23"/>
              <p:cNvSpPr>
                <a:spLocks noChangeArrowheads="1"/>
              </p:cNvSpPr>
              <p:nvPr/>
            </p:nvSpPr>
            <p:spPr bwMode="auto">
              <a:xfrm>
                <a:off x="4587" y="6646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8" name="Rectangle 24"/>
              <p:cNvSpPr>
                <a:spLocks noChangeArrowheads="1"/>
              </p:cNvSpPr>
              <p:nvPr/>
            </p:nvSpPr>
            <p:spPr bwMode="auto">
              <a:xfrm>
                <a:off x="4998" y="6646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49" name="Rectangle 25"/>
              <p:cNvSpPr>
                <a:spLocks noChangeArrowheads="1"/>
              </p:cNvSpPr>
              <p:nvPr/>
            </p:nvSpPr>
            <p:spPr bwMode="auto">
              <a:xfrm>
                <a:off x="5409" y="6646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0" name="Rectangle 26"/>
              <p:cNvSpPr>
                <a:spLocks noChangeArrowheads="1"/>
              </p:cNvSpPr>
              <p:nvPr/>
            </p:nvSpPr>
            <p:spPr bwMode="auto">
              <a:xfrm>
                <a:off x="5820" y="6646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1" name="Rectangle 27"/>
              <p:cNvSpPr>
                <a:spLocks noChangeArrowheads="1"/>
              </p:cNvSpPr>
              <p:nvPr/>
            </p:nvSpPr>
            <p:spPr bwMode="auto">
              <a:xfrm>
                <a:off x="6231" y="6646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2" name="Rectangle 28"/>
              <p:cNvSpPr>
                <a:spLocks noChangeArrowheads="1"/>
              </p:cNvSpPr>
              <p:nvPr/>
            </p:nvSpPr>
            <p:spPr bwMode="auto">
              <a:xfrm>
                <a:off x="6642" y="6646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3" name="Rectangle 29"/>
              <p:cNvSpPr>
                <a:spLocks noChangeArrowheads="1"/>
              </p:cNvSpPr>
              <p:nvPr/>
            </p:nvSpPr>
            <p:spPr bwMode="auto">
              <a:xfrm>
                <a:off x="7053" y="6646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54" name="Group 30"/>
            <p:cNvGrpSpPr>
              <a:grpSpLocks/>
            </p:cNvGrpSpPr>
            <p:nvPr/>
          </p:nvGrpSpPr>
          <p:grpSpPr bwMode="auto">
            <a:xfrm>
              <a:off x="2517" y="4859"/>
              <a:ext cx="4044" cy="348"/>
              <a:chOff x="2517" y="7643"/>
              <a:chExt cx="4044" cy="348"/>
            </a:xfrm>
          </p:grpSpPr>
          <p:sp>
            <p:nvSpPr>
              <p:cNvPr id="1055" name="Rectangle 31"/>
              <p:cNvSpPr>
                <a:spLocks noChangeArrowheads="1"/>
              </p:cNvSpPr>
              <p:nvPr/>
            </p:nvSpPr>
            <p:spPr bwMode="auto">
              <a:xfrm>
                <a:off x="2517" y="7643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6</a:t>
                </a:r>
                <a:endPara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56" name="Rectangle 32"/>
              <p:cNvSpPr>
                <a:spLocks noChangeArrowheads="1"/>
              </p:cNvSpPr>
              <p:nvPr/>
            </p:nvSpPr>
            <p:spPr bwMode="auto">
              <a:xfrm>
                <a:off x="2928" y="7643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7" name="Rectangle 33"/>
              <p:cNvSpPr>
                <a:spLocks noChangeArrowheads="1"/>
              </p:cNvSpPr>
              <p:nvPr/>
            </p:nvSpPr>
            <p:spPr bwMode="auto">
              <a:xfrm>
                <a:off x="3306" y="7643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8" name="Rectangle 34"/>
              <p:cNvSpPr>
                <a:spLocks noChangeArrowheads="1"/>
              </p:cNvSpPr>
              <p:nvPr/>
            </p:nvSpPr>
            <p:spPr bwMode="auto">
              <a:xfrm>
                <a:off x="3717" y="7643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59" name="Rectangle 35"/>
              <p:cNvSpPr>
                <a:spLocks noChangeArrowheads="1"/>
              </p:cNvSpPr>
              <p:nvPr/>
            </p:nvSpPr>
            <p:spPr bwMode="auto">
              <a:xfrm>
                <a:off x="4128" y="7643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60" name="Rectangle 36"/>
              <p:cNvSpPr>
                <a:spLocks noChangeArrowheads="1"/>
              </p:cNvSpPr>
              <p:nvPr/>
            </p:nvSpPr>
            <p:spPr bwMode="auto">
              <a:xfrm>
                <a:off x="4506" y="7643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61" name="Rectangle 37"/>
              <p:cNvSpPr>
                <a:spLocks noChangeArrowheads="1"/>
              </p:cNvSpPr>
              <p:nvPr/>
            </p:nvSpPr>
            <p:spPr bwMode="auto">
              <a:xfrm>
                <a:off x="4917" y="7643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62" name="Rectangle 38"/>
              <p:cNvSpPr>
                <a:spLocks noChangeArrowheads="1"/>
              </p:cNvSpPr>
              <p:nvPr/>
            </p:nvSpPr>
            <p:spPr bwMode="auto">
              <a:xfrm>
                <a:off x="5328" y="7643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63" name="Rectangle 39"/>
              <p:cNvSpPr>
                <a:spLocks noChangeArrowheads="1"/>
              </p:cNvSpPr>
              <p:nvPr/>
            </p:nvSpPr>
            <p:spPr bwMode="auto">
              <a:xfrm>
                <a:off x="5739" y="7643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64" name="Rectangle 40"/>
              <p:cNvSpPr>
                <a:spLocks noChangeArrowheads="1"/>
              </p:cNvSpPr>
              <p:nvPr/>
            </p:nvSpPr>
            <p:spPr bwMode="auto">
              <a:xfrm>
                <a:off x="6150" y="7643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65" name="Group 41"/>
            <p:cNvGrpSpPr>
              <a:grpSpLocks/>
            </p:cNvGrpSpPr>
            <p:nvPr/>
          </p:nvGrpSpPr>
          <p:grpSpPr bwMode="auto">
            <a:xfrm>
              <a:off x="2517" y="5207"/>
              <a:ext cx="4455" cy="348"/>
              <a:chOff x="2646" y="6994"/>
              <a:chExt cx="4455" cy="348"/>
            </a:xfrm>
          </p:grpSpPr>
          <p:sp>
            <p:nvSpPr>
              <p:cNvPr id="1066" name="Rectangle 42"/>
              <p:cNvSpPr>
                <a:spLocks noChangeArrowheads="1"/>
              </p:cNvSpPr>
              <p:nvPr/>
            </p:nvSpPr>
            <p:spPr bwMode="auto">
              <a:xfrm>
                <a:off x="2646" y="699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7</a:t>
                </a:r>
                <a:endPara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67" name="Rectangle 43"/>
              <p:cNvSpPr>
                <a:spLocks noChangeArrowheads="1"/>
              </p:cNvSpPr>
              <p:nvPr/>
            </p:nvSpPr>
            <p:spPr bwMode="auto">
              <a:xfrm>
                <a:off x="3057" y="699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68" name="Rectangle 44"/>
              <p:cNvSpPr>
                <a:spLocks noChangeArrowheads="1"/>
              </p:cNvSpPr>
              <p:nvPr/>
            </p:nvSpPr>
            <p:spPr bwMode="auto">
              <a:xfrm>
                <a:off x="3435" y="699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69" name="Rectangle 45"/>
              <p:cNvSpPr>
                <a:spLocks noChangeArrowheads="1"/>
              </p:cNvSpPr>
              <p:nvPr/>
            </p:nvSpPr>
            <p:spPr bwMode="auto">
              <a:xfrm>
                <a:off x="3846" y="699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0" name="Rectangle 46"/>
              <p:cNvSpPr>
                <a:spLocks noChangeArrowheads="1"/>
              </p:cNvSpPr>
              <p:nvPr/>
            </p:nvSpPr>
            <p:spPr bwMode="auto">
              <a:xfrm>
                <a:off x="4257" y="699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1" name="Rectangle 47"/>
              <p:cNvSpPr>
                <a:spLocks noChangeArrowheads="1"/>
              </p:cNvSpPr>
              <p:nvPr/>
            </p:nvSpPr>
            <p:spPr bwMode="auto">
              <a:xfrm>
                <a:off x="4635" y="699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2" name="Rectangle 48"/>
              <p:cNvSpPr>
                <a:spLocks noChangeArrowheads="1"/>
              </p:cNvSpPr>
              <p:nvPr/>
            </p:nvSpPr>
            <p:spPr bwMode="auto">
              <a:xfrm>
                <a:off x="5046" y="699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3" name="Rectangle 49"/>
              <p:cNvSpPr>
                <a:spLocks noChangeArrowheads="1"/>
              </p:cNvSpPr>
              <p:nvPr/>
            </p:nvSpPr>
            <p:spPr bwMode="auto">
              <a:xfrm>
                <a:off x="5457" y="699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4" name="Rectangle 50"/>
              <p:cNvSpPr>
                <a:spLocks noChangeArrowheads="1"/>
              </p:cNvSpPr>
              <p:nvPr/>
            </p:nvSpPr>
            <p:spPr bwMode="auto">
              <a:xfrm>
                <a:off x="5868" y="699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5" name="Rectangle 51"/>
              <p:cNvSpPr>
                <a:spLocks noChangeArrowheads="1"/>
              </p:cNvSpPr>
              <p:nvPr/>
            </p:nvSpPr>
            <p:spPr bwMode="auto">
              <a:xfrm>
                <a:off x="6279" y="699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76" name="Rectangle 52"/>
              <p:cNvSpPr>
                <a:spLocks noChangeArrowheads="1"/>
              </p:cNvSpPr>
              <p:nvPr/>
            </p:nvSpPr>
            <p:spPr bwMode="auto">
              <a:xfrm>
                <a:off x="6690" y="699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77" name="Group 53"/>
            <p:cNvGrpSpPr>
              <a:grpSpLocks/>
            </p:cNvGrpSpPr>
            <p:nvPr/>
          </p:nvGrpSpPr>
          <p:grpSpPr bwMode="auto">
            <a:xfrm>
              <a:off x="2517" y="4511"/>
              <a:ext cx="3633" cy="348"/>
              <a:chOff x="2346" y="8514"/>
              <a:chExt cx="3633" cy="348"/>
            </a:xfrm>
          </p:grpSpPr>
          <p:sp>
            <p:nvSpPr>
              <p:cNvPr id="1078" name="Rectangle 54"/>
              <p:cNvSpPr>
                <a:spLocks noChangeArrowheads="1"/>
              </p:cNvSpPr>
              <p:nvPr/>
            </p:nvSpPr>
            <p:spPr bwMode="auto">
              <a:xfrm>
                <a:off x="2346" y="851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5</a:t>
                </a:r>
                <a:endPara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79" name="Rectangle 55"/>
              <p:cNvSpPr>
                <a:spLocks noChangeArrowheads="1"/>
              </p:cNvSpPr>
              <p:nvPr/>
            </p:nvSpPr>
            <p:spPr bwMode="auto">
              <a:xfrm>
                <a:off x="2757" y="851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80" name="Rectangle 56"/>
              <p:cNvSpPr>
                <a:spLocks noChangeArrowheads="1"/>
              </p:cNvSpPr>
              <p:nvPr/>
            </p:nvSpPr>
            <p:spPr bwMode="auto">
              <a:xfrm>
                <a:off x="3135" y="851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81" name="Rectangle 57"/>
              <p:cNvSpPr>
                <a:spLocks noChangeArrowheads="1"/>
              </p:cNvSpPr>
              <p:nvPr/>
            </p:nvSpPr>
            <p:spPr bwMode="auto">
              <a:xfrm>
                <a:off x="3546" y="851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82" name="Rectangle 58"/>
              <p:cNvSpPr>
                <a:spLocks noChangeArrowheads="1"/>
              </p:cNvSpPr>
              <p:nvPr/>
            </p:nvSpPr>
            <p:spPr bwMode="auto">
              <a:xfrm>
                <a:off x="3957" y="851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83" name="Rectangle 59"/>
              <p:cNvSpPr>
                <a:spLocks noChangeArrowheads="1"/>
              </p:cNvSpPr>
              <p:nvPr/>
            </p:nvSpPr>
            <p:spPr bwMode="auto">
              <a:xfrm>
                <a:off x="4335" y="851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84" name="Rectangle 60"/>
              <p:cNvSpPr>
                <a:spLocks noChangeArrowheads="1"/>
              </p:cNvSpPr>
              <p:nvPr/>
            </p:nvSpPr>
            <p:spPr bwMode="auto">
              <a:xfrm>
                <a:off x="4746" y="851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85" name="Rectangle 61"/>
              <p:cNvSpPr>
                <a:spLocks noChangeArrowheads="1"/>
              </p:cNvSpPr>
              <p:nvPr/>
            </p:nvSpPr>
            <p:spPr bwMode="auto">
              <a:xfrm>
                <a:off x="5157" y="851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86" name="Rectangle 62"/>
              <p:cNvSpPr>
                <a:spLocks noChangeArrowheads="1"/>
              </p:cNvSpPr>
              <p:nvPr/>
            </p:nvSpPr>
            <p:spPr bwMode="auto">
              <a:xfrm>
                <a:off x="5568" y="851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87" name="Group 63"/>
            <p:cNvGrpSpPr>
              <a:grpSpLocks/>
            </p:cNvGrpSpPr>
            <p:nvPr/>
          </p:nvGrpSpPr>
          <p:grpSpPr bwMode="auto">
            <a:xfrm>
              <a:off x="2517" y="4163"/>
              <a:ext cx="3222" cy="348"/>
              <a:chOff x="2517" y="9400"/>
              <a:chExt cx="3222" cy="348"/>
            </a:xfrm>
          </p:grpSpPr>
          <p:sp>
            <p:nvSpPr>
              <p:cNvPr id="1088" name="Rectangle 64"/>
              <p:cNvSpPr>
                <a:spLocks noChangeArrowheads="1"/>
              </p:cNvSpPr>
              <p:nvPr/>
            </p:nvSpPr>
            <p:spPr bwMode="auto">
              <a:xfrm>
                <a:off x="2517" y="9400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4</a:t>
                </a:r>
                <a:endPara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89" name="Rectangle 65"/>
              <p:cNvSpPr>
                <a:spLocks noChangeArrowheads="1"/>
              </p:cNvSpPr>
              <p:nvPr/>
            </p:nvSpPr>
            <p:spPr bwMode="auto">
              <a:xfrm>
                <a:off x="2928" y="9400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90" name="Rectangle 66"/>
              <p:cNvSpPr>
                <a:spLocks noChangeArrowheads="1"/>
              </p:cNvSpPr>
              <p:nvPr/>
            </p:nvSpPr>
            <p:spPr bwMode="auto">
              <a:xfrm>
                <a:off x="3306" y="9400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91" name="Rectangle 67"/>
              <p:cNvSpPr>
                <a:spLocks noChangeArrowheads="1"/>
              </p:cNvSpPr>
              <p:nvPr/>
            </p:nvSpPr>
            <p:spPr bwMode="auto">
              <a:xfrm>
                <a:off x="3717" y="9400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92" name="Rectangle 68"/>
              <p:cNvSpPr>
                <a:spLocks noChangeArrowheads="1"/>
              </p:cNvSpPr>
              <p:nvPr/>
            </p:nvSpPr>
            <p:spPr bwMode="auto">
              <a:xfrm>
                <a:off x="4128" y="9400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93" name="Rectangle 69"/>
              <p:cNvSpPr>
                <a:spLocks noChangeArrowheads="1"/>
              </p:cNvSpPr>
              <p:nvPr/>
            </p:nvSpPr>
            <p:spPr bwMode="auto">
              <a:xfrm>
                <a:off x="4506" y="9400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94" name="Rectangle 70"/>
              <p:cNvSpPr>
                <a:spLocks noChangeArrowheads="1"/>
              </p:cNvSpPr>
              <p:nvPr/>
            </p:nvSpPr>
            <p:spPr bwMode="auto">
              <a:xfrm>
                <a:off x="4917" y="9400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95" name="Rectangle 71"/>
              <p:cNvSpPr>
                <a:spLocks noChangeArrowheads="1"/>
              </p:cNvSpPr>
              <p:nvPr/>
            </p:nvSpPr>
            <p:spPr bwMode="auto">
              <a:xfrm>
                <a:off x="5328" y="9400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096" name="Group 72"/>
            <p:cNvGrpSpPr>
              <a:grpSpLocks/>
            </p:cNvGrpSpPr>
            <p:nvPr/>
          </p:nvGrpSpPr>
          <p:grpSpPr bwMode="auto">
            <a:xfrm>
              <a:off x="2517" y="3815"/>
              <a:ext cx="2811" cy="348"/>
              <a:chOff x="2235" y="10384"/>
              <a:chExt cx="2811" cy="348"/>
            </a:xfrm>
          </p:grpSpPr>
          <p:sp>
            <p:nvSpPr>
              <p:cNvPr id="1097" name="Rectangle 73"/>
              <p:cNvSpPr>
                <a:spLocks noChangeArrowheads="1"/>
              </p:cNvSpPr>
              <p:nvPr/>
            </p:nvSpPr>
            <p:spPr bwMode="auto">
              <a:xfrm>
                <a:off x="2235" y="1038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3</a:t>
                </a:r>
                <a:endPara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98" name="Rectangle 74"/>
              <p:cNvSpPr>
                <a:spLocks noChangeArrowheads="1"/>
              </p:cNvSpPr>
              <p:nvPr/>
            </p:nvSpPr>
            <p:spPr bwMode="auto">
              <a:xfrm>
                <a:off x="2646" y="1038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099" name="Rectangle 75"/>
              <p:cNvSpPr>
                <a:spLocks noChangeArrowheads="1"/>
              </p:cNvSpPr>
              <p:nvPr/>
            </p:nvSpPr>
            <p:spPr bwMode="auto">
              <a:xfrm>
                <a:off x="3024" y="1038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00" name="Rectangle 76"/>
              <p:cNvSpPr>
                <a:spLocks noChangeArrowheads="1"/>
              </p:cNvSpPr>
              <p:nvPr/>
            </p:nvSpPr>
            <p:spPr bwMode="auto">
              <a:xfrm>
                <a:off x="3435" y="1038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01" name="Rectangle 77"/>
              <p:cNvSpPr>
                <a:spLocks noChangeArrowheads="1"/>
              </p:cNvSpPr>
              <p:nvPr/>
            </p:nvSpPr>
            <p:spPr bwMode="auto">
              <a:xfrm>
                <a:off x="3846" y="1038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02" name="Rectangle 78"/>
              <p:cNvSpPr>
                <a:spLocks noChangeArrowheads="1"/>
              </p:cNvSpPr>
              <p:nvPr/>
            </p:nvSpPr>
            <p:spPr bwMode="auto">
              <a:xfrm>
                <a:off x="4224" y="1038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03" name="Rectangle 79"/>
              <p:cNvSpPr>
                <a:spLocks noChangeArrowheads="1"/>
              </p:cNvSpPr>
              <p:nvPr/>
            </p:nvSpPr>
            <p:spPr bwMode="auto">
              <a:xfrm>
                <a:off x="4635" y="10384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104" name="Group 80"/>
            <p:cNvGrpSpPr>
              <a:grpSpLocks/>
            </p:cNvGrpSpPr>
            <p:nvPr/>
          </p:nvGrpSpPr>
          <p:grpSpPr bwMode="auto">
            <a:xfrm>
              <a:off x="2517" y="3467"/>
              <a:ext cx="2400" cy="348"/>
              <a:chOff x="2235" y="11096"/>
              <a:chExt cx="2400" cy="348"/>
            </a:xfrm>
          </p:grpSpPr>
          <p:sp>
            <p:nvSpPr>
              <p:cNvPr id="1105" name="Rectangle 81"/>
              <p:cNvSpPr>
                <a:spLocks noChangeArrowheads="1"/>
              </p:cNvSpPr>
              <p:nvPr/>
            </p:nvSpPr>
            <p:spPr bwMode="auto">
              <a:xfrm>
                <a:off x="2235" y="11096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2</a:t>
                </a:r>
                <a:endParaRPr kumimoji="0" lang="ru-RU" sz="4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06" name="Rectangle 82"/>
              <p:cNvSpPr>
                <a:spLocks noChangeArrowheads="1"/>
              </p:cNvSpPr>
              <p:nvPr/>
            </p:nvSpPr>
            <p:spPr bwMode="auto">
              <a:xfrm>
                <a:off x="2646" y="11096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07" name="Rectangle 83"/>
              <p:cNvSpPr>
                <a:spLocks noChangeArrowheads="1"/>
              </p:cNvSpPr>
              <p:nvPr/>
            </p:nvSpPr>
            <p:spPr bwMode="auto">
              <a:xfrm>
                <a:off x="3024" y="11096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08" name="Rectangle 84"/>
              <p:cNvSpPr>
                <a:spLocks noChangeArrowheads="1"/>
              </p:cNvSpPr>
              <p:nvPr/>
            </p:nvSpPr>
            <p:spPr bwMode="auto">
              <a:xfrm>
                <a:off x="3435" y="11096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09" name="Rectangle 85"/>
              <p:cNvSpPr>
                <a:spLocks noChangeArrowheads="1"/>
              </p:cNvSpPr>
              <p:nvPr/>
            </p:nvSpPr>
            <p:spPr bwMode="auto">
              <a:xfrm>
                <a:off x="3846" y="11096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  <p:sp>
            <p:nvSpPr>
              <p:cNvPr id="1110" name="Rectangle 86"/>
              <p:cNvSpPr>
                <a:spLocks noChangeArrowheads="1"/>
              </p:cNvSpPr>
              <p:nvPr/>
            </p:nvSpPr>
            <p:spPr bwMode="auto">
              <a:xfrm>
                <a:off x="4224" y="11096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/>
              </a:p>
            </p:txBody>
          </p:sp>
        </p:grpSp>
        <p:grpSp>
          <p:nvGrpSpPr>
            <p:cNvPr id="1111" name="Group 87"/>
            <p:cNvGrpSpPr>
              <a:grpSpLocks/>
            </p:cNvGrpSpPr>
            <p:nvPr/>
          </p:nvGrpSpPr>
          <p:grpSpPr bwMode="auto">
            <a:xfrm>
              <a:off x="2517" y="3119"/>
              <a:ext cx="2022" cy="348"/>
              <a:chOff x="2235" y="11698"/>
              <a:chExt cx="2022" cy="348"/>
            </a:xfrm>
          </p:grpSpPr>
          <p:sp>
            <p:nvSpPr>
              <p:cNvPr id="1112" name="Rectangle 88"/>
              <p:cNvSpPr>
                <a:spLocks noChangeArrowheads="1"/>
              </p:cNvSpPr>
              <p:nvPr/>
            </p:nvSpPr>
            <p:spPr bwMode="auto">
              <a:xfrm>
                <a:off x="2235" y="11698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r>
                  <a:rPr kumimoji="0" lang="ru-RU" sz="44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  <a:cs typeface="Arial" pitchFamily="34" charset="0"/>
                  </a:rPr>
                  <a:t>1</a:t>
                </a:r>
                <a:endParaRPr kumimoji="0" lang="ru-RU" sz="6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13" name="Rectangle 89"/>
              <p:cNvSpPr>
                <a:spLocks noChangeArrowheads="1"/>
              </p:cNvSpPr>
              <p:nvPr/>
            </p:nvSpPr>
            <p:spPr bwMode="auto">
              <a:xfrm>
                <a:off x="2646" y="11698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sz="4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14" name="Rectangle 90"/>
              <p:cNvSpPr>
                <a:spLocks noChangeArrowheads="1"/>
              </p:cNvSpPr>
              <p:nvPr/>
            </p:nvSpPr>
            <p:spPr bwMode="auto">
              <a:xfrm>
                <a:off x="3024" y="11698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sz="4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15" name="Rectangle 91"/>
              <p:cNvSpPr>
                <a:spLocks noChangeArrowheads="1"/>
              </p:cNvSpPr>
              <p:nvPr/>
            </p:nvSpPr>
            <p:spPr bwMode="auto">
              <a:xfrm>
                <a:off x="3435" y="11698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sz="4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116" name="Rectangle 92"/>
              <p:cNvSpPr>
                <a:spLocks noChangeArrowheads="1"/>
              </p:cNvSpPr>
              <p:nvPr/>
            </p:nvSpPr>
            <p:spPr bwMode="auto">
              <a:xfrm>
                <a:off x="3846" y="11698"/>
                <a:ext cx="411" cy="3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algn="ctr"/>
                <a:endParaRPr lang="ru-RU" sz="4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sp>
        <p:nvSpPr>
          <p:cNvPr id="93" name="TextBox 92"/>
          <p:cNvSpPr txBox="1"/>
          <p:nvPr/>
        </p:nvSpPr>
        <p:spPr>
          <a:xfrm>
            <a:off x="980391" y="466039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6177639" y="5647639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215074" y="3714752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4857752" y="2357430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214810" y="1714488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>
                <a:latin typeface="Times New Roman" pitchFamily="18" charset="0"/>
                <a:cs typeface="Times New Roman" pitchFamily="18" charset="0"/>
              </a:rPr>
              <a:t>А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3522894" y="5650346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527896" y="4371287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2265582" y="4380811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1596122" y="1753261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603592" y="448345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Т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4869991" y="5657163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2887430" y="4360401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596123" y="4365832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206640" y="3726307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3536487" y="3050031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867945" y="3075202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2924172" y="2384640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596123" y="2406404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2262174" y="458546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О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972906" y="5004020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266944" y="1116459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2924849" y="440183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М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972906" y="1106935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Х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7510458" y="5657163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596123" y="5639461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6853922" y="4997204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4197809" y="4365833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596122" y="3059547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2908516" y="1115774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1589983" y="1120536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И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3531049" y="1106935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Я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3541934" y="4361763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2260152" y="3048661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964059" y="1735583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С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2257420" y="1749192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У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972906" y="3719506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2904439" y="1758716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П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5525866" y="3701804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966782" y="3075887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4197809" y="2406404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3526963" y="1777764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К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5512249" y="5646277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6157237" y="4986318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TextBox 136"/>
          <p:cNvSpPr txBox="1"/>
          <p:nvPr/>
        </p:nvSpPr>
        <p:spPr>
          <a:xfrm>
            <a:off x="964059" y="2410497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В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4199839" y="5646277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TextBox 138"/>
          <p:cNvSpPr txBox="1"/>
          <p:nvPr/>
        </p:nvSpPr>
        <p:spPr>
          <a:xfrm>
            <a:off x="2266944" y="3696373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TextBox 139"/>
          <p:cNvSpPr txBox="1"/>
          <p:nvPr/>
        </p:nvSpPr>
        <p:spPr>
          <a:xfrm>
            <a:off x="4203239" y="3074525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TextBox 140"/>
          <p:cNvSpPr txBox="1"/>
          <p:nvPr/>
        </p:nvSpPr>
        <p:spPr>
          <a:xfrm>
            <a:off x="2264221" y="2420021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Р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2" name="TextBox 141"/>
          <p:cNvSpPr txBox="1"/>
          <p:nvPr/>
        </p:nvSpPr>
        <p:spPr>
          <a:xfrm>
            <a:off x="6843037" y="5672118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2262182" y="5002659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4845497" y="4363802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4861144" y="3720183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3536487" y="2390764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Н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2268306" y="5663287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Л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8" name="TextBox 147"/>
          <p:cNvSpPr txBox="1"/>
          <p:nvPr/>
        </p:nvSpPr>
        <p:spPr>
          <a:xfrm>
            <a:off x="4197808" y="4997204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Л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9" name="TextBox 148"/>
          <p:cNvSpPr txBox="1"/>
          <p:nvPr/>
        </p:nvSpPr>
        <p:spPr>
          <a:xfrm>
            <a:off x="2907839" y="3052754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Л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0" name="TextBox 149"/>
          <p:cNvSpPr txBox="1"/>
          <p:nvPr/>
        </p:nvSpPr>
        <p:spPr>
          <a:xfrm>
            <a:off x="2902408" y="5018975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Д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1" name="TextBox 150"/>
          <p:cNvSpPr txBox="1"/>
          <p:nvPr/>
        </p:nvSpPr>
        <p:spPr>
          <a:xfrm>
            <a:off x="5517011" y="3043230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Д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2" name="TextBox 151"/>
          <p:cNvSpPr txBox="1"/>
          <p:nvPr/>
        </p:nvSpPr>
        <p:spPr>
          <a:xfrm>
            <a:off x="8168363" y="5657163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" name="TextBox 152"/>
          <p:cNvSpPr txBox="1"/>
          <p:nvPr/>
        </p:nvSpPr>
        <p:spPr>
          <a:xfrm>
            <a:off x="5514980" y="4986318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4862506" y="5012183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3553497" y="5015583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6" name="TextBox 155"/>
          <p:cNvSpPr txBox="1"/>
          <p:nvPr/>
        </p:nvSpPr>
        <p:spPr>
          <a:xfrm>
            <a:off x="1609716" y="5003335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6175592" y="4381488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2891523" y="3734461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1594745" y="3714736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Е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3552820" y="3686849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Г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>
            <a:off x="972906" y="5657163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Ф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971544" y="4338630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Ф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2911925" y="5647639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Ь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7511820" y="5011506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Й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6853923" y="4344061"/>
            <a:ext cx="7143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З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1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5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7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1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5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6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7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8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5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9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0" dur="5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1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" grpId="0"/>
      <p:bldP spid="94" grpId="0"/>
      <p:bldP spid="95" grpId="0"/>
      <p:bldP spid="96" grpId="0"/>
      <p:bldP spid="97" grpId="0"/>
      <p:bldP spid="99" grpId="0"/>
      <p:bldP spid="100" grpId="0"/>
      <p:bldP spid="101" grpId="0"/>
      <p:bldP spid="102" grpId="0"/>
      <p:bldP spid="103" grpId="0"/>
      <p:bldP spid="104" grpId="0"/>
      <p:bldP spid="105" grpId="0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18" grpId="0"/>
      <p:bldP spid="119" grpId="0"/>
      <p:bldP spid="120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  <p:bldP spid="142" grpId="0"/>
      <p:bldP spid="143" grpId="0"/>
      <p:bldP spid="144" grpId="0"/>
      <p:bldP spid="145" grpId="0"/>
      <p:bldP spid="146" grpId="0"/>
      <p:bldP spid="147" grpId="0"/>
      <p:bldP spid="148" grpId="0"/>
      <p:bldP spid="149" grpId="0"/>
      <p:bldP spid="150" grpId="0"/>
      <p:bldP spid="151" grpId="0"/>
      <p:bldP spid="152" grpId="0"/>
      <p:bldP spid="153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6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542207" y="928670"/>
          <a:ext cx="8001057" cy="2428890"/>
        </p:xfrm>
        <a:graphic>
          <a:graphicData uri="http://schemas.openxmlformats.org/drawingml/2006/table">
            <a:tbl>
              <a:tblPr/>
              <a:tblGrid>
                <a:gridCol w="2355178"/>
                <a:gridCol w="2942680"/>
                <a:gridCol w="2703199"/>
              </a:tblGrid>
              <a:tr h="809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latin typeface="Times New Roman"/>
                          <a:ea typeface="Times New Roman"/>
                          <a:cs typeface="Times New Roman"/>
                        </a:rPr>
                        <a:t>железо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latin typeface="Times New Roman"/>
                          <a:ea typeface="Times New Roman"/>
                          <a:cs typeface="Times New Roman"/>
                        </a:rPr>
                        <a:t>почва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latin typeface="Times New Roman"/>
                          <a:ea typeface="Times New Roman"/>
                          <a:cs typeface="Times New Roman"/>
                        </a:rPr>
                        <a:t>спрайт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latin typeface="Times New Roman"/>
                          <a:ea typeface="Times New Roman"/>
                          <a:cs typeface="Times New Roman"/>
                        </a:rPr>
                        <a:t>фосфор</a:t>
                      </a:r>
                      <a:endParaRPr lang="ru-RU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latin typeface="Times New Roman"/>
                          <a:ea typeface="Times New Roman"/>
                          <a:cs typeface="Times New Roman"/>
                        </a:rPr>
                        <a:t>гранит</a:t>
                      </a:r>
                      <a:endParaRPr lang="ru-RU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latin typeface="Times New Roman"/>
                          <a:ea typeface="Times New Roman"/>
                          <a:cs typeface="Times New Roman"/>
                        </a:rPr>
                        <a:t>соль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6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>
                          <a:latin typeface="Times New Roman"/>
                          <a:ea typeface="Times New Roman"/>
                          <a:cs typeface="Times New Roman"/>
                        </a:rPr>
                        <a:t>водород</a:t>
                      </a:r>
                      <a:endParaRPr lang="ru-RU" sz="3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latin typeface="Times New Roman"/>
                          <a:ea typeface="Times New Roman"/>
                          <a:cs typeface="Times New Roman"/>
                        </a:rPr>
                        <a:t>речная вода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4400" dirty="0">
                          <a:latin typeface="Times New Roman"/>
                          <a:ea typeface="Times New Roman"/>
                          <a:cs typeface="Times New Roman"/>
                        </a:rPr>
                        <a:t>золото</a:t>
                      </a:r>
                      <a:endParaRPr lang="ru-RU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443551" y="152400"/>
            <a:ext cx="8215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выигрышной позиции смеси</a:t>
            </a:r>
            <a:endParaRPr lang="ru-RU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3293610"/>
            <a:ext cx="873377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На выигрышной позиции металлы</a:t>
            </a:r>
            <a:endParaRPr lang="ru-RU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88496" y="3995058"/>
          <a:ext cx="8215368" cy="2839212"/>
        </p:xfrm>
        <a:graphic>
          <a:graphicData uri="http://schemas.openxmlformats.org/drawingml/2006/table">
            <a:tbl>
              <a:tblPr/>
              <a:tblGrid>
                <a:gridCol w="2738456"/>
                <a:gridCol w="2738456"/>
                <a:gridCol w="2738456"/>
              </a:tblGrid>
              <a:tr h="8096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5400" dirty="0">
                          <a:latin typeface="Times New Roman"/>
                          <a:ea typeface="Times New Roman"/>
                          <a:cs typeface="Times New Roman"/>
                        </a:rPr>
                        <a:t>As</a:t>
                      </a:r>
                      <a:endParaRPr lang="ru-RU" sz="4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5400" dirty="0">
                          <a:latin typeface="Times New Roman"/>
                          <a:ea typeface="Times New Roman"/>
                          <a:cs typeface="Times New Roman"/>
                        </a:rPr>
                        <a:t>Fe</a:t>
                      </a:r>
                      <a:endParaRPr lang="ru-RU" sz="4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5400" dirty="0">
                          <a:latin typeface="Times New Roman"/>
                          <a:ea typeface="Times New Roman"/>
                          <a:cs typeface="Times New Roman"/>
                        </a:rPr>
                        <a:t>Hg</a:t>
                      </a:r>
                      <a:endParaRPr lang="ru-RU" sz="4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6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5400">
                          <a:latin typeface="Times New Roman"/>
                          <a:ea typeface="Times New Roman"/>
                          <a:cs typeface="Times New Roman"/>
                        </a:rPr>
                        <a:t>Cl</a:t>
                      </a:r>
                      <a:endParaRPr lang="ru-RU" sz="4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5400">
                          <a:latin typeface="Times New Roman"/>
                          <a:ea typeface="Times New Roman"/>
                          <a:cs typeface="Times New Roman"/>
                        </a:rPr>
                        <a:t>Ni</a:t>
                      </a:r>
                      <a:endParaRPr lang="ru-RU" sz="4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5400" dirty="0">
                          <a:latin typeface="Times New Roman"/>
                          <a:ea typeface="Times New Roman"/>
                          <a:cs typeface="Times New Roman"/>
                        </a:rPr>
                        <a:t>Zn</a:t>
                      </a:r>
                      <a:endParaRPr lang="ru-RU" sz="4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6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5400">
                          <a:latin typeface="Times New Roman"/>
                          <a:ea typeface="Times New Roman"/>
                          <a:cs typeface="Times New Roman"/>
                        </a:rPr>
                        <a:t>Ag</a:t>
                      </a:r>
                      <a:endParaRPr lang="ru-RU" sz="4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5400">
                          <a:latin typeface="Times New Roman"/>
                          <a:ea typeface="Times New Roman"/>
                          <a:cs typeface="Times New Roman"/>
                        </a:rPr>
                        <a:t>F</a:t>
                      </a:r>
                      <a:endParaRPr lang="ru-RU" sz="4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5400" dirty="0">
                          <a:latin typeface="Times New Roman"/>
                          <a:ea typeface="Times New Roman"/>
                          <a:cs typeface="Times New Roman"/>
                        </a:rPr>
                        <a:t>Br</a:t>
                      </a:r>
                      <a:endParaRPr lang="ru-RU" sz="4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 rot="16200000" flipH="1">
            <a:off x="3165694" y="2120666"/>
            <a:ext cx="2391473" cy="7484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714348" y="4143380"/>
            <a:ext cx="7858180" cy="2428892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Картинка 22 из 2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285728"/>
            <a:ext cx="7277100" cy="3071834"/>
          </a:xfrm>
          <a:prstGeom prst="rect">
            <a:avLst/>
          </a:prstGeom>
          <a:noFill/>
        </p:spPr>
      </p:pic>
      <p:pic>
        <p:nvPicPr>
          <p:cNvPr id="3" name="Picture 4" descr="Картинка 26 из 26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3357562"/>
            <a:ext cx="7643866" cy="250033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143240" y="285728"/>
            <a:ext cx="27146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Никель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14678" y="5715016"/>
            <a:ext cx="27146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Азот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Картинка 24 из 26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14290"/>
            <a:ext cx="6667500" cy="2524126"/>
          </a:xfrm>
          <a:prstGeom prst="rect">
            <a:avLst/>
          </a:prstGeom>
          <a:noFill/>
        </p:spPr>
      </p:pic>
      <p:pic>
        <p:nvPicPr>
          <p:cNvPr id="17414" name="Picture 6" descr="Картинка 34 из 26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290" y="2928934"/>
            <a:ext cx="6786610" cy="296227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357554" y="2000240"/>
            <a:ext cx="27146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Кислород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86116" y="5857892"/>
            <a:ext cx="271464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Ванадий 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205558"/>
          </a:xfrm>
        </p:spPr>
        <p:txBody>
          <a:bodyPr>
            <a:normAutofit fontScale="90000"/>
          </a:bodyPr>
          <a:lstStyle/>
          <a:p>
            <a:pPr algn="ctr"/>
            <a:r>
              <a:rPr lang="ru-RU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0700" b="1" i="1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ЗАДАЧА:</a:t>
            </a:r>
            <a:br>
              <a:rPr lang="ru-RU" sz="10700" b="1" i="1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10700" b="1" spc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Приготовьте 50г 4%-го раствора.</a:t>
            </a:r>
            <a:endParaRPr lang="ru-RU" sz="10700" b="1" spc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Картинка 31 из 41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1" y="428603"/>
            <a:ext cx="7834366" cy="5875775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5643570" y="4929198"/>
            <a:ext cx="25003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Вода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Картинка 18 из 804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642918"/>
            <a:ext cx="8286808" cy="5490647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071934" y="642918"/>
            <a:ext cx="4643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Дистилляция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Картинка 11 из 147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8572560" cy="642942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3286116" y="3286124"/>
            <a:ext cx="2196884" cy="2177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5786446" y="3286124"/>
            <a:ext cx="2143140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57224" y="3286124"/>
            <a:ext cx="2143140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715008" y="5857892"/>
            <a:ext cx="2143140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286116" y="5857892"/>
            <a:ext cx="2214578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57224" y="5857892"/>
            <a:ext cx="2143140" cy="214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3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121</TotalTime>
  <Words>155</Words>
  <Application>Microsoft Office PowerPoint</Application>
  <PresentationFormat>Экран (4:3)</PresentationFormat>
  <Paragraphs>116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Бумажная</vt:lpstr>
      <vt:lpstr>Посвящение  в  химики!</vt:lpstr>
      <vt:lpstr>Слайд 2</vt:lpstr>
      <vt:lpstr>Слайд 3</vt:lpstr>
      <vt:lpstr>Слайд 4</vt:lpstr>
      <vt:lpstr>Слайд 5</vt:lpstr>
      <vt:lpstr> ЗАДАЧА: Приготовьте 50г 4%-го раствора.</vt:lpstr>
      <vt:lpstr>Слайд 7</vt:lpstr>
      <vt:lpstr>Слайд 8</vt:lpstr>
      <vt:lpstr>Слайд 9</vt:lpstr>
      <vt:lpstr>Слайд 10</vt:lpstr>
      <vt:lpstr>Рассчитайте относительную молекулярную массу вещества Al2(SO4)3 </vt:lpstr>
      <vt:lpstr>Слайд 12</vt:lpstr>
      <vt:lpstr>Слайд 13</vt:lpstr>
      <vt:lpstr>Я, юный химик, перед лицом своих товарищей торжественно клянусь: Горячо любить уроки химии и никогда их не прогуливать. Помнить химические свойства любого элемента на Земле. Знать все 114 элементов Периодической системы наизусть. Твердые вещества не просыпать; жидкие - не проливать; газообразные – не выпускать наружу Жить, учиться и химичить, как завещал великий Менделеев. Не применять знания, полученные на уроках химии, против людей.    А если я нарушу свою клятву, то пусть меня разъест серная кислота!      Клянусь!  Клянусь!  Клянусь!</vt:lpstr>
      <vt:lpstr>Учащиеся седьмых классов посвящаются в ХИМИКИ!!! Поздравляем!!!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Посвящение  в  химики!</dc:title>
  <dc:creator>VVV</dc:creator>
  <cp:lastModifiedBy>VVV</cp:lastModifiedBy>
  <cp:revision>13</cp:revision>
  <dcterms:created xsi:type="dcterms:W3CDTF">2012-04-24T04:59:41Z</dcterms:created>
  <dcterms:modified xsi:type="dcterms:W3CDTF">2012-04-24T10:00:50Z</dcterms:modified>
</cp:coreProperties>
</file>