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76" r:id="rId15"/>
    <p:sldId id="269" r:id="rId16"/>
    <p:sldId id="271" r:id="rId17"/>
    <p:sldId id="272" r:id="rId18"/>
    <p:sldId id="273" r:id="rId19"/>
    <p:sldId id="274" r:id="rId20"/>
    <p:sldId id="25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EEAEA-73E7-4C9F-8605-788E624C2E77}" type="doc">
      <dgm:prSet loTypeId="urn:microsoft.com/office/officeart/2005/8/layout/radial5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690DC19-925C-400A-8507-52E5C0FF52DE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Этапы творчества А.Ахматовой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C4E39C1-7F26-42D4-9623-C9DE1DDE2E03}" type="parTrans" cxnId="{077BC9D4-6C0E-4189-ABA4-19BA549A9617}">
      <dgm:prSet/>
      <dgm:spPr/>
      <dgm:t>
        <a:bodyPr/>
        <a:lstStyle/>
        <a:p>
          <a:endParaRPr lang="ru-RU"/>
        </a:p>
      </dgm:t>
    </dgm:pt>
    <dgm:pt modelId="{F33280CD-6F6B-4D27-B650-97141BAE01E1}" type="sibTrans" cxnId="{077BC9D4-6C0E-4189-ABA4-19BA549A9617}">
      <dgm:prSet/>
      <dgm:spPr/>
      <dgm:t>
        <a:bodyPr/>
        <a:lstStyle/>
        <a:p>
          <a:endParaRPr lang="ru-RU"/>
        </a:p>
      </dgm:t>
    </dgm:pt>
    <dgm:pt modelId="{66FB7267-A8F1-40A5-97CB-BB9527534C7D}">
      <dgm:prSet phldrT="[Текст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сб. «Вечер» «Чётки»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2E0B2D1-35AA-46BB-BE97-8D95A4F71C61}" type="parTrans" cxnId="{89A45B19-37B2-4EF2-B642-384820483B21}">
      <dgm:prSet/>
      <dgm:spPr/>
      <dgm:t>
        <a:bodyPr/>
        <a:lstStyle/>
        <a:p>
          <a:endParaRPr lang="ru-RU"/>
        </a:p>
      </dgm:t>
    </dgm:pt>
    <dgm:pt modelId="{FC05431A-A8D1-4CDF-A769-DAEA1BABBCEC}" type="sibTrans" cxnId="{89A45B19-37B2-4EF2-B642-384820483B21}">
      <dgm:prSet/>
      <dgm:spPr/>
      <dgm:t>
        <a:bodyPr/>
        <a:lstStyle/>
        <a:p>
          <a:endParaRPr lang="ru-RU"/>
        </a:p>
      </dgm:t>
    </dgm:pt>
    <dgm:pt modelId="{EBB97332-1B37-481D-9168-8DAAC537ECC0}">
      <dgm:prSet phldrT="[Текст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V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Всемирное признание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89B3017-2904-4414-BB4D-15138D7104E8}" type="parTrans" cxnId="{62039105-67B2-411A-A398-6A98C7D1F407}">
      <dgm:prSet/>
      <dgm:spPr/>
      <dgm:t>
        <a:bodyPr/>
        <a:lstStyle/>
        <a:p>
          <a:endParaRPr lang="ru-RU"/>
        </a:p>
      </dgm:t>
    </dgm:pt>
    <dgm:pt modelId="{D9154E83-DE66-4AE6-AF2B-FD338E59701B}" type="sibTrans" cxnId="{62039105-67B2-411A-A398-6A98C7D1F407}">
      <dgm:prSet/>
      <dgm:spPr/>
      <dgm:t>
        <a:bodyPr/>
        <a:lstStyle/>
        <a:p>
          <a:endParaRPr lang="ru-RU"/>
        </a:p>
      </dgm:t>
    </dgm:pt>
    <dgm:pt modelId="{46AA7385-1436-4430-8137-5AC924D9B1D8}">
      <dgm:prSet phldrT="[Текст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IV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поэма «Реквием»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53DC5D0-D7D9-49CD-B234-AAD67FEB506F}" type="parTrans" cxnId="{7338C021-9BC1-4CC3-9AD1-DCDBD6420C43}">
      <dgm:prSet/>
      <dgm:spPr/>
      <dgm:t>
        <a:bodyPr/>
        <a:lstStyle/>
        <a:p>
          <a:endParaRPr lang="ru-RU"/>
        </a:p>
      </dgm:t>
    </dgm:pt>
    <dgm:pt modelId="{BEB8F768-22B0-4149-91A6-E7EF0DB1134F}" type="sibTrans" cxnId="{7338C021-9BC1-4CC3-9AD1-DCDBD6420C43}">
      <dgm:prSet/>
      <dgm:spPr/>
      <dgm:t>
        <a:bodyPr/>
        <a:lstStyle/>
        <a:p>
          <a:endParaRPr lang="ru-RU"/>
        </a:p>
      </dgm:t>
    </dgm:pt>
    <dgm:pt modelId="{AC8E24CB-B9B3-438D-8DF2-71B0BABCE39E}">
      <dgm:prSet phldrT="[Текст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II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сб. «Белая стая»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4127E39-D7E0-48D5-8DB8-BEC9371660A5}" type="parTrans" cxnId="{BD3837CD-86A9-4F34-A931-D60ABF28C8AB}">
      <dgm:prSet/>
      <dgm:spPr/>
      <dgm:t>
        <a:bodyPr/>
        <a:lstStyle/>
        <a:p>
          <a:endParaRPr lang="ru-RU"/>
        </a:p>
      </dgm:t>
    </dgm:pt>
    <dgm:pt modelId="{E623B432-C71B-440E-BDA3-9C7FFB6AEF57}" type="sibTrans" cxnId="{BD3837CD-86A9-4F34-A931-D60ABF28C8AB}">
      <dgm:prSet/>
      <dgm:spPr/>
      <dgm:t>
        <a:bodyPr/>
        <a:lstStyle/>
        <a:p>
          <a:endParaRPr lang="ru-RU"/>
        </a:p>
      </dgm:t>
    </dgm:pt>
    <dgm:pt modelId="{DB909476-4138-4513-9A25-5614A98ED87E}">
      <dgm:prSet phldrT="[Текст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III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сб. «Подорожник» «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Anno </a:t>
          </a:r>
          <a:r>
            <a:rPr lang="en-US" sz="1800" b="1" dirty="0" err="1" smtClean="0">
              <a:latin typeface="Times New Roman" pitchFamily="18" charset="0"/>
              <a:cs typeface="Times New Roman" pitchFamily="18" charset="0"/>
            </a:rPr>
            <a:t>domini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FD90BEF-06F7-4AA3-8F35-8DA228B5CD62}" type="parTrans" cxnId="{C8A9C7C5-6467-4B1B-81E9-D8D54EBA2EFC}">
      <dgm:prSet/>
      <dgm:spPr/>
      <dgm:t>
        <a:bodyPr/>
        <a:lstStyle/>
        <a:p>
          <a:endParaRPr lang="ru-RU"/>
        </a:p>
      </dgm:t>
    </dgm:pt>
    <dgm:pt modelId="{C97F8628-0D2A-4564-A271-6015B1ED1310}" type="sibTrans" cxnId="{C8A9C7C5-6467-4B1B-81E9-D8D54EBA2EFC}">
      <dgm:prSet/>
      <dgm:spPr/>
      <dgm:t>
        <a:bodyPr/>
        <a:lstStyle/>
        <a:p>
          <a:endParaRPr lang="ru-RU"/>
        </a:p>
      </dgm:t>
    </dgm:pt>
    <dgm:pt modelId="{B0C119C2-7FE4-4A1B-8A01-D6DC0B3BFB44}" type="pres">
      <dgm:prSet presAssocID="{4D0EEAEA-73E7-4C9F-8605-788E624C2E7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C4116F-DEAE-4995-A9D5-503092746B80}" type="pres">
      <dgm:prSet presAssocID="{9690DC19-925C-400A-8507-52E5C0FF52DE}" presName="centerShape" presStyleLbl="node0" presStyleIdx="0" presStyleCnt="1" custScaleX="180771" custScaleY="146961" custLinFactNeighborX="2131" custLinFactNeighborY="0"/>
      <dgm:spPr/>
    </dgm:pt>
    <dgm:pt modelId="{BA9D0292-539B-4650-8742-EF5C895389BB}" type="pres">
      <dgm:prSet presAssocID="{42E0B2D1-35AA-46BB-BE97-8D95A4F71C61}" presName="parTrans" presStyleLbl="sibTrans2D1" presStyleIdx="0" presStyleCnt="5"/>
      <dgm:spPr/>
    </dgm:pt>
    <dgm:pt modelId="{C99F6BBA-00FB-4270-97C0-7A1FCEBA86F6}" type="pres">
      <dgm:prSet presAssocID="{42E0B2D1-35AA-46BB-BE97-8D95A4F71C61}" presName="connectorText" presStyleLbl="sibTrans2D1" presStyleIdx="0" presStyleCnt="5"/>
      <dgm:spPr/>
    </dgm:pt>
    <dgm:pt modelId="{7B8178B6-6F78-482F-927F-EB51EACD0DDB}" type="pres">
      <dgm:prSet presAssocID="{66FB7267-A8F1-40A5-97CB-BB9527534C7D}" presName="node" presStyleLbl="node1" presStyleIdx="0" presStyleCnt="5" custScaleX="132534" custScaleY="123519" custRadScaleRad="108404" custRadScaleInc="-4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7C102-00C2-47EC-8009-CB1D49525E05}" type="pres">
      <dgm:prSet presAssocID="{0FD90BEF-06F7-4AA3-8F35-8DA228B5CD62}" presName="parTrans" presStyleLbl="sibTrans2D1" presStyleIdx="1" presStyleCnt="5"/>
      <dgm:spPr/>
    </dgm:pt>
    <dgm:pt modelId="{411E04EA-AA29-4F2C-B2A5-F6531E21AAA5}" type="pres">
      <dgm:prSet presAssocID="{0FD90BEF-06F7-4AA3-8F35-8DA228B5CD62}" presName="connectorText" presStyleLbl="sibTrans2D1" presStyleIdx="1" presStyleCnt="5"/>
      <dgm:spPr/>
    </dgm:pt>
    <dgm:pt modelId="{4A552F81-85AC-4E8E-8E92-8DBFE4BF7CAC}" type="pres">
      <dgm:prSet presAssocID="{DB909476-4138-4513-9A25-5614A98ED87E}" presName="node" presStyleLbl="node1" presStyleIdx="1" presStyleCnt="5" custScaleX="133268" custScaleY="126329" custRadScaleRad="130002" custRadScaleInc="-6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43F31-B34D-4EA1-AEFB-B418080AB0B3}" type="pres">
      <dgm:prSet presAssocID="{689B3017-2904-4414-BB4D-15138D7104E8}" presName="parTrans" presStyleLbl="sibTrans2D1" presStyleIdx="2" presStyleCnt="5"/>
      <dgm:spPr/>
    </dgm:pt>
    <dgm:pt modelId="{A9B114EF-A32D-4E7C-BCE3-3F8F0927B7CE}" type="pres">
      <dgm:prSet presAssocID="{689B3017-2904-4414-BB4D-15138D7104E8}" presName="connectorText" presStyleLbl="sibTrans2D1" presStyleIdx="2" presStyleCnt="5"/>
      <dgm:spPr/>
    </dgm:pt>
    <dgm:pt modelId="{9E9919F2-46A6-413E-8719-CC2FFB811284}" type="pres">
      <dgm:prSet presAssocID="{EBB97332-1B37-481D-9168-8DAAC537ECC0}" presName="node" presStyleLbl="node1" presStyleIdx="2" presStyleCnt="5" custScaleX="126195" custScaleY="120434" custRadScaleRad="122467" custRadScaleInc="-51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4D4AF-03CD-4CDB-A1F6-5A9D5C150363}" type="pres">
      <dgm:prSet presAssocID="{553DC5D0-D7D9-49CD-B234-AAD67FEB506F}" presName="parTrans" presStyleLbl="sibTrans2D1" presStyleIdx="3" presStyleCnt="5"/>
      <dgm:spPr/>
    </dgm:pt>
    <dgm:pt modelId="{573CC9C4-D376-490B-90B6-30FB0F05FCCF}" type="pres">
      <dgm:prSet presAssocID="{553DC5D0-D7D9-49CD-B234-AAD67FEB506F}" presName="connectorText" presStyleLbl="sibTrans2D1" presStyleIdx="3" presStyleCnt="5"/>
      <dgm:spPr/>
    </dgm:pt>
    <dgm:pt modelId="{A2326DCD-48DA-4140-874F-FE5922F3C626}" type="pres">
      <dgm:prSet presAssocID="{46AA7385-1436-4430-8137-5AC924D9B1D8}" presName="node" presStyleLbl="node1" presStyleIdx="3" presStyleCnt="5" custScaleX="123451" custScaleY="122501" custRadScaleRad="111776" custRadScaleInc="44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1A7B9-8B82-4BB4-BDF6-960E77329CBC}" type="pres">
      <dgm:prSet presAssocID="{F4127E39-D7E0-48D5-8DB8-BEC9371660A5}" presName="parTrans" presStyleLbl="sibTrans2D1" presStyleIdx="4" presStyleCnt="5"/>
      <dgm:spPr/>
    </dgm:pt>
    <dgm:pt modelId="{EEAD950E-58A2-489D-A041-07F513BDF490}" type="pres">
      <dgm:prSet presAssocID="{F4127E39-D7E0-48D5-8DB8-BEC9371660A5}" presName="connectorText" presStyleLbl="sibTrans2D1" presStyleIdx="4" presStyleCnt="5"/>
      <dgm:spPr/>
    </dgm:pt>
    <dgm:pt modelId="{7C7FFF9E-D748-4AE5-AC52-C9C9EA10E832}" type="pres">
      <dgm:prSet presAssocID="{AC8E24CB-B9B3-438D-8DF2-71B0BABCE39E}" presName="node" presStyleLbl="node1" presStyleIdx="4" presStyleCnt="5" custScaleX="121340" custScaleY="121914" custRadScaleRad="118977" custRadScaleInc="4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E375CF-B423-4AF1-BBF3-95009A74D394}" type="presOf" srcId="{DB909476-4138-4513-9A25-5614A98ED87E}" destId="{4A552F81-85AC-4E8E-8E92-8DBFE4BF7CAC}" srcOrd="0" destOrd="0" presId="urn:microsoft.com/office/officeart/2005/8/layout/radial5"/>
    <dgm:cxn modelId="{62039105-67B2-411A-A398-6A98C7D1F407}" srcId="{9690DC19-925C-400A-8507-52E5C0FF52DE}" destId="{EBB97332-1B37-481D-9168-8DAAC537ECC0}" srcOrd="2" destOrd="0" parTransId="{689B3017-2904-4414-BB4D-15138D7104E8}" sibTransId="{D9154E83-DE66-4AE6-AF2B-FD338E59701B}"/>
    <dgm:cxn modelId="{E57ACE22-CC1F-405C-B12F-023CDFF61F41}" type="presOf" srcId="{EBB97332-1B37-481D-9168-8DAAC537ECC0}" destId="{9E9919F2-46A6-413E-8719-CC2FFB811284}" srcOrd="0" destOrd="0" presId="urn:microsoft.com/office/officeart/2005/8/layout/radial5"/>
    <dgm:cxn modelId="{C8A9C7C5-6467-4B1B-81E9-D8D54EBA2EFC}" srcId="{9690DC19-925C-400A-8507-52E5C0FF52DE}" destId="{DB909476-4138-4513-9A25-5614A98ED87E}" srcOrd="1" destOrd="0" parTransId="{0FD90BEF-06F7-4AA3-8F35-8DA228B5CD62}" sibTransId="{C97F8628-0D2A-4564-A271-6015B1ED1310}"/>
    <dgm:cxn modelId="{C385D996-A3F6-4202-9A69-6EA8309719B8}" type="presOf" srcId="{553DC5D0-D7D9-49CD-B234-AAD67FEB506F}" destId="{573CC9C4-D376-490B-90B6-30FB0F05FCCF}" srcOrd="1" destOrd="0" presId="urn:microsoft.com/office/officeart/2005/8/layout/radial5"/>
    <dgm:cxn modelId="{BD3837CD-86A9-4F34-A931-D60ABF28C8AB}" srcId="{9690DC19-925C-400A-8507-52E5C0FF52DE}" destId="{AC8E24CB-B9B3-438D-8DF2-71B0BABCE39E}" srcOrd="4" destOrd="0" parTransId="{F4127E39-D7E0-48D5-8DB8-BEC9371660A5}" sibTransId="{E623B432-C71B-440E-BDA3-9C7FFB6AEF57}"/>
    <dgm:cxn modelId="{7FE80F45-F79D-4B56-9470-061D86BDE386}" type="presOf" srcId="{553DC5D0-D7D9-49CD-B234-AAD67FEB506F}" destId="{5364D4AF-03CD-4CDB-A1F6-5A9D5C150363}" srcOrd="0" destOrd="0" presId="urn:microsoft.com/office/officeart/2005/8/layout/radial5"/>
    <dgm:cxn modelId="{283DBE17-3FC3-4FE9-8496-5E3F8E8A8A7B}" type="presOf" srcId="{4D0EEAEA-73E7-4C9F-8605-788E624C2E77}" destId="{B0C119C2-7FE4-4A1B-8A01-D6DC0B3BFB44}" srcOrd="0" destOrd="0" presId="urn:microsoft.com/office/officeart/2005/8/layout/radial5"/>
    <dgm:cxn modelId="{1B23757B-357C-4526-9065-CA30E1650F75}" type="presOf" srcId="{689B3017-2904-4414-BB4D-15138D7104E8}" destId="{6C743F31-B34D-4EA1-AEFB-B418080AB0B3}" srcOrd="0" destOrd="0" presId="urn:microsoft.com/office/officeart/2005/8/layout/radial5"/>
    <dgm:cxn modelId="{F09FD654-5ED5-4C72-B0EF-B1AB41753798}" type="presOf" srcId="{0FD90BEF-06F7-4AA3-8F35-8DA228B5CD62}" destId="{F557C102-00C2-47EC-8009-CB1D49525E05}" srcOrd="0" destOrd="0" presId="urn:microsoft.com/office/officeart/2005/8/layout/radial5"/>
    <dgm:cxn modelId="{DEF004FF-B2DF-426E-8DA7-FE1A53FDC6E4}" type="presOf" srcId="{66FB7267-A8F1-40A5-97CB-BB9527534C7D}" destId="{7B8178B6-6F78-482F-927F-EB51EACD0DDB}" srcOrd="0" destOrd="0" presId="urn:microsoft.com/office/officeart/2005/8/layout/radial5"/>
    <dgm:cxn modelId="{C1CBE01A-8325-4DD5-98A3-0AB742C8C8DF}" type="presOf" srcId="{F4127E39-D7E0-48D5-8DB8-BEC9371660A5}" destId="{EEAD950E-58A2-489D-A041-07F513BDF490}" srcOrd="1" destOrd="0" presId="urn:microsoft.com/office/officeart/2005/8/layout/radial5"/>
    <dgm:cxn modelId="{ADC5982C-E3DD-412F-A464-07F51FD103AC}" type="presOf" srcId="{46AA7385-1436-4430-8137-5AC924D9B1D8}" destId="{A2326DCD-48DA-4140-874F-FE5922F3C626}" srcOrd="0" destOrd="0" presId="urn:microsoft.com/office/officeart/2005/8/layout/radial5"/>
    <dgm:cxn modelId="{077BC9D4-6C0E-4189-ABA4-19BA549A9617}" srcId="{4D0EEAEA-73E7-4C9F-8605-788E624C2E77}" destId="{9690DC19-925C-400A-8507-52E5C0FF52DE}" srcOrd="0" destOrd="0" parTransId="{EC4E39C1-7F26-42D4-9623-C9DE1DDE2E03}" sibTransId="{F33280CD-6F6B-4D27-B650-97141BAE01E1}"/>
    <dgm:cxn modelId="{89A45B19-37B2-4EF2-B642-384820483B21}" srcId="{9690DC19-925C-400A-8507-52E5C0FF52DE}" destId="{66FB7267-A8F1-40A5-97CB-BB9527534C7D}" srcOrd="0" destOrd="0" parTransId="{42E0B2D1-35AA-46BB-BE97-8D95A4F71C61}" sibTransId="{FC05431A-A8D1-4CDF-A769-DAEA1BABBCEC}"/>
    <dgm:cxn modelId="{7338C021-9BC1-4CC3-9AD1-DCDBD6420C43}" srcId="{9690DC19-925C-400A-8507-52E5C0FF52DE}" destId="{46AA7385-1436-4430-8137-5AC924D9B1D8}" srcOrd="3" destOrd="0" parTransId="{553DC5D0-D7D9-49CD-B234-AAD67FEB506F}" sibTransId="{BEB8F768-22B0-4149-91A6-E7EF0DB1134F}"/>
    <dgm:cxn modelId="{424B8B38-25D7-4DDA-A5BF-34A12E0944A8}" type="presOf" srcId="{9690DC19-925C-400A-8507-52E5C0FF52DE}" destId="{1DC4116F-DEAE-4995-A9D5-503092746B80}" srcOrd="0" destOrd="0" presId="urn:microsoft.com/office/officeart/2005/8/layout/radial5"/>
    <dgm:cxn modelId="{9B3011C9-D8A5-4505-8AB2-67520E5E1A1B}" type="presOf" srcId="{689B3017-2904-4414-BB4D-15138D7104E8}" destId="{A9B114EF-A32D-4E7C-BCE3-3F8F0927B7CE}" srcOrd="1" destOrd="0" presId="urn:microsoft.com/office/officeart/2005/8/layout/radial5"/>
    <dgm:cxn modelId="{93A50FDF-7AFE-46B8-BA16-3678F58CF571}" type="presOf" srcId="{42E0B2D1-35AA-46BB-BE97-8D95A4F71C61}" destId="{C99F6BBA-00FB-4270-97C0-7A1FCEBA86F6}" srcOrd="1" destOrd="0" presId="urn:microsoft.com/office/officeart/2005/8/layout/radial5"/>
    <dgm:cxn modelId="{FA6D1A89-740E-4E50-802A-3C3195553DAA}" type="presOf" srcId="{0FD90BEF-06F7-4AA3-8F35-8DA228B5CD62}" destId="{411E04EA-AA29-4F2C-B2A5-F6531E21AAA5}" srcOrd="1" destOrd="0" presId="urn:microsoft.com/office/officeart/2005/8/layout/radial5"/>
    <dgm:cxn modelId="{8F41D66D-521B-488E-9AF7-3884EB04F3C6}" type="presOf" srcId="{AC8E24CB-B9B3-438D-8DF2-71B0BABCE39E}" destId="{7C7FFF9E-D748-4AE5-AC52-C9C9EA10E832}" srcOrd="0" destOrd="0" presId="urn:microsoft.com/office/officeart/2005/8/layout/radial5"/>
    <dgm:cxn modelId="{5A06CC4D-A4FB-4529-AD32-113CDAABB2D2}" type="presOf" srcId="{42E0B2D1-35AA-46BB-BE97-8D95A4F71C61}" destId="{BA9D0292-539B-4650-8742-EF5C895389BB}" srcOrd="0" destOrd="0" presId="urn:microsoft.com/office/officeart/2005/8/layout/radial5"/>
    <dgm:cxn modelId="{CDAB16B7-90FA-4C0A-BB7E-D53380663B15}" type="presOf" srcId="{F4127E39-D7E0-48D5-8DB8-BEC9371660A5}" destId="{94B1A7B9-8B82-4BB4-BDF6-960E77329CBC}" srcOrd="0" destOrd="0" presId="urn:microsoft.com/office/officeart/2005/8/layout/radial5"/>
    <dgm:cxn modelId="{68B5BEC7-9A2F-4DA8-A7F6-646D4AE1AD8A}" type="presParOf" srcId="{B0C119C2-7FE4-4A1B-8A01-D6DC0B3BFB44}" destId="{1DC4116F-DEAE-4995-A9D5-503092746B80}" srcOrd="0" destOrd="0" presId="urn:microsoft.com/office/officeart/2005/8/layout/radial5"/>
    <dgm:cxn modelId="{DA0E740A-11D5-4BB5-A1F6-2C5674A8F9CE}" type="presParOf" srcId="{B0C119C2-7FE4-4A1B-8A01-D6DC0B3BFB44}" destId="{BA9D0292-539B-4650-8742-EF5C895389BB}" srcOrd="1" destOrd="0" presId="urn:microsoft.com/office/officeart/2005/8/layout/radial5"/>
    <dgm:cxn modelId="{04427527-9F63-4BB2-9134-2085DC9CE786}" type="presParOf" srcId="{BA9D0292-539B-4650-8742-EF5C895389BB}" destId="{C99F6BBA-00FB-4270-97C0-7A1FCEBA86F6}" srcOrd="0" destOrd="0" presId="urn:microsoft.com/office/officeart/2005/8/layout/radial5"/>
    <dgm:cxn modelId="{42C0058E-A57D-4A1B-8088-7ACF6498F6F8}" type="presParOf" srcId="{B0C119C2-7FE4-4A1B-8A01-D6DC0B3BFB44}" destId="{7B8178B6-6F78-482F-927F-EB51EACD0DDB}" srcOrd="2" destOrd="0" presId="urn:microsoft.com/office/officeart/2005/8/layout/radial5"/>
    <dgm:cxn modelId="{898FD14D-6632-4742-9471-CD9D954B0408}" type="presParOf" srcId="{B0C119C2-7FE4-4A1B-8A01-D6DC0B3BFB44}" destId="{F557C102-00C2-47EC-8009-CB1D49525E05}" srcOrd="3" destOrd="0" presId="urn:microsoft.com/office/officeart/2005/8/layout/radial5"/>
    <dgm:cxn modelId="{EBA56484-4F7E-4867-B5A6-9A860894E645}" type="presParOf" srcId="{F557C102-00C2-47EC-8009-CB1D49525E05}" destId="{411E04EA-AA29-4F2C-B2A5-F6531E21AAA5}" srcOrd="0" destOrd="0" presId="urn:microsoft.com/office/officeart/2005/8/layout/radial5"/>
    <dgm:cxn modelId="{816B7C22-0012-4DB1-81A8-B036DE2403FB}" type="presParOf" srcId="{B0C119C2-7FE4-4A1B-8A01-D6DC0B3BFB44}" destId="{4A552F81-85AC-4E8E-8E92-8DBFE4BF7CAC}" srcOrd="4" destOrd="0" presId="urn:microsoft.com/office/officeart/2005/8/layout/radial5"/>
    <dgm:cxn modelId="{39AC5E92-3701-4689-AD64-C085BE3547D2}" type="presParOf" srcId="{B0C119C2-7FE4-4A1B-8A01-D6DC0B3BFB44}" destId="{6C743F31-B34D-4EA1-AEFB-B418080AB0B3}" srcOrd="5" destOrd="0" presId="urn:microsoft.com/office/officeart/2005/8/layout/radial5"/>
    <dgm:cxn modelId="{7D08E296-29A0-49E9-AC5E-18CD03968C52}" type="presParOf" srcId="{6C743F31-B34D-4EA1-AEFB-B418080AB0B3}" destId="{A9B114EF-A32D-4E7C-BCE3-3F8F0927B7CE}" srcOrd="0" destOrd="0" presId="urn:microsoft.com/office/officeart/2005/8/layout/radial5"/>
    <dgm:cxn modelId="{FE20570A-A4AC-42F3-AAD6-F03F81F5FE25}" type="presParOf" srcId="{B0C119C2-7FE4-4A1B-8A01-D6DC0B3BFB44}" destId="{9E9919F2-46A6-413E-8719-CC2FFB811284}" srcOrd="6" destOrd="0" presId="urn:microsoft.com/office/officeart/2005/8/layout/radial5"/>
    <dgm:cxn modelId="{E0E2AFDF-0921-4AF9-B848-C3FC6D5728EA}" type="presParOf" srcId="{B0C119C2-7FE4-4A1B-8A01-D6DC0B3BFB44}" destId="{5364D4AF-03CD-4CDB-A1F6-5A9D5C150363}" srcOrd="7" destOrd="0" presId="urn:microsoft.com/office/officeart/2005/8/layout/radial5"/>
    <dgm:cxn modelId="{CC476486-D65F-4A3D-9177-29D214A61A11}" type="presParOf" srcId="{5364D4AF-03CD-4CDB-A1F6-5A9D5C150363}" destId="{573CC9C4-D376-490B-90B6-30FB0F05FCCF}" srcOrd="0" destOrd="0" presId="urn:microsoft.com/office/officeart/2005/8/layout/radial5"/>
    <dgm:cxn modelId="{737B2A51-3FCB-463B-AD4F-7D992722663D}" type="presParOf" srcId="{B0C119C2-7FE4-4A1B-8A01-D6DC0B3BFB44}" destId="{A2326DCD-48DA-4140-874F-FE5922F3C626}" srcOrd="8" destOrd="0" presId="urn:microsoft.com/office/officeart/2005/8/layout/radial5"/>
    <dgm:cxn modelId="{8742153E-952E-41BA-BE56-73BB9EA92314}" type="presParOf" srcId="{B0C119C2-7FE4-4A1B-8A01-D6DC0B3BFB44}" destId="{94B1A7B9-8B82-4BB4-BDF6-960E77329CBC}" srcOrd="9" destOrd="0" presId="urn:microsoft.com/office/officeart/2005/8/layout/radial5"/>
    <dgm:cxn modelId="{B8F1BEB8-94BA-41BB-96C9-4ABF9D283E90}" type="presParOf" srcId="{94B1A7B9-8B82-4BB4-BDF6-960E77329CBC}" destId="{EEAD950E-58A2-489D-A041-07F513BDF490}" srcOrd="0" destOrd="0" presId="urn:microsoft.com/office/officeart/2005/8/layout/radial5"/>
    <dgm:cxn modelId="{B8C4094D-7D7A-4AD4-811F-22F11B940DDA}" type="presParOf" srcId="{B0C119C2-7FE4-4A1B-8A01-D6DC0B3BFB44}" destId="{7C7FFF9E-D748-4AE5-AC52-C9C9EA10E832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26321-B2EC-4821-BC22-B2AB81E8E48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B00F9-C537-4B0E-8C33-32123C53E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8FAA45-8A0E-4E88-9982-1B9618BF2E9E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2E87C-6FD4-4E5D-91D1-BA01F59DD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lib.ru/book/100046283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upload.wikimedia.org/wikipedia/commons/2/2f/%D0%93%D0%BE%D1%80%D0%BE%D0%B4%D0%B5%D1%86%D0%BA%D0%B8%D0%B9_%D0%A1%D0%B5%D1%80%D0%B3%D0%B5%D0%B9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ookz.ru/book.php?id=63438&amp;n=1&amp;p_count=12&amp;g=poems&amp;f=stihov-m_757&amp;b_name=%D1%F2%E8%F5%EE%E2%20%EC%EE%E8%F5%20%E1%E5%EB%E0%FF%20%F1%F2%E0%FF%20(%F1%E1%EE%F0%ED%E8%EA)&amp;a_name=%C0%ED%ED%E0%20%C0%F5%EC%E0%F2%EE%E2%E0&amp;a_id=ahmatova-anna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ookmate.com/r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bookmate.com/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7772400" cy="4857784"/>
          </a:xfrm>
          <a:prstGeom prst="roundRect">
            <a:avLst/>
          </a:prstGeom>
          <a:ln w="38100">
            <a:prstDash val="sysDot"/>
          </a:ln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3600" dirty="0" smtClean="0">
                <a:effectLst/>
                <a:latin typeface="Century" pitchFamily="18" charset="0"/>
              </a:rPr>
              <a:t>Презентация к уроку литературы в 11 классе на тему: </a:t>
            </a:r>
            <a:r>
              <a:rPr lang="ru-RU" b="1" dirty="0" smtClean="0">
                <a:solidFill>
                  <a:srgbClr val="00B050"/>
                </a:solidFill>
                <a:effectLst/>
                <a:latin typeface="Century" pitchFamily="18" charset="0"/>
              </a:rPr>
              <a:t>«Биография и особенности творческого пути А.Ахматовой».</a:t>
            </a:r>
            <a:br>
              <a:rPr lang="ru-RU" b="1" dirty="0" smtClean="0">
                <a:solidFill>
                  <a:srgbClr val="00B050"/>
                </a:solidFill>
                <a:effectLst/>
                <a:latin typeface="Century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effectLst/>
                <a:latin typeface="Century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effectLst/>
                <a:latin typeface="Century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effectLst/>
                <a:latin typeface="Century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effectLst/>
                <a:latin typeface="Century" pitchFamily="18" charset="0"/>
              </a:rPr>
            </a:br>
            <a:endParaRPr lang="ru-RU" b="1" dirty="0">
              <a:solidFill>
                <a:srgbClr val="00B050"/>
              </a:solidFill>
              <a:effectLst/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5214950"/>
            <a:ext cx="2977484" cy="1466848"/>
          </a:xfrm>
          <a:scene3d>
            <a:camera prst="perspectiveLeft"/>
            <a:lightRig rig="threePt" dir="t"/>
          </a:scene3d>
        </p:spPr>
        <p:txBody>
          <a:bodyPr>
            <a:normAutofit lnSpcReduction="10000"/>
          </a:bodyPr>
          <a:lstStyle/>
          <a:p>
            <a:pPr lvl="1" algn="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                        </a:t>
            </a:r>
            <a:r>
              <a:rPr lang="ru-RU" sz="1800" dirty="0" smtClean="0">
                <a:latin typeface="Arial Narrow" pitchFamily="34" charset="0"/>
              </a:rPr>
              <a:t>Учитель русского языка и литературы МБОУ Дубровская СОШ </a:t>
            </a:r>
            <a:r>
              <a:rPr lang="ru-RU" sz="1800" dirty="0" err="1" smtClean="0">
                <a:latin typeface="Arial Narrow" pitchFamily="34" charset="0"/>
              </a:rPr>
              <a:t>Михалченкова</a:t>
            </a:r>
            <a:r>
              <a:rPr lang="ru-RU" sz="1800" dirty="0" smtClean="0">
                <a:latin typeface="Arial Narrow" pitchFamily="34" charset="0"/>
              </a:rPr>
              <a:t> Н.Н.</a:t>
            </a:r>
            <a:endParaRPr lang="ru-RU" sz="1800" dirty="0">
              <a:latin typeface="Arial Narrow" pitchFamily="34" charset="0"/>
            </a:endParaRPr>
          </a:p>
        </p:txBody>
      </p:sp>
      <p:pic>
        <p:nvPicPr>
          <p:cNvPr id="4" name="Рисунок 3" descr="http://www.cls-kuntsevo.ru/ahmatova/port_gal/portretnaya_gal_13_clip_image001_0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428868"/>
            <a:ext cx="1554745" cy="2484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cls-kuntsevo.ru/ahmatova/port_gal/portretnaya_gal_14_clip_image001_000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571744"/>
            <a:ext cx="1734224" cy="259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643306" y="3357562"/>
            <a:ext cx="26597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1889-1966гг.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4071942"/>
            <a:ext cx="46650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Segoe Print" pitchFamily="2" charset="0"/>
              </a:rPr>
              <a:t> </a:t>
            </a:r>
            <a:r>
              <a:rPr lang="ru-RU" b="1" i="1" dirty="0" smtClean="0">
                <a:latin typeface="Segoe Print" pitchFamily="2" charset="0"/>
              </a:rPr>
              <a:t>В то время я гостила на земле.</a:t>
            </a:r>
          </a:p>
          <a:p>
            <a:r>
              <a:rPr lang="ru-RU" b="1" i="1" dirty="0" smtClean="0">
                <a:latin typeface="Segoe Print" pitchFamily="2" charset="0"/>
              </a:rPr>
              <a:t>Мне дали имя при крещенье – Анна,</a:t>
            </a:r>
          </a:p>
          <a:p>
            <a:r>
              <a:rPr lang="ru-RU" b="1" i="1" dirty="0" smtClean="0">
                <a:latin typeface="Segoe Print" pitchFamily="2" charset="0"/>
              </a:rPr>
              <a:t>Сладчайшее для губ людских и слуха.</a:t>
            </a:r>
          </a:p>
          <a:p>
            <a:r>
              <a:rPr lang="ru-RU" dirty="0" smtClean="0"/>
              <a:t>		              </a:t>
            </a:r>
            <a:r>
              <a:rPr lang="ru-RU" sz="1600" i="1" dirty="0" smtClean="0"/>
              <a:t>«Эпические мотивы»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14290"/>
            <a:ext cx="5046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этап – поэма «Реквием»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(стихи 1935-1940г – опубликованы в 1987г)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760" y="2214554"/>
            <a:ext cx="28480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«…Я-то видел Ахматову «</a:t>
            </a:r>
            <a:r>
              <a:rPr lang="ru-RU" sz="1600" b="1" i="1" dirty="0" err="1" smtClean="0"/>
              <a:t>царскосельской</a:t>
            </a:r>
            <a:r>
              <a:rPr lang="ru-RU" sz="1600" b="1" i="1" dirty="0" smtClean="0"/>
              <a:t> весёлой грешницей» и «насмешницей», но Судьба поднесла ей обет Распятия. Можно ль было предположить… что хрупкая и тоненькая женщина издаст</a:t>
            </a:r>
          </a:p>
          <a:p>
            <a:r>
              <a:rPr lang="ru-RU" sz="1600" b="1" i="1" dirty="0" smtClean="0"/>
              <a:t>такой вопль – женский, материнский, вопль не только о себе, но и обо всех страждущих – жёнах, матерях, невестах, вообще обо всех  распинаемых?...»                                             	                   Б.Зайцев</a:t>
            </a:r>
            <a:endParaRPr lang="ru-RU" sz="1600" b="1" i="1" dirty="0"/>
          </a:p>
        </p:txBody>
      </p:sp>
      <p:pic>
        <p:nvPicPr>
          <p:cNvPr id="4" name="Рисунок 3" descr="Анна Ахматова и Николай Гумилев с сыном Львом.1915 г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480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6072206"/>
            <a:ext cx="489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Николай Гумилёв, Анна Ахматова и их сын Лев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071546"/>
            <a:ext cx="501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i="1" dirty="0" smtClean="0"/>
              <a:t>тема исторической памяти;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посвящена жертвам сталинских репрессий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40719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Palatino Linotype" pitchFamily="18" charset="0"/>
              </a:rPr>
              <a:t>А если когда-нибудь в этой стране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Воздвигнуть задумают памятник мне,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Согласье на это даю торжество,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Но только с условьем - не ставить его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Ни около моря, где я родилась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(Последняя с морем разорвана связь),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Ни в царском саду у заветного пня,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Где тень безутешная ищет меня,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А здесь, где стояла я триста часов</a:t>
            </a:r>
            <a:br>
              <a:rPr lang="ru-RU" sz="1600" b="1" i="1" dirty="0" smtClean="0">
                <a:latin typeface="Palatino Linotype" pitchFamily="18" charset="0"/>
              </a:rPr>
            </a:br>
            <a:r>
              <a:rPr lang="ru-RU" sz="1600" b="1" i="1" dirty="0" smtClean="0">
                <a:latin typeface="Palatino Linotype" pitchFamily="18" charset="0"/>
              </a:rPr>
              <a:t>И где для меня не открыли засов.</a:t>
            </a:r>
            <a:endParaRPr lang="ru-RU" sz="1600" b="1" dirty="0" smtClean="0">
              <a:latin typeface="Palatino Linotype" pitchFamily="18" charset="0"/>
            </a:endParaRPr>
          </a:p>
          <a:p>
            <a:r>
              <a:rPr lang="ru-RU" sz="1600" b="1" i="1" dirty="0" smtClean="0">
                <a:latin typeface="Palatino Linotype" pitchFamily="18" charset="0"/>
              </a:rPr>
              <a:t>                                       Анна Ахматова </a:t>
            </a:r>
          </a:p>
          <a:p>
            <a:r>
              <a:rPr lang="ru-RU" sz="1600" b="1" i="1" dirty="0" smtClean="0">
                <a:latin typeface="Palatino Linotype" pitchFamily="18" charset="0"/>
              </a:rPr>
              <a:t>                                      Поэма «Реквием»</a:t>
            </a:r>
            <a:endParaRPr lang="ru-RU" sz="1600" b="1" dirty="0">
              <a:latin typeface="Palatino Linotype" pitchFamily="18" charset="0"/>
            </a:endParaRPr>
          </a:p>
        </p:txBody>
      </p:sp>
      <p:pic>
        <p:nvPicPr>
          <p:cNvPr id="3" name="Рисунок 2" descr="памятник ахматовой в петербурге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28604"/>
            <a:ext cx="4073987" cy="54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71538" y="3429000"/>
            <a:ext cx="3500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Все получилось именно так, как и хотела Анна Андреевна.</a:t>
            </a:r>
          </a:p>
        </p:txBody>
      </p:sp>
      <p:pic>
        <p:nvPicPr>
          <p:cNvPr id="5" name="Рисунок 4" descr="Памятник Ахматовой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500570"/>
            <a:ext cx="381635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мятник Ахматовой.Тюрьма &quot;Кресты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5940425" cy="44553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1714480" y="4929198"/>
            <a:ext cx="67151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Памятник появился в Санкт-Петербурге на набережной Робеспьера спустя 40 лет после кончины русской поэтессы. По замыслу скульптора Галины Додоновой, героиня Серебряного века смотрит через Неву на печально знаменитую тюрьму "Кресты".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5715016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1912г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85728"/>
            <a:ext cx="58377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этап – Всемирное признание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(конец 1950-х  - начало 1960-х годов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214422"/>
            <a:ext cx="7709647" cy="3558123"/>
          </a:xfrm>
          <a:prstGeom prst="horizontalScroll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1964 </a:t>
            </a:r>
            <a:r>
              <a:rPr lang="ru-RU" sz="2400" b="1" i="1" dirty="0" smtClean="0"/>
              <a:t>год – лауреат международной премии</a:t>
            </a:r>
          </a:p>
          <a:p>
            <a:r>
              <a:rPr lang="ru-RU" sz="2400" b="1" i="1" dirty="0" smtClean="0"/>
              <a:t> «Этна –Таормина»  в Италии  «за 50-летие </a:t>
            </a:r>
          </a:p>
          <a:p>
            <a:r>
              <a:rPr lang="ru-RU" sz="2400" b="1" i="1" dirty="0" smtClean="0"/>
              <a:t>поэтической деятельности и в связи с недавним </a:t>
            </a:r>
          </a:p>
          <a:p>
            <a:r>
              <a:rPr lang="ru-RU" sz="2400" b="1" i="1" dirty="0" smtClean="0"/>
              <a:t>изданием в Италии сборника стихов»;</a:t>
            </a:r>
          </a:p>
          <a:p>
            <a:endParaRPr lang="ru-RU" sz="24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1965</a:t>
            </a:r>
            <a:r>
              <a:rPr lang="ru-RU" sz="2400" b="1" i="1" dirty="0" smtClean="0"/>
              <a:t> год – почётный доктор Оксфордского </a:t>
            </a:r>
          </a:p>
          <a:p>
            <a:r>
              <a:rPr lang="ru-RU" sz="2400" b="1" i="1" dirty="0" smtClean="0"/>
              <a:t>     университета в Англии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5214950"/>
            <a:ext cx="7369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Segoe Print" pitchFamily="2" charset="0"/>
              </a:rPr>
              <a:t>«… Я счастлива, что жила в эти годы и видела события, </a:t>
            </a:r>
          </a:p>
          <a:p>
            <a:r>
              <a:rPr lang="ru-RU" b="1" dirty="0" smtClean="0">
                <a:latin typeface="Segoe Print" pitchFamily="2" charset="0"/>
              </a:rPr>
              <a:t>которым не было равных». </a:t>
            </a:r>
          </a:p>
          <a:p>
            <a:r>
              <a:rPr lang="ru-RU" b="1" dirty="0" smtClean="0">
                <a:latin typeface="Segoe Print" pitchFamily="2" charset="0"/>
              </a:rPr>
              <a:t>			               А.Ахматова</a:t>
            </a:r>
            <a:endParaRPr lang="ru-RU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728" y="928670"/>
          <a:ext cx="71438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7554" y="142852"/>
            <a:ext cx="3432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Подведение итогов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571604" y="214290"/>
            <a:ext cx="6429420" cy="1273016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Портреты Ахматовой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http://www.cls-kuntsevo.ru/ahmatova/port_gal/image0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000240"/>
            <a:ext cx="2578100" cy="302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 rot="604227">
            <a:off x="5143504" y="5297400"/>
            <a:ext cx="32861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Альтман Н. И.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Портрет А. А. Ахматовой. 1914 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www.cls-kuntsevo.ru/ahmatova/port_gal/portretnaya_gal_4_clip_image001_000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928802"/>
            <a:ext cx="2578100" cy="2679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 rot="21232851">
            <a:off x="1000100" y="4761050"/>
            <a:ext cx="38576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Делла-Вос-Кардовская О. Л. 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Портрет А. А. Ахматовой. 1914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Холст, масло. 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ls-kuntsevo.ru/ahmatova/port_gal/portretnaya_gal_2_clip_image001_00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785794"/>
            <a:ext cx="2578100" cy="353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 rot="307088">
            <a:off x="5245315" y="4516814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Верейский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 Г. C. 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Портрет А. А. Ахматовой. 1929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www.cls-kuntsevo.ru/ahmatova/port_gal/portretnaya_gal_13_clip_image001_00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857232"/>
            <a:ext cx="2209800" cy="353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357290" y="4429132"/>
            <a:ext cx="3429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Тырса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 Н. А. 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Портрет А. А. Ахматовой. 1928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cls-kuntsevo.ru/ahmatova/port_gal/portretnaya_gal_10_clip_image001_00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928670"/>
            <a:ext cx="24511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HeroicExtremeLeftFacing"/>
            <a:lightRig rig="threePt" dir="t"/>
          </a:scene3d>
        </p:spPr>
      </p:pic>
      <p:sp>
        <p:nvSpPr>
          <p:cNvPr id="5" name="Прямоугольник 4"/>
          <p:cNvSpPr/>
          <p:nvPr/>
        </p:nvSpPr>
        <p:spPr>
          <a:xfrm rot="971860">
            <a:off x="4339920" y="44849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Петров-Водкин К. С. 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Портрет А. А. Ахматовой. 1922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www.cls-kuntsevo.ru/ahmatova/port_gal/portretnaya_gal_1_clip_image001_00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785794"/>
            <a:ext cx="213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 rot="20742466">
            <a:off x="1020523" y="433909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Анненков Ю. П. </a:t>
            </a:r>
            <a:b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Портрет А. А. Ахматовой. 1921</a:t>
            </a:r>
            <a:b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Бумага, гуашь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cls-kuntsevo.ru/ahmatova/port_gal/portretnaya_gal_15_clip_image001_00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2946400" cy="353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 rot="706010">
            <a:off x="1142976" y="450057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Шервинская А. С. 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Портрет А. А. Ахматовой. 1952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://www.cls-kuntsevo.ru/ahmatova/port_gal/portretnaya_gal_14_clip_image001_000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785794"/>
            <a:ext cx="2362200" cy="3530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5214942" y="4500570"/>
            <a:ext cx="3929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Фаворский В. А. 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Портрет А. А. Ахматовой. 1956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pbstarosti.ru/wp-content/uploads/2011/08/0005_a.jpg"/>
          <p:cNvPicPr/>
          <p:nvPr/>
        </p:nvPicPr>
        <p:blipFill>
          <a:blip r:embed="rId2"/>
          <a:srcRect r="51915"/>
          <a:stretch>
            <a:fillRect/>
          </a:stretch>
        </p:blipFill>
        <p:spPr bwMode="auto">
          <a:xfrm>
            <a:off x="1571604" y="642918"/>
            <a:ext cx="285752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71670" y="5286388"/>
            <a:ext cx="1427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Фотография 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www.cls-kuntsevo.ru/ahmatova/port_gal/portretnaya_gal_3_clip_image001_000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642918"/>
            <a:ext cx="2618923" cy="46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628" y="5357826"/>
            <a:ext cx="4143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Данько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Н. Я.,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Данько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Е. Я. 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Анна Ахматова. Статуэтка</a:t>
            </a:r>
            <a:br>
              <a:rPr lang="ru-RU" sz="1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Автор модели -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Данько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Н. Я., роспись -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Данько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Е. Я.. 1924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2976" y="214290"/>
            <a:ext cx="8001024" cy="6095286"/>
          </a:xfrm>
          <a:prstGeom prst="roundRect">
            <a:avLst/>
          </a:prstGeom>
          <a:ln w="38100">
            <a:noFill/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Этапы и особенности творческого пути Анны Ахматовой</a:t>
            </a:r>
          </a:p>
          <a:p>
            <a:pPr algn="ctr"/>
            <a:endParaRPr lang="ru-RU" sz="4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14285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3429000"/>
            <a:ext cx="6786610" cy="2462213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/>
              <a:t>   «Ахматова привнесла в русскую литературу</a:t>
            </a:r>
          </a:p>
          <a:p>
            <a:r>
              <a:rPr lang="ru-RU" sz="2000" b="1" i="1" dirty="0" smtClean="0"/>
              <a:t>всю сложность и богатство русского романа </a:t>
            </a:r>
          </a:p>
          <a:p>
            <a:r>
              <a:rPr lang="en-US" sz="2000" b="1" i="1" dirty="0" smtClean="0"/>
              <a:t>XIX</a:t>
            </a:r>
            <a:r>
              <a:rPr lang="ru-RU" sz="2000" b="1" i="1" dirty="0" smtClean="0"/>
              <a:t> века. Свою поэтическую форму, острую и своеобразную, она развила с оглядкой на психологическую прозу».</a:t>
            </a:r>
          </a:p>
          <a:p>
            <a:pPr algn="ctr"/>
            <a:r>
              <a:rPr lang="ru-RU" dirty="0" smtClean="0"/>
              <a:t>                                    </a:t>
            </a:r>
            <a:r>
              <a:rPr lang="ru-RU" b="1" dirty="0" smtClean="0"/>
              <a:t>О. Мандельштам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pbstarosti.ru/wp-content/uploads/2011/08/0004_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42"/>
            <a:ext cx="5940425" cy="43669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5286388"/>
            <a:ext cx="7429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«На всех нас, как некий душевный загар, что ли, лежит отсвет этого сердца, этого ума, внутренней щедрости. Мы шли к ней потому, что она наши души приводила в движение».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entury Schoolbook" pitchFamily="18" charset="0"/>
                <a:ea typeface="Times New Roman" pitchFamily="18" charset="0"/>
                <a:cs typeface="Tahoma" pitchFamily="34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					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entury Schoolbook" pitchFamily="18" charset="0"/>
                <a:ea typeface="Times New Roman" pitchFamily="18" charset="0"/>
                <a:cs typeface="Tahoma" pitchFamily="34" charset="0"/>
              </a:rPr>
              <a:t>Иосиф Бродский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224464">
            <a:off x="5832171" y="3825987"/>
            <a:ext cx="2940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А.А.Ахматова </a:t>
            </a:r>
          </a:p>
          <a:p>
            <a:r>
              <a:rPr lang="ru-RU" sz="2400" b="1" i="1" dirty="0" smtClean="0"/>
              <a:t>           (Горенко)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14290"/>
            <a:ext cx="7858180" cy="64633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rebuchet MS" pitchFamily="34" charset="0"/>
              </a:rPr>
              <a:t>Литература:</a:t>
            </a:r>
          </a:p>
          <a:p>
            <a:endParaRPr lang="ru-RU" sz="2800" b="1" i="1" dirty="0" smtClean="0">
              <a:latin typeface="Trebuchet MS" pitchFamily="34" charset="0"/>
            </a:endParaRPr>
          </a:p>
          <a:p>
            <a:pPr marL="342900" indent="-342900">
              <a:buAutoNum type="arabicPeriod"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Жирмунский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 Творчество Анны Ахматовой.- М.Ю 1973.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Литература. 11 класс. В 2 ч. Ч.1: учебник для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учреждений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Т.Ф.Курдюмова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О.Б.Марьина, Н.А.Демидова</a:t>
            </a:r>
          </a:p>
          <a:p>
            <a:pPr marL="457200" indent="-45720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и др.; под ред.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Т.Ф.Курдюмовой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М.: Дрофа, 2013. – 367с.</a:t>
            </a:r>
          </a:p>
          <a:p>
            <a:pPr marL="457200" indent="-457200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Интернет-ресурсы.</a:t>
            </a:r>
          </a:p>
          <a:p>
            <a:pPr marL="457200" indent="-457200">
              <a:buAutoNum type="arabicPeriod" startAt="3"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dirty="0" smtClean="0"/>
              <a:t>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хматова Анна - Чётки (Сборник стихов) скачать бесплатно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571744"/>
            <a:ext cx="3079998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86050" y="0"/>
            <a:ext cx="5114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этап- раннее творчество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642918"/>
            <a:ext cx="4715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i="1" dirty="0" smtClean="0"/>
              <a:t>увлечение акмеизмом, внимание к детали;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основная тема: любовь(неразделённая);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/>
              <a:t>сюжетность</a:t>
            </a:r>
            <a:r>
              <a:rPr lang="ru-RU" b="1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/>
              <a:t>дневниковость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романность</a:t>
            </a:r>
            <a:r>
              <a:rPr lang="ru-RU" b="1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урбанистическая тема в сб. «Чётки»</a:t>
            </a:r>
            <a:endParaRPr lang="ru-RU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29322" y="3861435"/>
            <a:ext cx="3071834" cy="29965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СТИХИ О ПЕТЕРБУРГЕ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Вновь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Исакий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в облаченье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Из литого серебра...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Стынет в грозном нетерпенье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Конь Великого Петра.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Ветер душный и суровый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 черных труб сметает гарь...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Ах! своей столицей новой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Недоволен государь.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6357958"/>
            <a:ext cx="1354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Из сб. «Чётки»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5357826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1914г</a:t>
            </a:r>
            <a:endParaRPr lang="ru-RU" dirty="0"/>
          </a:p>
        </p:txBody>
      </p:sp>
      <p:pic>
        <p:nvPicPr>
          <p:cNvPr id="11" name="Рисунок 10" descr="Анна Ахматова - Вечер">
            <a:hlinkClick r:id="rId3" tooltip="&quot;Анна Ахматова - Вечер&quot;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928670"/>
            <a:ext cx="2490521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071802" y="435769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214290"/>
            <a:ext cx="778674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Акмеизм </a:t>
            </a:r>
            <a:endParaRPr lang="ru-RU" sz="3200" b="1" dirty="0" smtClean="0">
              <a:solidFill>
                <a:srgbClr val="0070C0"/>
              </a:solidFill>
              <a:latin typeface="Segoe Print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1" i="1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Estrangelo Edessa" pitchFamily="66"/>
              </a:rPr>
              <a:t>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Estrangelo Edessa" pitchFamily="66"/>
              </a:rPr>
              <a:t>Акмеизм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(от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греч.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akme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высшая степень чего-либо, расцвет, зрелость, вершина, остриё)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одно из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модернистских течений 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русской поэзии 1910-х годов, сформировавшееся как реакция 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крайности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символизма.</a:t>
            </a:r>
            <a:endParaRPr kumimoji="0" lang="ru-RU" b="0" i="1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            Н.Гумилёв</a:t>
            </a: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                </a:t>
            </a:r>
            <a:r>
              <a:rPr lang="ru-RU" b="1" i="1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С.Городецкий</a:t>
            </a: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           </a:t>
            </a:r>
            <a:r>
              <a:rPr lang="ru-RU" b="1" i="1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О.Мандельштам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  <a:ea typeface="Calibri" pitchFamily="34" charset="0"/>
                <a:cs typeface="Times New Roman" pitchFamily="18" charset="0"/>
              </a:rPr>
              <a:t>Акмеизм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как литературное направление объединил исключительно одаренных поэтов — Гумилева, Ахматову, Мандельштама</a:t>
            </a:r>
            <a:r>
              <a:rPr lang="ru-RU" sz="1600" b="1" i="1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Городецкого ,становление творческих индивидуальностей которых проходило в атмосфере «Цеха поэтов».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  Как литературное направление акмеизм просуществовал недолго — около двух лет. В феврале 1914 г. произошел его раскол. «Цех поэтов» был закрыт. Акмеисты успели издать десять номеров своего журнала «Гиперборей»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а также несколько альманахов.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3" name="Рисунок 2" descr="http://www.proza.ru/pics/2011/09/05/541.jpg"/>
          <p:cNvPicPr/>
          <p:nvPr/>
        </p:nvPicPr>
        <p:blipFill>
          <a:blip r:embed="rId2"/>
          <a:srcRect l="55458" t="4808" r="3344" b="43269"/>
          <a:stretch>
            <a:fillRect/>
          </a:stretch>
        </p:blipFill>
        <p:spPr bwMode="auto">
          <a:xfrm rot="20616804">
            <a:off x="1478998" y="2218713"/>
            <a:ext cx="1857388" cy="2143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 descr="Осип Мандельштам. 1919 г."/>
          <p:cNvPicPr/>
          <p:nvPr/>
        </p:nvPicPr>
        <p:blipFill>
          <a:blip r:embed="rId3"/>
          <a:srcRect l="20413" t="5625" r="16078" b="36250"/>
          <a:stretch>
            <a:fillRect/>
          </a:stretch>
        </p:blipFill>
        <p:spPr bwMode="auto">
          <a:xfrm rot="741514">
            <a:off x="6357453" y="2117200"/>
            <a:ext cx="2000264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File:Городецкий Сергей.jpg">
            <a:hlinkClick r:id="rId4"/>
          </p:cNvPr>
          <p:cNvPicPr/>
          <p:nvPr/>
        </p:nvPicPr>
        <p:blipFill>
          <a:blip r:embed="rId5"/>
          <a:srcRect l="19943" t="9239" r="19943" b="38587"/>
          <a:stretch>
            <a:fillRect/>
          </a:stretch>
        </p:blipFill>
        <p:spPr bwMode="auto">
          <a:xfrm>
            <a:off x="3786182" y="2143116"/>
            <a:ext cx="2000264" cy="2286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1538" y="285728"/>
            <a:ext cx="785818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Основные принципы акмеизма: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освобождение поэзии от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символистских призывов 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идеальному, возвращение 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ясности;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отказ от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мистической туманности, принятие земного мира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его многообразии, зримой конкретности, звучности, красочности;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стремление придать слову определенное, точное значение;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предметность 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четкость образов,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отточенность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деталей;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обращение 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человеку, 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подлинности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его чувств;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поэтизация мира первозданных эмоций, первобытно-биологического природного начала;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перекличка 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минувшими литературными эпохами, широчайшие эстетические ассоциации,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тоска по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мировой культуре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415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этап – переходный период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бесплатно читать книгу Стихов моих белая стая (сборник) автора Анна Ахматова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2857500" cy="4432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429124" y="714356"/>
            <a:ext cx="42208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i="1" dirty="0" smtClean="0"/>
              <a:t>добавляется тема  поэта и поэзии +</a:t>
            </a:r>
          </a:p>
          <a:p>
            <a:r>
              <a:rPr lang="ru-RU" b="1" i="1" dirty="0" smtClean="0"/>
              <a:t>     тема Родины;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философские размышления;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религиозность поэзии</a:t>
            </a:r>
            <a:endParaRPr lang="ru-RU" b="1" i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357686" y="1857364"/>
            <a:ext cx="4572032" cy="4793099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i="1" dirty="0" smtClean="0"/>
              <a:t>               Молитва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i="1" dirty="0" smtClean="0"/>
              <a:t>Дай мне горькие годы недуга,</a:t>
            </a:r>
            <a:br>
              <a:rPr lang="ru-RU" sz="2000" b="1" i="1" dirty="0" smtClean="0"/>
            </a:br>
            <a:r>
              <a:rPr lang="ru-RU" sz="2000" b="1" i="1" dirty="0" smtClean="0"/>
              <a:t>Задыханья, бессонницу, жар,</a:t>
            </a:r>
            <a:br>
              <a:rPr lang="ru-RU" sz="2000" b="1" i="1" dirty="0" smtClean="0"/>
            </a:br>
            <a:r>
              <a:rPr lang="ru-RU" sz="2000" b="1" i="1" dirty="0" smtClean="0"/>
              <a:t>Отыми и ребенка, и друга,</a:t>
            </a:r>
            <a:br>
              <a:rPr lang="ru-RU" sz="2000" b="1" i="1" dirty="0" smtClean="0"/>
            </a:br>
            <a:r>
              <a:rPr lang="ru-RU" sz="2000" b="1" i="1" dirty="0" smtClean="0"/>
              <a:t>И таинственный песенный дар -</a:t>
            </a:r>
            <a:br>
              <a:rPr lang="ru-RU" sz="2000" b="1" i="1" dirty="0" smtClean="0"/>
            </a:br>
            <a:r>
              <a:rPr lang="ru-RU" sz="2000" b="1" i="1" dirty="0" smtClean="0"/>
              <a:t>Так молюсь за Твоей литургией</a:t>
            </a:r>
            <a:br>
              <a:rPr lang="ru-RU" sz="2000" b="1" i="1" dirty="0" smtClean="0"/>
            </a:br>
            <a:r>
              <a:rPr lang="ru-RU" sz="2000" b="1" i="1" dirty="0" smtClean="0"/>
              <a:t>После стольких томительных дней,</a:t>
            </a:r>
            <a:br>
              <a:rPr lang="ru-RU" sz="2000" b="1" i="1" dirty="0" smtClean="0"/>
            </a:br>
            <a:r>
              <a:rPr lang="ru-RU" sz="2000" b="1" i="1" dirty="0" smtClean="0"/>
              <a:t>Чтобы туча над темной Россией</a:t>
            </a:r>
            <a:br>
              <a:rPr lang="ru-RU" sz="2000" b="1" i="1" dirty="0" smtClean="0"/>
            </a:br>
            <a:r>
              <a:rPr lang="ru-RU" sz="2000" b="1" i="1" dirty="0" smtClean="0"/>
              <a:t>Стала облаком в славе лучей.</a:t>
            </a:r>
          </a:p>
          <a:p>
            <a:r>
              <a:rPr lang="ru-RU" sz="2000" b="1" i="1" dirty="0" smtClean="0"/>
              <a:t>			       1915 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6000768"/>
            <a:ext cx="170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Сб. «Белая стая»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4929198"/>
            <a:ext cx="70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1917г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7786742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mtClean="0"/>
              <a:t>                             </a:t>
            </a:r>
            <a:r>
              <a:rPr lang="ru-RU" sz="2400" b="1" i="1" smtClean="0"/>
              <a:t>Уединение</a:t>
            </a:r>
            <a:r>
              <a:rPr lang="ru-RU" smtClean="0"/>
              <a:t/>
            </a:r>
            <a:br>
              <a:rPr lang="ru-RU" smtClean="0"/>
            </a:br>
            <a:r>
              <a:rPr lang="ru-RU" sz="2400" smtClean="0">
                <a:latin typeface="Monotype Corsiva" pitchFamily="66" charset="0"/>
              </a:rPr>
              <a:t>Так много камней брошено в меня,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Что ни один из них уже не страшен,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И стройной башней стала западня,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Высокою среди высоких башен.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Строителей ее благодарю,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Пусть их забота и печаль минует.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Отсюда раньше вижу я зарю,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Здесь солнца луч последний торжествует.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И часто в окна комнаты моей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Влетают ветры северных морей,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И голубь ест из рук моих пшеницу...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А не дописанную мной страницу --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Божественно спокойна и легка,</a:t>
            </a:r>
            <a:br>
              <a:rPr lang="ru-RU" sz="2400" smtClean="0">
                <a:latin typeface="Monotype Corsiva" pitchFamily="66" charset="0"/>
              </a:rPr>
            </a:br>
            <a:r>
              <a:rPr lang="ru-RU" sz="2400" smtClean="0">
                <a:latin typeface="Monotype Corsiva" pitchFamily="66" charset="0"/>
              </a:rPr>
              <a:t>Допишет Музы смуглая рука.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			1914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dirty="0"/>
          </a:p>
        </p:txBody>
      </p:sp>
      <p:pic>
        <p:nvPicPr>
          <p:cNvPr id="3" name="Рисунок 2" descr="http://www.cls-kuntsevo.ru/ahmatova/port_gal/portretnaya_gal_4_clip_image001_000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57166"/>
            <a:ext cx="25781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72132" y="3714752"/>
            <a:ext cx="3286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Жирмунская Т.Н.</a:t>
            </a:r>
          </a:p>
          <a:p>
            <a:pPr algn="ctr"/>
            <a:r>
              <a:rPr lang="ru-RU" sz="1400" b="1" dirty="0" smtClean="0"/>
              <a:t>А.А.Ахматова в кресле. Начало 1960-х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8177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этап –период творческой изоляции (1924-1939)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Подорожник (книга стихов) Анна Ахматова">
            <a:hlinkClick r:id="rId2" tgtFrame="_blank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00174"/>
            <a:ext cx="3456000" cy="4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14678" y="5786454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1921-1922гг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5429264"/>
            <a:ext cx="4083169" cy="1191816"/>
          </a:xfrm>
          <a:prstGeom prst="round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1600" b="1" i="1" dirty="0" smtClean="0"/>
              <a:t>«Ахматова принадлежит к числу</a:t>
            </a:r>
          </a:p>
          <a:p>
            <a:r>
              <a:rPr lang="ru-RU" sz="1600" b="1" i="1" dirty="0" smtClean="0"/>
              <a:t>тех немногих поэтов, каждая</a:t>
            </a:r>
          </a:p>
          <a:p>
            <a:r>
              <a:rPr lang="ru-RU" sz="1600" b="1" i="1" dirty="0" smtClean="0"/>
              <a:t>строчка которых есть драгоценность».</a:t>
            </a:r>
          </a:p>
          <a:p>
            <a:r>
              <a:rPr lang="ru-RU" sz="1600" b="1" i="1" dirty="0" smtClean="0"/>
              <a:t>		                    Г.В.Иванов</a:t>
            </a:r>
            <a:endParaRPr lang="ru-RU" sz="1600" b="1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72066" y="1571612"/>
            <a:ext cx="378621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Эта встреча никем не воспета,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И без песен печаль улеглась.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Наступило прохладное лето,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Словно новая жизнь началась.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Сводом каменным кажется небо,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Уязвленное желтым огнем,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И нужнее насущного хлеба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Мне единое слово о нем.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Ты, росой окропляющий травы,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Вестью душу мою оживи,-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Не для страсти, не для забавы,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Calibri" pitchFamily="34" charset="0"/>
                <a:cs typeface="Tahoma" pitchFamily="34" charset="0"/>
              </a:rPr>
              <a:t>Для великой земной любви.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i="1" dirty="0" smtClean="0">
                <a:solidFill>
                  <a:srgbClr val="000000"/>
                </a:solidFill>
                <a:latin typeface="Segoe Print" pitchFamily="2" charset="0"/>
                <a:cs typeface="Tahoma" pitchFamily="34" charset="0"/>
              </a:rPr>
              <a:t>		А.Ахматова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714356"/>
            <a:ext cx="6033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i="1" dirty="0" smtClean="0"/>
              <a:t>высота, торжественность, богатство, </a:t>
            </a:r>
          </a:p>
          <a:p>
            <a:r>
              <a:rPr lang="ru-RU" b="1" i="1" dirty="0" smtClean="0"/>
              <a:t>   многоцветность  и трагедийность любовных стихов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nno Domini (книга стихов) Анна Ахматова">
            <a:hlinkClick r:id="rId2" tgtFrame="_blank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14422"/>
            <a:ext cx="3204000" cy="464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5429264"/>
            <a:ext cx="138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1921-1922гг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1214422"/>
            <a:ext cx="4000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Segoe Print" pitchFamily="2" charset="0"/>
              </a:rPr>
              <a:t>Не с теми я, кто бросил землю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На растерзание врагам.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Их грубой лести я не внемлю,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Им песен я своих не дам.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/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Но вечно жалок мне изгнанник,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Как заключенный, как больной.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Темна твоя дорога, странник,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Полынью пахнет хлеб чужой.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/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А здесь, в глухом чаду пожара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Остаток юности губя,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Мы ни единого удара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Не отклонили от себя.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/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И знаем, что в оценке поздней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Оправдан будет каждый час;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Но в мире нет людей </a:t>
            </a:r>
            <a:r>
              <a:rPr lang="ru-RU" sz="1600" b="1" dirty="0" err="1" smtClean="0">
                <a:latin typeface="Segoe Print" pitchFamily="2" charset="0"/>
              </a:rPr>
              <a:t>бесслезней</a:t>
            </a:r>
            <a:r>
              <a:rPr lang="ru-RU" sz="1600" b="1" dirty="0" smtClean="0">
                <a:latin typeface="Segoe Print" pitchFamily="2" charset="0"/>
              </a:rPr>
              <a:t>,</a:t>
            </a:r>
            <a:br>
              <a:rPr lang="ru-RU" sz="1600" b="1" dirty="0" smtClean="0">
                <a:latin typeface="Segoe Print" pitchFamily="2" charset="0"/>
              </a:rPr>
            </a:br>
            <a:r>
              <a:rPr lang="ru-RU" sz="1600" b="1" dirty="0" smtClean="0">
                <a:latin typeface="Segoe Print" pitchFamily="2" charset="0"/>
              </a:rPr>
              <a:t>Надменнее и проще нас.</a:t>
            </a:r>
          </a:p>
          <a:p>
            <a:r>
              <a:rPr lang="ru-RU" sz="1600" b="1" dirty="0" smtClean="0">
                <a:latin typeface="Segoe Print" pitchFamily="2" charset="0"/>
              </a:rPr>
              <a:t>		А.Ахматова</a:t>
            </a:r>
            <a:endParaRPr lang="ru-RU" sz="1600" b="1" dirty="0">
              <a:latin typeface="Segoe Pri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214290"/>
            <a:ext cx="4357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i="1" dirty="0" smtClean="0"/>
              <a:t>«голос своего поколения»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тема патриотизма  и смысла жизни;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469</TotalTime>
  <Words>633</Words>
  <Application>Microsoft Office PowerPoint</Application>
  <PresentationFormat>Экран (4:3)</PresentationFormat>
  <Paragraphs>153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Презентация к уроку литературы в 11 классе на тему: «Биография и особенности творческого пути А.Ахматовой».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литературы в 11 классе на тему: «Биография и особенности творческого пути А.Ахматовой».</dc:title>
  <dc:creator>User</dc:creator>
  <cp:lastModifiedBy>User</cp:lastModifiedBy>
  <cp:revision>51</cp:revision>
  <dcterms:created xsi:type="dcterms:W3CDTF">2014-01-07T10:15:13Z</dcterms:created>
  <dcterms:modified xsi:type="dcterms:W3CDTF">2014-01-08T11:41:33Z</dcterms:modified>
</cp:coreProperties>
</file>