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308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>
      <p:cViewPr varScale="1">
        <p:scale>
          <a:sx n="84" d="100"/>
          <a:sy n="84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72B29595-0017-432E-B381-83CFCAA8A0BB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15668E32-43A0-4995-AC93-F427DF99788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595-0017-432E-B381-83CFCAA8A0BB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E32-43A0-4995-AC93-F427DF997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4536"/>
            <a:ext cx="2133600" cy="274320"/>
          </a:xfrm>
        </p:spPr>
        <p:txBody>
          <a:bodyPr/>
          <a:lstStyle/>
          <a:p>
            <a:fld id="{72B29595-0017-432E-B381-83CFCAA8A0BB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E32-43A0-4995-AC93-F427DF9978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 flipV="1">
            <a:off x="836676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595-0017-432E-B381-83CFCAA8A0BB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E32-43A0-4995-AC93-F427DF997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9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4536"/>
            <a:ext cx="2133600" cy="274320"/>
          </a:xfrm>
        </p:spPr>
        <p:txBody>
          <a:bodyPr/>
          <a:lstStyle/>
          <a:p>
            <a:fld id="{72B29595-0017-432E-B381-83CFCAA8A0BB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15668E32-43A0-4995-AC93-F427DF997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595-0017-432E-B381-83CFCAA8A0BB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E32-43A0-4995-AC93-F427DF997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595-0017-432E-B381-83CFCAA8A0BB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E32-43A0-4995-AC93-F427DF99788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595-0017-432E-B381-83CFCAA8A0BB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E32-43A0-4995-AC93-F427DF997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1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72B29595-0017-432E-B381-83CFCAA8A0BB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E32-43A0-4995-AC93-F427DF997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9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595-0017-432E-B381-83CFCAA8A0BB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E32-43A0-4995-AC93-F427DF9978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 rot="5400000">
            <a:off x="3268981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rot="5400000">
            <a:off x="3268980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595-0017-432E-B381-83CFCAA8A0BB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E32-43A0-4995-AC93-F427DF997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/>
        </p:nvGrpSpPr>
        <p:grpSpPr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240" y="6574536"/>
            <a:ext cx="365760" cy="274320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668E32-43A0-4995-AC93-F427DF99788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4536"/>
            <a:ext cx="2133600" cy="27432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B29595-0017-432E-B381-83CFCAA8A0BB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4536"/>
            <a:ext cx="2895600" cy="2743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60177" y="3005919"/>
            <a:ext cx="6248400" cy="8461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20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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3pPr>
      <a:lvl4pPr marL="1377950" indent="-3540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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slide" Target="slide3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СВОЯ ИГРА ПО ХИМИИ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Голикова Галина Александровна– </a:t>
            </a:r>
            <a:r>
              <a:rPr lang="ru-RU" dirty="0" smtClean="0">
                <a:solidFill>
                  <a:schemeClr val="tx1"/>
                </a:solidFill>
              </a:rPr>
              <a:t>учитель химии </a:t>
            </a:r>
            <a:r>
              <a:rPr lang="ru-RU" dirty="0" smtClean="0">
                <a:solidFill>
                  <a:schemeClr val="tx1"/>
                </a:solidFill>
              </a:rPr>
              <a:t>МОУ «СОШ №7» </a:t>
            </a:r>
            <a:r>
              <a:rPr lang="ru-RU" dirty="0" err="1" smtClean="0">
                <a:solidFill>
                  <a:schemeClr val="tx1"/>
                </a:solidFill>
              </a:rPr>
              <a:t>г.Саратов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Тема :Общие вопросы химии</a:t>
            </a:r>
          </a:p>
          <a:p>
            <a:pPr algn="ctr">
              <a:buNone/>
            </a:pPr>
            <a:r>
              <a:rPr lang="ru-RU" b="1" dirty="0" smtClean="0"/>
              <a:t>Вопрос 400 баллов</a:t>
            </a:r>
          </a:p>
          <a:p>
            <a:pPr algn="ctr">
              <a:buNone/>
            </a:pPr>
            <a:r>
              <a:rPr lang="ru-RU" b="1" dirty="0" smtClean="0"/>
              <a:t>Правильный ответ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Это описать признаки, по которым одно вещество отличается от другого: агрегатное состояние, цвет, запах, твердость по шкале </a:t>
            </a:r>
            <a:r>
              <a:rPr lang="ru-RU" sz="2400" dirty="0" err="1" smtClean="0">
                <a:solidFill>
                  <a:schemeClr val="tx1"/>
                </a:solidFill>
              </a:rPr>
              <a:t>Мооса</a:t>
            </a:r>
            <a:r>
              <a:rPr lang="ru-RU" sz="2400" dirty="0" smtClean="0">
                <a:solidFill>
                  <a:schemeClr val="tx1"/>
                </a:solidFill>
              </a:rPr>
              <a:t>, пластичность, хрупкость, эластичность, растворимость в воде, температуру плавления и кипения, плотность, теплопроводность и электропроводность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 :Общие вопросы химии</a:t>
            </a:r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Вопрос 500 баллов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Какие сведения о веществе можно получить из химической формулы вещества?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884368" y="594928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 :Общие вопросы химии</a:t>
            </a:r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Вопрос 500 баллов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Качественный состав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Молекулярную массу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Тип вещества (сложное или простое)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Количественный состав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Соотношение масс элементов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Массовые доли элементов в данном веществе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Периодическая система химических элементов Д.И. Менделеева</a:t>
            </a:r>
          </a:p>
          <a:p>
            <a:r>
              <a:rPr lang="ru-RU" b="1" dirty="0" smtClean="0"/>
              <a:t>ВОПРОС 100 баллов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По какому свойству Д.И. Менделеев расположил элементы в периодической таблице?</a:t>
            </a:r>
            <a:r>
              <a:rPr lang="ru-RU" dirty="0" smtClean="0">
                <a:solidFill>
                  <a:schemeClr val="tx1"/>
                </a:solidFill>
              </a:rPr>
              <a:t>   </a:t>
            </a:r>
          </a:p>
          <a:p>
            <a:endParaRPr lang="ru-RU" dirty="0" smtClean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740352" y="5661248"/>
            <a:ext cx="432048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Периодическая система химических элементов Д.И. Менделеева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ВОПРОС 100 баллов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Д.И. Менделеев расположил химические элементы в периодической таблице по возрастанию их атомного веса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Периодическая система химических элементов Д.И. Менделеева</a:t>
            </a:r>
          </a:p>
          <a:p>
            <a:r>
              <a:rPr lang="ru-RU" dirty="0" smtClean="0"/>
              <a:t>ВОПРОС 200 баллов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Как изменяются свойства металлов в группе сверху вниз? Почему?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668344" y="5229200"/>
            <a:ext cx="576064" cy="84239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Периодическая система химических элементов Д.И. Менделеева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ВОПРОС 200 баллов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 группе сверху вниз металлические свойства возрастают, так как  сверху вниз в группе растет радиус атома и отдача электронов возрастает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Периодическая система химических элементов Д.И. Менделеева</a:t>
            </a:r>
          </a:p>
          <a:p>
            <a:r>
              <a:rPr lang="ru-RU" dirty="0" smtClean="0"/>
              <a:t>ВОПРОС 300 баллов</a:t>
            </a:r>
          </a:p>
          <a:p>
            <a:r>
              <a:rPr lang="ru-RU" sz="4000" b="1" dirty="0" smtClean="0"/>
              <a:t>Как изменяются свойства элементов в периоде слева направо? Почему?</a:t>
            </a:r>
            <a:endParaRPr lang="ru-RU" sz="4000" b="1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Периодическая система химических элементов Д.И. Менделеева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ВОПРОС 300 баллов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 периоде слева направо металлические свойства элементов уменьшаются, неметаллические возрастают, так как слева направо в периоде растет заряд ядра атома и число электронов на последнем уровне, следовательно, притяжение их к ядру возрастает и отдача их ослабевает.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Периодическая система химических элементов Д.И. Менделеева</a:t>
            </a:r>
          </a:p>
          <a:p>
            <a:r>
              <a:rPr lang="ru-RU" dirty="0" smtClean="0"/>
              <a:t>ВОПРОС 400 баллов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Что такое период? Большой и малый?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8" y="404665"/>
          <a:ext cx="8568948" cy="619268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68350"/>
                <a:gridCol w="1224136"/>
                <a:gridCol w="936104"/>
                <a:gridCol w="1080120"/>
                <a:gridCol w="1080120"/>
                <a:gridCol w="1080118"/>
              </a:tblGrid>
              <a:tr h="1238537"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Общие вопросы химии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>
                          <a:hlinkClick r:id="rId2" action="ppaction://hlinksldjump"/>
                        </a:rPr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>
                          <a:hlinkClick r:id="rId3" action="ppaction://hlinksldjump"/>
                        </a:rPr>
                        <a:t>200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>
                          <a:hlinkClick r:id="rId4" action="ppaction://hlinksldjump"/>
                        </a:rPr>
                        <a:t>300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>
                          <a:hlinkClick r:id="rId5" action="ppaction://hlinksldjump"/>
                        </a:rPr>
                        <a:t>400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>
                          <a:hlinkClick r:id="rId6" action="ppaction://hlinksldjump"/>
                        </a:rPr>
                        <a:t>500</a:t>
                      </a:r>
                      <a:endParaRPr lang="ru-RU" sz="2000" b="1" dirty="0"/>
                    </a:p>
                  </a:txBody>
                  <a:tcPr/>
                </a:tc>
              </a:tr>
              <a:tr h="123853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Периодическая система химических элементов Д.И. Менделеева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7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7" action="ppaction://hlinksldjump"/>
                        </a:rPr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8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8" action="ppaction://hlinksldjump"/>
                        </a:rPr>
                        <a:t>200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9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9" action="ppaction://hlinksldjump"/>
                        </a:rPr>
                        <a:t>300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10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10" action="ppaction://hlinksldjump"/>
                        </a:rPr>
                        <a:t>400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11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11" action="ppaction://hlinksldjump"/>
                        </a:rPr>
                        <a:t>500</a:t>
                      </a:r>
                      <a:endParaRPr lang="ru-RU" sz="2000" b="1" dirty="0"/>
                    </a:p>
                  </a:txBody>
                  <a:tcPr/>
                </a:tc>
              </a:tr>
              <a:tr h="1238537">
                <a:tc>
                  <a:txBody>
                    <a:bodyPr/>
                    <a:lstStyle/>
                    <a:p>
                      <a:pPr algn="ctr"/>
                      <a:endParaRPr lang="ru-RU" sz="2000" b="1" kern="1200" dirty="0" smtClean="0"/>
                    </a:p>
                    <a:p>
                      <a:pPr algn="ctr"/>
                      <a:r>
                        <a:rPr lang="ru-RU" sz="2000" b="1" kern="1200" dirty="0" smtClean="0"/>
                        <a:t>Строение атома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12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12" action="ppaction://hlinksldjump"/>
                        </a:rPr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13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13" action="ppaction://hlinksldjump"/>
                        </a:rPr>
                        <a:t>200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14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14" action="ppaction://hlinksldjump"/>
                        </a:rPr>
                        <a:t>300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15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15" action="ppaction://hlinksldjump"/>
                        </a:rPr>
                        <a:t>400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16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16" action="ppaction://hlinksldjump"/>
                        </a:rPr>
                        <a:t>500</a:t>
                      </a:r>
                      <a:endParaRPr lang="ru-RU" sz="2000" b="1" dirty="0"/>
                    </a:p>
                  </a:txBody>
                  <a:tcPr/>
                </a:tc>
              </a:tr>
              <a:tr h="1238537">
                <a:tc>
                  <a:txBody>
                    <a:bodyPr/>
                    <a:lstStyle/>
                    <a:p>
                      <a:pPr algn="ctr"/>
                      <a:endParaRPr lang="ru-RU" sz="2000" b="1" kern="1200" dirty="0" smtClean="0"/>
                    </a:p>
                    <a:p>
                      <a:pPr algn="ctr"/>
                      <a:r>
                        <a:rPr lang="ru-RU" sz="2000" b="1" kern="1200" dirty="0" smtClean="0"/>
                        <a:t>Химическая связь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17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17" action="ppaction://hlinksldjump"/>
                        </a:rPr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18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18" action="ppaction://hlinksldjump"/>
                        </a:rPr>
                        <a:t>200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19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19" action="ppaction://hlinksldjump"/>
                        </a:rPr>
                        <a:t>300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20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20" action="ppaction://hlinksldjump"/>
                        </a:rPr>
                        <a:t>400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21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21" action="ppaction://hlinksldjump"/>
                        </a:rPr>
                        <a:t>500</a:t>
                      </a:r>
                      <a:endParaRPr lang="ru-RU" sz="2000" b="1" dirty="0"/>
                    </a:p>
                  </a:txBody>
                  <a:tcPr/>
                </a:tc>
              </a:tr>
              <a:tr h="1238537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/>
                        <a:t>Классы неорганических соединений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22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22" action="ppaction://hlinksldjump"/>
                        </a:rPr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23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23" action="ppaction://hlinksldjump"/>
                        </a:rPr>
                        <a:t>200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24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24" action="ppaction://hlinksldjump"/>
                        </a:rPr>
                        <a:t>300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25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25" action="ppaction://hlinksldjump"/>
                        </a:rPr>
                        <a:t>400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hlinkClick r:id="rId26" action="ppaction://hlinksldjump"/>
                      </a:endParaRPr>
                    </a:p>
                    <a:p>
                      <a:pPr algn="ctr"/>
                      <a:r>
                        <a:rPr lang="ru-RU" sz="2000" b="1" dirty="0" smtClean="0">
                          <a:hlinkClick r:id="rId26" action="ppaction://hlinksldjump"/>
                        </a:rPr>
                        <a:t>500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Периодическая система химических элементов Д.И. Менделеева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400 баллов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Период – это горизонтальный ряд химических элементов в периодической таблице Д.И. Менделеева.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Малый период состоит из одного ряда химических элементов, большой из двух рядов.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Периодическая система химических элементов Д.И. Менделеева</a:t>
            </a:r>
          </a:p>
          <a:p>
            <a:r>
              <a:rPr lang="ru-RU" dirty="0" smtClean="0"/>
              <a:t>ВОПРОС 500 баллов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Что такое группа? Главная и побочная?</a:t>
            </a:r>
          </a:p>
          <a:p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Периодическая система химических элементов Д.И. Менделеева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500 баллов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Группа – это вертикальные столбцы элементов в периодической таблице Д.И. Менделеева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Главная подгруппа включает элементы больших и малых периодов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Побочная подгруппа включает элементы только больших периодов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 Строение атома:</a:t>
            </a:r>
            <a:endParaRPr lang="ru-RU" dirty="0" smtClean="0"/>
          </a:p>
          <a:p>
            <a:r>
              <a:rPr lang="ru-RU" dirty="0" smtClean="0"/>
              <a:t>ВОПРОС  100 баллов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</a:rPr>
              <a:t>Сколько электронов максимально может находиться на одном электронном облаке?</a:t>
            </a:r>
          </a:p>
          <a:p>
            <a:endParaRPr lang="ru-RU" sz="4000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 Строение атома:</a:t>
            </a:r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ВОПРОС  100 баллов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На одном электронном облаке максимально может находиться только 2 электрона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 Строение атома:</a:t>
            </a:r>
            <a:endParaRPr lang="ru-RU" dirty="0" smtClean="0"/>
          </a:p>
          <a:p>
            <a:r>
              <a:rPr lang="ru-RU" dirty="0" smtClean="0"/>
              <a:t>ВОПРОС 200 баллов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</a:rPr>
              <a:t>Что такое изотопы?</a:t>
            </a:r>
          </a:p>
          <a:p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 Строение атома: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200 баллов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Разновидности атомов одного и того же химического элемента, имеющие одинаковый заряд ядра, но разное массовое число (</a:t>
            </a:r>
            <a:r>
              <a:rPr lang="ru-RU" dirty="0" err="1" smtClean="0">
                <a:solidFill>
                  <a:schemeClr val="tx1"/>
                </a:solidFill>
              </a:rPr>
              <a:t>число</a:t>
            </a:r>
            <a:r>
              <a:rPr lang="ru-RU" dirty="0" smtClean="0">
                <a:solidFill>
                  <a:schemeClr val="tx1"/>
                </a:solidFill>
              </a:rPr>
              <a:t> нейтронов)</a:t>
            </a:r>
          </a:p>
          <a:p>
            <a:endParaRPr lang="ru-RU" b="1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 Строение атома: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300 баллов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</a:rPr>
              <a:t>Какие сведения о строении атома можно получить из периодической таблице химических элементов?</a:t>
            </a:r>
          </a:p>
          <a:p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 Строение атома: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300 баллов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Заряд ядра, число протонов, электронов, нейтронов, энергетических уровней, число электронов на последнем энергетическом уровне, масса атома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Тема:  Строение атома:</a:t>
            </a:r>
          </a:p>
          <a:p>
            <a:r>
              <a:rPr lang="ru-RU" dirty="0" smtClean="0"/>
              <a:t>ВОПРОС 400 баллов</a:t>
            </a:r>
          </a:p>
          <a:p>
            <a:pPr lvl="0"/>
            <a:r>
              <a:rPr lang="ru-RU" sz="3200" dirty="0" smtClean="0">
                <a:solidFill>
                  <a:schemeClr val="tx1"/>
                </a:solidFill>
              </a:rPr>
              <a:t>Где в атоме располагаются электроны? Какой они несут заряд? Влияет ли масса электрона на массу атома? Почему?</a:t>
            </a:r>
          </a:p>
          <a:p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7400" y="1828800"/>
            <a:ext cx="6400800" cy="4048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Тема :Общие вопросы химии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Вопрос 100 баллов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Какие вещества называются простыми, какие сложными? Приведите примеры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 Строение атома: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400 баллов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Электроны в атоме находятся на электронном облаке – </a:t>
            </a:r>
            <a:r>
              <a:rPr lang="ru-RU" dirty="0" err="1" smtClean="0">
                <a:solidFill>
                  <a:schemeClr val="tx1"/>
                </a:solidFill>
              </a:rPr>
              <a:t>орбитали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Они несут отрицательный заряд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Электроны на массу атома влияние не оказывают, так как их масса очень мала и составляет 1/2000 от массы протона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 Строение атома: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500 баллов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</a:rPr>
              <a:t>Какие частицы находятся в ядре атома, какой они несут заряд и массу?</a:t>
            </a:r>
          </a:p>
          <a:p>
            <a:endParaRPr lang="ru-RU" sz="4000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 Строение атома: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500 баллов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ядре атома находятся протоны с зарядом +1 и массой 1, нейтроны не несут заряда, их масса равна массе протона, т.е.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Химическая связь</a:t>
            </a:r>
            <a:r>
              <a:rPr lang="ru-RU" dirty="0" smtClean="0"/>
              <a:t>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100 баллов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</a:rPr>
              <a:t>Какая связь прочнее: ионная или ковалентная?</a:t>
            </a:r>
          </a:p>
          <a:p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Химическая связь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ВОПРОС 100 баллов</a:t>
            </a:r>
          </a:p>
          <a:p>
            <a:r>
              <a:rPr lang="ru-RU" dirty="0" smtClean="0"/>
              <a:t>ПРАВИЛЬНЫЙ ОТВЕТ</a:t>
            </a:r>
          </a:p>
          <a:p>
            <a:r>
              <a:rPr lang="ru-RU" sz="4000" dirty="0" smtClean="0"/>
              <a:t>Прочнее ковалентная связь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Химическая связь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ВОПРОС 200 баллов</a:t>
            </a:r>
          </a:p>
          <a:p>
            <a:pPr lvl="0"/>
            <a:r>
              <a:rPr lang="ru-RU" sz="4000" dirty="0" smtClean="0"/>
              <a:t>Какая связь называется металлической? </a:t>
            </a:r>
          </a:p>
          <a:p>
            <a:endParaRPr lang="ru-RU" dirty="0" smtClean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Химическая связь</a:t>
            </a:r>
            <a:r>
              <a:rPr lang="ru-RU" dirty="0" smtClean="0"/>
              <a:t>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200 баллов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Связь в металлах и сплавах между </a:t>
            </a:r>
            <a:r>
              <a:rPr lang="ru-RU" dirty="0" err="1" smtClean="0">
                <a:solidFill>
                  <a:schemeClr val="tx1"/>
                </a:solidFill>
              </a:rPr>
              <a:t>атом-ионами</a:t>
            </a:r>
            <a:r>
              <a:rPr lang="ru-RU" dirty="0" smtClean="0">
                <a:solidFill>
                  <a:schemeClr val="tx1"/>
                </a:solidFill>
              </a:rPr>
              <a:t> посредством обобществленных электронов называется металлической.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Химическая связь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ВОПРОС 300 баллов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</a:rPr>
              <a:t>Определите тип химической связи в следующих молекулах: </a:t>
            </a:r>
            <a:r>
              <a:rPr lang="en-US" sz="4000" dirty="0" smtClean="0">
                <a:solidFill>
                  <a:schemeClr val="tx1"/>
                </a:solidFill>
              </a:rPr>
              <a:t>NH</a:t>
            </a:r>
            <a:r>
              <a:rPr lang="ru-RU" sz="4000" baseline="-25000" dirty="0" smtClean="0">
                <a:solidFill>
                  <a:schemeClr val="tx1"/>
                </a:solidFill>
              </a:rPr>
              <a:t>3</a:t>
            </a:r>
            <a:r>
              <a:rPr lang="ru-RU" sz="4000" dirty="0" smtClean="0">
                <a:solidFill>
                  <a:schemeClr val="tx1"/>
                </a:solidFill>
              </a:rPr>
              <a:t> ;  </a:t>
            </a:r>
            <a:r>
              <a:rPr lang="en-US" sz="4000" dirty="0" smtClean="0">
                <a:solidFill>
                  <a:schemeClr val="tx1"/>
                </a:solidFill>
              </a:rPr>
              <a:t>F</a:t>
            </a:r>
            <a:r>
              <a:rPr lang="ru-RU" sz="4000" baseline="-25000" dirty="0" smtClean="0">
                <a:solidFill>
                  <a:schemeClr val="tx1"/>
                </a:solidFill>
              </a:rPr>
              <a:t>2</a:t>
            </a:r>
            <a:r>
              <a:rPr lang="ru-RU" sz="4000" dirty="0" smtClean="0">
                <a:solidFill>
                  <a:schemeClr val="tx1"/>
                </a:solidFill>
              </a:rPr>
              <a:t>;  СаСО</a:t>
            </a:r>
            <a:r>
              <a:rPr lang="ru-RU" sz="4000" baseline="-25000" dirty="0" smtClean="0">
                <a:solidFill>
                  <a:schemeClr val="tx1"/>
                </a:solidFill>
              </a:rPr>
              <a:t>3</a:t>
            </a:r>
            <a:r>
              <a:rPr lang="ru-RU" sz="4000" dirty="0" smtClean="0">
                <a:solidFill>
                  <a:schemeClr val="tx1"/>
                </a:solidFill>
              </a:rPr>
              <a:t>?</a:t>
            </a:r>
          </a:p>
          <a:p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Химическая связь</a:t>
            </a:r>
            <a:r>
              <a:rPr lang="ru-RU" dirty="0" smtClean="0"/>
              <a:t>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300 баллов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NH</a:t>
            </a:r>
            <a:r>
              <a:rPr lang="ru-RU" sz="4000" baseline="-25000" dirty="0" smtClean="0">
                <a:solidFill>
                  <a:schemeClr val="tx1"/>
                </a:solidFill>
              </a:rPr>
              <a:t>3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ковалентная полярная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F</a:t>
            </a:r>
            <a:r>
              <a:rPr lang="ru-RU" baseline="-25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ковалентная неполярная?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СаСО</a:t>
            </a:r>
            <a:r>
              <a:rPr lang="ru-RU" sz="4000" baseline="-25000" dirty="0" smtClean="0">
                <a:solidFill>
                  <a:schemeClr val="tx1"/>
                </a:solidFill>
              </a:rPr>
              <a:t>3</a:t>
            </a:r>
            <a:r>
              <a:rPr lang="ru-RU" sz="4000" dirty="0" smtClean="0">
                <a:solidFill>
                  <a:schemeClr val="tx1"/>
                </a:solidFill>
              </a:rPr>
              <a:t> ионная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Химическая связь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ВОПРОС 400 баллов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</a:rPr>
              <a:t>Какая связь называется ковалентной?  Назовите ее типы.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:Общие вопросы химии</a:t>
            </a:r>
            <a:endParaRPr lang="ru-RU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100 баллов</a:t>
            </a:r>
          </a:p>
          <a:p>
            <a:pPr algn="ctr">
              <a:buNone/>
            </a:pP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ответ</a:t>
            </a:r>
          </a:p>
          <a:p>
            <a:pPr>
              <a:buNone/>
            </a:pPr>
            <a:endParaRPr lang="ru-RU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051720" y="1772816"/>
            <a:ext cx="6400800" cy="454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 2" pitchFamily="18" charset="2"/>
              <a:buChar char="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ts val="15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Вещества, образованные атомами одного химического элемента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кислород, азот, водород)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Вещества, образованные атомами разных химических элементов, называются сложными (серная кислота, оксид натрия,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гидроксид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калия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 2" pitchFamily="18" charset="2"/>
              <a:buChar char="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7740352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Химическая связь</a:t>
            </a:r>
            <a:r>
              <a:rPr lang="ru-RU" dirty="0" smtClean="0"/>
              <a:t>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400 баллов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Химическую связь, возникающую в результате образования общих электронных пар, называют ковалентной. Ковалентная связь бывает полярная и неполярная.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Химическая связь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ВОПРОС 500 баллов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</a:rPr>
              <a:t>Какая связь называется ионной? Какие частицы называются ионами?</a:t>
            </a:r>
          </a:p>
          <a:p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Химическая связь</a:t>
            </a:r>
            <a:r>
              <a:rPr lang="ru-RU" dirty="0" smtClean="0"/>
              <a:t>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500 баллов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Химическая связь, образующуюся между ионами, называется ионной.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Отрицательно и положительно заряженные частицы, образующиеся за счет отдачи и присоединения электронов.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Классы неорганических соединений:</a:t>
            </a:r>
          </a:p>
          <a:p>
            <a:r>
              <a:rPr lang="ru-RU" dirty="0" smtClean="0"/>
              <a:t>ВОПРОС 100 баллов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Дайте определение  солям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Классы неорганических соединений: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100 баллов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Соли – это сложные вещества, состоящие из ионов металлов и кислотных остатков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Классы неорганических соединений: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200 баллов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Дайте определение  основаниям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Тема: Классы неорганических соединений: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200 баллов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Основания – это сложные вещества, состоящие из ионов металлов и связанных с ними </a:t>
            </a:r>
            <a:r>
              <a:rPr lang="ru-RU" sz="4000" dirty="0" err="1" smtClean="0">
                <a:solidFill>
                  <a:schemeClr val="tx1"/>
                </a:solidFill>
              </a:rPr>
              <a:t>гидроксид</a:t>
            </a:r>
            <a:r>
              <a:rPr lang="ru-RU" sz="4000" dirty="0" smtClean="0">
                <a:solidFill>
                  <a:schemeClr val="tx1"/>
                </a:solidFill>
              </a:rPr>
              <a:t>- ионов.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Классы неорганических соединений:</a:t>
            </a:r>
          </a:p>
          <a:p>
            <a:r>
              <a:rPr lang="ru-RU" dirty="0" smtClean="0"/>
              <a:t>ВОПРОС 300 баллов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Дайте определение  кислотам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Классы неорганических соединений: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ВОПРОС 300 баллов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Кислотами называют сложные вещества, молекулы которых состоят из атомов водорода и кислотного  остатка.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Классы неорганических соединений:</a:t>
            </a:r>
          </a:p>
          <a:p>
            <a:r>
              <a:rPr lang="ru-RU" dirty="0" smtClean="0"/>
              <a:t>ВОПРОС 400 баллов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Дайте определение оксидам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7400" y="1828800"/>
            <a:ext cx="6400800" cy="40484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Тема :Общие вопросы химии</a:t>
            </a:r>
          </a:p>
          <a:p>
            <a:pPr algn="ctr">
              <a:buNone/>
            </a:pPr>
            <a:r>
              <a:rPr lang="ru-RU" b="1" dirty="0" smtClean="0"/>
              <a:t>Вопрос 200 баллов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Какие явления называются химическими, какие физическими? Приведите примеры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884368" y="6021288"/>
            <a:ext cx="432048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Классы неорганических соединений:</a:t>
            </a:r>
          </a:p>
          <a:p>
            <a:r>
              <a:rPr lang="ru-RU" dirty="0" smtClean="0"/>
              <a:t>ВОПРОС 400 баллов</a:t>
            </a:r>
          </a:p>
          <a:p>
            <a:r>
              <a:rPr lang="ru-RU" dirty="0" smtClean="0"/>
              <a:t>ПРАВИЛЬНЫЙ ОТВЕТ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Оксиды- сложные вещества, состоящие из двух элементов, один из которых кислород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Тема: Классы неорганических соединений:</a:t>
            </a:r>
          </a:p>
          <a:p>
            <a:r>
              <a:rPr lang="ru-RU" dirty="0" smtClean="0"/>
              <a:t>ВОПРОС 500 баллов</a:t>
            </a:r>
          </a:p>
          <a:p>
            <a:pPr indent="11113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Найдите среди формул соли, оксиды, основания, кислоты: К</a:t>
            </a:r>
            <a:r>
              <a:rPr lang="en-US" sz="4000" dirty="0" err="1" smtClean="0">
                <a:solidFill>
                  <a:schemeClr val="tx1"/>
                </a:solidFill>
              </a:rPr>
              <a:t>Cl</a:t>
            </a:r>
            <a:r>
              <a:rPr lang="ru-RU" sz="4000" dirty="0" smtClean="0">
                <a:solidFill>
                  <a:schemeClr val="tx1"/>
                </a:solidFill>
              </a:rPr>
              <a:t> ; </a:t>
            </a:r>
            <a:r>
              <a:rPr lang="en-US" sz="4000" dirty="0" smtClean="0">
                <a:solidFill>
                  <a:schemeClr val="tx1"/>
                </a:solidFill>
              </a:rPr>
              <a:t>Na </a:t>
            </a:r>
            <a:r>
              <a:rPr lang="ru-RU" sz="4000" strike="sngStrike" baseline="-25000" dirty="0" smtClean="0">
                <a:solidFill>
                  <a:schemeClr val="tx1"/>
                </a:solidFill>
              </a:rPr>
              <a:t>2</a:t>
            </a:r>
            <a:r>
              <a:rPr lang="en-US" sz="4000" dirty="0" smtClean="0">
                <a:solidFill>
                  <a:schemeClr val="tx1"/>
                </a:solidFill>
              </a:rPr>
              <a:t>SO</a:t>
            </a:r>
            <a:r>
              <a:rPr lang="ru-RU" sz="4000" baseline="-25000" dirty="0" smtClean="0">
                <a:solidFill>
                  <a:schemeClr val="tx1"/>
                </a:solidFill>
              </a:rPr>
              <a:t>4</a:t>
            </a:r>
            <a:r>
              <a:rPr lang="ru-RU" sz="4000" dirty="0" smtClean="0">
                <a:solidFill>
                  <a:schemeClr val="tx1"/>
                </a:solidFill>
              </a:rPr>
              <a:t>  ; </a:t>
            </a:r>
            <a:r>
              <a:rPr lang="en-US" sz="4000" dirty="0" err="1" smtClean="0">
                <a:solidFill>
                  <a:schemeClr val="tx1"/>
                </a:solidFill>
              </a:rPr>
              <a:t>CaO</a:t>
            </a:r>
            <a:r>
              <a:rPr lang="ru-RU" sz="4000" dirty="0" smtClean="0">
                <a:solidFill>
                  <a:schemeClr val="tx1"/>
                </a:solidFill>
              </a:rPr>
              <a:t>; </a:t>
            </a:r>
            <a:r>
              <a:rPr lang="en-US" sz="4000" dirty="0" err="1" smtClean="0">
                <a:solidFill>
                  <a:schemeClr val="tx1"/>
                </a:solidFill>
              </a:rPr>
              <a:t>NaOH</a:t>
            </a:r>
            <a:r>
              <a:rPr lang="ru-RU" sz="4000" dirty="0" smtClean="0">
                <a:solidFill>
                  <a:schemeClr val="tx1"/>
                </a:solidFill>
              </a:rPr>
              <a:t>;  </a:t>
            </a:r>
            <a:r>
              <a:rPr lang="en-US" sz="4000" dirty="0" err="1" smtClean="0">
                <a:solidFill>
                  <a:schemeClr val="tx1"/>
                </a:solidFill>
              </a:rPr>
              <a:t>HCl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;</a:t>
            </a:r>
          </a:p>
          <a:p>
            <a:pPr marL="268288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H </a:t>
            </a:r>
            <a:r>
              <a:rPr lang="ru-RU" sz="4000" baseline="-25000" dirty="0" smtClean="0">
                <a:solidFill>
                  <a:schemeClr val="tx1"/>
                </a:solidFill>
              </a:rPr>
              <a:t>2</a:t>
            </a:r>
            <a:r>
              <a:rPr lang="en-US" sz="4000" dirty="0" smtClean="0">
                <a:solidFill>
                  <a:schemeClr val="tx1"/>
                </a:solidFill>
              </a:rPr>
              <a:t>SO</a:t>
            </a:r>
            <a:r>
              <a:rPr lang="ru-RU" sz="4000" baseline="-25000" dirty="0" smtClean="0">
                <a:solidFill>
                  <a:schemeClr val="tx1"/>
                </a:solidFill>
              </a:rPr>
              <a:t>4</a:t>
            </a:r>
            <a:r>
              <a:rPr lang="ru-RU" sz="4000" dirty="0" smtClean="0">
                <a:solidFill>
                  <a:schemeClr val="tx1"/>
                </a:solidFill>
              </a:rPr>
              <a:t>  ; </a:t>
            </a:r>
            <a:r>
              <a:rPr lang="en-US" sz="4000" dirty="0" err="1" smtClean="0">
                <a:solidFill>
                  <a:schemeClr val="tx1"/>
                </a:solidFill>
              </a:rPr>
              <a:t>SiO</a:t>
            </a:r>
            <a:r>
              <a:rPr lang="ru-RU" sz="4000" baseline="-25000" dirty="0" smtClean="0">
                <a:solidFill>
                  <a:schemeClr val="tx1"/>
                </a:solidFill>
              </a:rPr>
              <a:t>2 </a:t>
            </a:r>
            <a:endParaRPr lang="ru-RU" sz="4000" dirty="0" smtClean="0">
              <a:solidFill>
                <a:schemeClr val="tx1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452320" y="6021288"/>
            <a:ext cx="360040" cy="432048"/>
          </a:xfrm>
          <a:prstGeom prst="star5">
            <a:avLst>
              <a:gd name="adj" fmla="val 21651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Тема: Классы неорганических соединений:</a:t>
            </a:r>
          </a:p>
          <a:p>
            <a:r>
              <a:rPr lang="ru-RU" dirty="0" smtClean="0"/>
              <a:t>ВОПРОС 500 баллов</a:t>
            </a:r>
          </a:p>
          <a:p>
            <a:r>
              <a:rPr lang="ru-RU" dirty="0" smtClean="0"/>
              <a:t>ПРАВИЛЬНЫЙ ОТВЕТ</a:t>
            </a:r>
          </a:p>
          <a:p>
            <a:r>
              <a:rPr lang="ru-RU" sz="3200" baseline="-25000" dirty="0" smtClean="0">
                <a:solidFill>
                  <a:schemeClr val="tx1"/>
                </a:solidFill>
              </a:rPr>
              <a:t>ОКСИДЫ: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CaO</a:t>
            </a:r>
            <a:r>
              <a:rPr lang="ru-RU" sz="3200" dirty="0" smtClean="0">
                <a:solidFill>
                  <a:schemeClr val="tx1"/>
                </a:solidFill>
              </a:rPr>
              <a:t>; </a:t>
            </a:r>
            <a:r>
              <a:rPr lang="en-US" sz="3200" dirty="0" err="1" smtClean="0">
                <a:solidFill>
                  <a:schemeClr val="tx1"/>
                </a:solidFill>
              </a:rPr>
              <a:t>SiO</a:t>
            </a:r>
            <a:r>
              <a:rPr lang="ru-RU" sz="3200" baseline="-25000" dirty="0" smtClean="0">
                <a:solidFill>
                  <a:schemeClr val="tx1"/>
                </a:solidFill>
              </a:rPr>
              <a:t>2 </a:t>
            </a:r>
          </a:p>
          <a:p>
            <a:r>
              <a:rPr lang="ru-RU" sz="3200" baseline="-25000" dirty="0" smtClean="0">
                <a:solidFill>
                  <a:schemeClr val="tx1"/>
                </a:solidFill>
              </a:rPr>
              <a:t>Кислоты: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HCl</a:t>
            </a:r>
            <a:r>
              <a:rPr lang="ru-RU" sz="3200" dirty="0" smtClean="0">
                <a:solidFill>
                  <a:schemeClr val="tx1"/>
                </a:solidFill>
              </a:rPr>
              <a:t>; </a:t>
            </a:r>
            <a:r>
              <a:rPr lang="en-US" sz="3200" dirty="0" smtClean="0">
                <a:solidFill>
                  <a:schemeClr val="tx1"/>
                </a:solidFill>
              </a:rPr>
              <a:t>H </a:t>
            </a:r>
            <a:r>
              <a:rPr lang="ru-RU" sz="3200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SO</a:t>
            </a:r>
            <a:r>
              <a:rPr lang="ru-RU" sz="3200" baseline="-25000" dirty="0" smtClean="0">
                <a:solidFill>
                  <a:schemeClr val="tx1"/>
                </a:solidFill>
              </a:rPr>
              <a:t>4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СОЛИ:</a:t>
            </a:r>
            <a:r>
              <a:rPr lang="ru-RU" sz="3200" dirty="0" smtClean="0">
                <a:solidFill>
                  <a:schemeClr val="tx1"/>
                </a:solidFill>
              </a:rPr>
              <a:t> К</a:t>
            </a:r>
            <a:r>
              <a:rPr lang="en-US" sz="3200" dirty="0" err="1" smtClean="0">
                <a:solidFill>
                  <a:schemeClr val="tx1"/>
                </a:solidFill>
              </a:rPr>
              <a:t>Cl</a:t>
            </a:r>
            <a:r>
              <a:rPr lang="ru-RU" sz="3200" dirty="0" smtClean="0">
                <a:solidFill>
                  <a:schemeClr val="tx1"/>
                </a:solidFill>
              </a:rPr>
              <a:t> ; </a:t>
            </a:r>
            <a:r>
              <a:rPr lang="en-US" sz="3200" dirty="0" smtClean="0">
                <a:solidFill>
                  <a:schemeClr val="tx1"/>
                </a:solidFill>
              </a:rPr>
              <a:t>Na </a:t>
            </a:r>
            <a:r>
              <a:rPr lang="ru-RU" sz="3200" strike="sngStrike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SO</a:t>
            </a:r>
            <a:r>
              <a:rPr lang="ru-RU" sz="3200" baseline="-25000" dirty="0" smtClean="0">
                <a:solidFill>
                  <a:schemeClr val="tx1"/>
                </a:solidFill>
              </a:rPr>
              <a:t>4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ОСНОВАНИЯ: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NaOH</a:t>
            </a:r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 smtClean="0"/>
          </a:p>
          <a:p>
            <a:endParaRPr lang="ru-RU" dirty="0" smtClean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196752"/>
            <a:ext cx="7632848" cy="51767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Тема :Общие вопросы химии</a:t>
            </a:r>
          </a:p>
          <a:p>
            <a:pPr algn="ctr">
              <a:buNone/>
            </a:pPr>
            <a:r>
              <a:rPr lang="ru-RU" sz="1600" b="1" dirty="0" smtClean="0"/>
              <a:t>Вопрос 200 баллов</a:t>
            </a:r>
          </a:p>
          <a:p>
            <a:pPr algn="ctr">
              <a:buNone/>
            </a:pPr>
            <a:r>
              <a:rPr lang="ru-RU" sz="1600" b="1" dirty="0" smtClean="0"/>
              <a:t>ПРАВИЛЬНЫЙ ОТВЕТ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Явления, в результате которых из одних веществ образуются другие, называются химическими (горение угля, прокисание молока, гниение листьев)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Явления, в результате которых изменяются размеры, форма тел или агрегатное состояние веществ, но состав их остается постоянным, называются физическими ( кипение воды, замерзание воды, образование сахара при засахаривании варенья)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Тема :Общие вопросы химии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Вопрос 300 баллов</a:t>
            </a:r>
          </a:p>
          <a:p>
            <a:pPr marL="0" indent="622300">
              <a:buNone/>
            </a:pPr>
            <a:endParaRPr lang="ru-RU" sz="4000" dirty="0" smtClean="0"/>
          </a:p>
          <a:p>
            <a:pPr marL="0" indent="62230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Признаки химических реакций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956376" y="6021288"/>
            <a:ext cx="432048" cy="3600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Тема :Общие вопросы химии</a:t>
            </a:r>
          </a:p>
          <a:p>
            <a:pPr algn="ctr">
              <a:buNone/>
            </a:pPr>
            <a:r>
              <a:rPr lang="ru-RU" dirty="0" smtClean="0"/>
              <a:t>Вопрос 300 баллов</a:t>
            </a:r>
          </a:p>
          <a:p>
            <a:pPr algn="ctr">
              <a:buNone/>
            </a:pPr>
            <a:r>
              <a:rPr lang="ru-RU" dirty="0" smtClean="0"/>
              <a:t>ПРАВИЛЬНЫЙ ОТВЕТ</a:t>
            </a:r>
          </a:p>
          <a:p>
            <a:pPr>
              <a:buNone/>
            </a:pPr>
            <a:endParaRPr lang="ru-RU" dirty="0" smtClean="0"/>
          </a:p>
          <a:p>
            <a:pPr indent="-74613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Изменение цвета, выделение газа, выпадение осадка, выделение или поглощение теплоты, появление запаха, растворение осадка, свечение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40352" y="6237312"/>
            <a:ext cx="54636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b="1" dirty="0" smtClean="0"/>
              <a:t>Тема :Общие вопросы химии</a:t>
            </a:r>
          </a:p>
          <a:p>
            <a:pPr algn="ctr">
              <a:buNone/>
            </a:pPr>
            <a:r>
              <a:rPr lang="ru-RU" sz="2400" b="1" dirty="0" smtClean="0"/>
              <a:t>Вопрос 400 баллов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Описать свойства веществ – что это значит</a:t>
            </a:r>
            <a:r>
              <a:rPr lang="ru-RU" sz="4000" dirty="0" smtClean="0"/>
              <a:t>?</a:t>
            </a:r>
            <a:endParaRPr lang="ru-RU" sz="4000" b="1" dirty="0" smtClean="0"/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668344" y="6021288"/>
            <a:ext cx="288032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inity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Infinity</Template>
  <TotalTime>492</TotalTime>
  <Words>1390</Words>
  <Application>Microsoft Office PowerPoint</Application>
  <PresentationFormat>Экран (4:3)</PresentationFormat>
  <Paragraphs>261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Infinity</vt:lpstr>
      <vt:lpstr>СВОЯ ИГРА ПО ХИМИИ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310104012</dc:creator>
  <cp:lastModifiedBy>Серж</cp:lastModifiedBy>
  <cp:revision>53</cp:revision>
  <dcterms:created xsi:type="dcterms:W3CDTF">2012-02-21T06:29:43Z</dcterms:created>
  <dcterms:modified xsi:type="dcterms:W3CDTF">2014-11-24T17:35:53Z</dcterms:modified>
</cp:coreProperties>
</file>