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7" r:id="rId3"/>
    <p:sldId id="258" r:id="rId4"/>
    <p:sldId id="260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A616C-4B97-4E24-8C02-FF1751173D36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D9479-46D7-48DC-A0B3-FC8599C39B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C887-2C21-4FFA-8209-D3A3C0AA19C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138BD-8D34-44E6-8142-72A6251701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C887-2C21-4FFA-8209-D3A3C0AA19C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138BD-8D34-44E6-8142-72A6251701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C887-2C21-4FFA-8209-D3A3C0AA19C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138BD-8D34-44E6-8142-72A6251701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C887-2C21-4FFA-8209-D3A3C0AA19C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138BD-8D34-44E6-8142-72A6251701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C887-2C21-4FFA-8209-D3A3C0AA19C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138BD-8D34-44E6-8142-72A6251701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C887-2C21-4FFA-8209-D3A3C0AA19C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138BD-8D34-44E6-8142-72A6251701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C887-2C21-4FFA-8209-D3A3C0AA19C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138BD-8D34-44E6-8142-72A6251701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C887-2C21-4FFA-8209-D3A3C0AA19C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138BD-8D34-44E6-8142-72A6251701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C887-2C21-4FFA-8209-D3A3C0AA19C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138BD-8D34-44E6-8142-72A6251701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C887-2C21-4FFA-8209-D3A3C0AA19C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138BD-8D34-44E6-8142-72A6251701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7C887-2C21-4FFA-8209-D3A3C0AA19C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138BD-8D34-44E6-8142-72A6251701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7C887-2C21-4FFA-8209-D3A3C0AA19C4}" type="datetimeFigureOut">
              <a:rPr lang="ru-RU" smtClean="0"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138BD-8D34-44E6-8142-72A6251701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file:///C:\Users\&#1040;&#1056;&#1057;&#1045;&#1053;\Desktop\&#1057;&#1080;&#1085;&#1090;&#1077;&#1090;&#1080;&#1095;&#1077;&#1089;&#1082;&#1080;&#1081;%20&#1082;&#1072;&#1091;&#1095;&#1091;&#1082;.mp4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РСЕН\Desktop\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6840760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620688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9600" b="0" dirty="0" smtClean="0"/>
              <a:t>      </a:t>
            </a:r>
            <a:r>
              <a:rPr lang="ru-RU" sz="7200" b="0" dirty="0" err="1" smtClean="0">
                <a:solidFill>
                  <a:srgbClr val="C00000"/>
                </a:solidFill>
                <a:latin typeface="Comic Sans MS" pitchFamily="66" charset="0"/>
              </a:rPr>
              <a:t>Алкадиены</a:t>
            </a:r>
            <a:endParaRPr lang="ru-RU" sz="7200" b="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АРСЕН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852936"/>
            <a:ext cx="2968724" cy="2442567"/>
          </a:xfrm>
          <a:prstGeom prst="rect">
            <a:avLst/>
          </a:prstGeom>
          <a:noFill/>
        </p:spPr>
      </p:pic>
      <p:pic>
        <p:nvPicPr>
          <p:cNvPr id="1027" name="Picture 3" descr="C:\Users\АРСЕН\Desktop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996952"/>
            <a:ext cx="3582317" cy="1938511"/>
          </a:xfrm>
          <a:prstGeom prst="rect">
            <a:avLst/>
          </a:prstGeom>
          <a:noFill/>
        </p:spPr>
      </p:pic>
      <p:pic>
        <p:nvPicPr>
          <p:cNvPr id="1028" name="Picture 4" descr="C:\Users\АРСЕН\Desktop\i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5157192"/>
            <a:ext cx="1333500" cy="1428750"/>
          </a:xfrm>
          <a:prstGeom prst="rect">
            <a:avLst/>
          </a:prstGeom>
          <a:noFill/>
        </p:spPr>
      </p:pic>
      <p:pic>
        <p:nvPicPr>
          <p:cNvPr id="1029" name="Picture 5" descr="C:\Users\АРСЕН\Desktop\i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4653136"/>
            <a:ext cx="2004814" cy="19328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362200" y="228600"/>
            <a:ext cx="430847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C00000"/>
                </a:solidFill>
                <a:latin typeface="Comic Sans MS" pitchFamily="66" charset="0"/>
              </a:rPr>
              <a:t>«кластер»</a:t>
            </a:r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609600" y="1600200"/>
            <a:ext cx="540385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omic Sans MS" pitchFamily="66" charset="0"/>
              </a:rPr>
              <a:t>1. Общая формула</a:t>
            </a:r>
          </a:p>
          <a:p>
            <a:r>
              <a:rPr lang="ru-RU" sz="2800" b="1">
                <a:latin typeface="Comic Sans MS" pitchFamily="66" charset="0"/>
              </a:rPr>
              <a:t>2. Строение</a:t>
            </a:r>
          </a:p>
          <a:p>
            <a:r>
              <a:rPr lang="ru-RU" sz="2800" b="1">
                <a:latin typeface="Comic Sans MS" pitchFamily="66" charset="0"/>
              </a:rPr>
              <a:t>3. Изомерия и номенклатура</a:t>
            </a:r>
          </a:p>
          <a:p>
            <a:r>
              <a:rPr lang="ru-RU" sz="2800" b="1">
                <a:latin typeface="Comic Sans MS" pitchFamily="66" charset="0"/>
              </a:rPr>
              <a:t>4. Физические свойства</a:t>
            </a:r>
          </a:p>
          <a:p>
            <a:r>
              <a:rPr lang="ru-RU" sz="2800" b="1">
                <a:latin typeface="Comic Sans MS" pitchFamily="66" charset="0"/>
              </a:rPr>
              <a:t>5. Химические свойства</a:t>
            </a:r>
          </a:p>
          <a:p>
            <a:r>
              <a:rPr lang="ru-RU" sz="2800" b="1">
                <a:latin typeface="Comic Sans MS" pitchFamily="66" charset="0"/>
              </a:rPr>
              <a:t>6. Получение</a:t>
            </a:r>
          </a:p>
          <a:p>
            <a:r>
              <a:rPr lang="ru-RU" sz="2800" b="1">
                <a:latin typeface="Comic Sans MS" pitchFamily="66" charset="0"/>
              </a:rPr>
              <a:t>7. Применение </a:t>
            </a:r>
          </a:p>
        </p:txBody>
      </p:sp>
      <p:pic>
        <p:nvPicPr>
          <p:cNvPr id="65540" name="Picture 4" descr="C:\Users\АРСЕН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295400"/>
            <a:ext cx="2971800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C:\Users\АРСЕН\Desktop\i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013176"/>
            <a:ext cx="23812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548680"/>
            <a:ext cx="66247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omic Sans MS" pitchFamily="66" charset="0"/>
              </a:rPr>
              <a:t>В нашей стране не было известно природных источников для получения натурального каучука, а из других стран каучук к нам не завозился. Ещё в 1931 году И. В. Сталин сказал: «</a:t>
            </a:r>
            <a:r>
              <a:rPr lang="ru-RU" sz="2000" b="1" i="1" dirty="0">
                <a:latin typeface="Comic Sans MS" pitchFamily="66" charset="0"/>
              </a:rPr>
              <a:t>У нас имеется в стране всё, кроме каучука. Но через год-два и у нас будет свой каучук</a:t>
            </a:r>
            <a:r>
              <a:rPr lang="ru-RU" sz="2000" b="1" dirty="0">
                <a:latin typeface="Comic Sans MS" pitchFamily="66" charset="0"/>
              </a:rPr>
              <a:t>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2636912"/>
            <a:ext cx="71287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omic Sans MS" pitchFamily="66" charset="0"/>
              </a:rPr>
              <a:t>На призыв правительства отозвался С. В. Лебедев, который организовал группу исследователей из семи человек. Первый успех в работе определился в середине 1927 г. И только 30 декабря 1927 г. 2 кг </a:t>
            </a:r>
            <a:r>
              <a:rPr lang="ru-RU" sz="2000" b="1" dirty="0" err="1">
                <a:latin typeface="Comic Sans MS" pitchFamily="66" charset="0"/>
              </a:rPr>
              <a:t>дивинилового</a:t>
            </a:r>
            <a:r>
              <a:rPr lang="ru-RU" sz="2000" b="1" dirty="0">
                <a:latin typeface="Comic Sans MS" pitchFamily="66" charset="0"/>
              </a:rPr>
              <a:t> каучука вместе с описанием способа С. В. Лебедева было отправлено на конкурсную комиссию. Его способ заключался в полимеризации 1,3-бутадиена под действием натрия.</a:t>
            </a:r>
            <a:br>
              <a:rPr lang="ru-RU" sz="2000" b="1" dirty="0">
                <a:latin typeface="Comic Sans MS" pitchFamily="66" charset="0"/>
              </a:rPr>
            </a:br>
            <a:endParaRPr lang="ru-RU" sz="2000" b="1" dirty="0">
              <a:latin typeface="Comic Sans MS" pitchFamily="66" charset="0"/>
            </a:endParaRPr>
          </a:p>
          <a:p>
            <a:r>
              <a:rPr lang="ru-RU" sz="2000" b="1" dirty="0">
                <a:latin typeface="Comic Sans MS" pitchFamily="66" charset="0"/>
              </a:rPr>
              <a:t>С 1932 г. было начато промышленное производство 1,3-бутадиена по методу Лебедева, а из 1,3-бутадиена — производство каучука.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260648"/>
            <a:ext cx="554461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Comic Sans MS" pitchFamily="66" charset="0"/>
              </a:rPr>
              <a:t>В разработке синтеза каучука Лебедев пошёл по пути подражания природе</a:t>
            </a:r>
            <a:r>
              <a:rPr lang="ru-RU" sz="2000" b="1" dirty="0" smtClean="0">
                <a:latin typeface="Comic Sans MS" pitchFamily="66" charset="0"/>
              </a:rPr>
              <a:t>.</a:t>
            </a:r>
          </a:p>
          <a:p>
            <a:endParaRPr lang="ru-RU" sz="2000" b="1" dirty="0">
              <a:latin typeface="Comic Sans MS" pitchFamily="66" charset="0"/>
            </a:endParaRPr>
          </a:p>
          <a:p>
            <a:r>
              <a:rPr lang="ru-RU" sz="2000" b="1" dirty="0">
                <a:latin typeface="Comic Sans MS" pitchFamily="66" charset="0"/>
              </a:rPr>
              <a:t>Поскольку натуральный каучук — полимер диенового углеводорода, то Лебедев воспользовался также диеновым углеводородом, только более простым и доступным — бутадиеном.</a:t>
            </a:r>
            <a:br>
              <a:rPr lang="ru-RU" sz="2000" b="1" dirty="0">
                <a:latin typeface="Comic Sans MS" pitchFamily="66" charset="0"/>
              </a:rPr>
            </a:br>
            <a:r>
              <a:rPr lang="ru-RU" sz="2000" b="1" dirty="0">
                <a:latin typeface="Comic Sans MS" pitchFamily="66" charset="0"/>
              </a:rPr>
              <a:t>Сырьём для получения бутадиена служит этиловый спирт. Получение бутадиена основано на реакциях дегидрирования и дегидратации спирта. Эти реакции идут одновременно при пропускании паров спирта над смесью соответствующих катализаторов.</a:t>
            </a:r>
          </a:p>
        </p:txBody>
      </p:sp>
      <p:pic>
        <p:nvPicPr>
          <p:cNvPr id="3074" name="Picture 2" descr="C:\Users\АРСЕН\Desktop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2088232" cy="280831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27584" y="5229200"/>
            <a:ext cx="77604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2CH</a:t>
            </a:r>
            <a:r>
              <a:rPr lang="en-US" sz="3200" b="1" baseline="-25000" dirty="0"/>
              <a:t>3</a:t>
            </a:r>
            <a:r>
              <a:rPr lang="en-US" sz="3200" b="1" dirty="0"/>
              <a:t>CH</a:t>
            </a:r>
            <a:r>
              <a:rPr lang="en-US" sz="3200" b="1" baseline="-25000" dirty="0"/>
              <a:t>2</a:t>
            </a:r>
            <a:r>
              <a:rPr lang="en-US" sz="3200" b="1" dirty="0"/>
              <a:t>OH → CH</a:t>
            </a:r>
            <a:r>
              <a:rPr lang="en-US" sz="3200" b="1" baseline="-25000" dirty="0"/>
              <a:t>2</a:t>
            </a:r>
            <a:r>
              <a:rPr lang="en-US" sz="3200" b="1" dirty="0"/>
              <a:t>=CH—CH=CH</a:t>
            </a:r>
            <a:r>
              <a:rPr lang="en-US" sz="3200" b="1" baseline="-25000" dirty="0"/>
              <a:t>2</a:t>
            </a:r>
            <a:r>
              <a:rPr lang="en-US" sz="3200" b="1" dirty="0"/>
              <a:t> + 2H</a:t>
            </a:r>
            <a:r>
              <a:rPr lang="en-US" sz="3200" b="1" baseline="-25000" dirty="0"/>
              <a:t>2</a:t>
            </a:r>
            <a:r>
              <a:rPr lang="en-US" sz="3200" b="1" dirty="0"/>
              <a:t>O + H</a:t>
            </a:r>
            <a:r>
              <a:rPr lang="en-US" sz="3200" b="1" baseline="-25000" dirty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836712"/>
            <a:ext cx="69220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latin typeface="Comic Sans MS" pitchFamily="66" charset="0"/>
                <a:hlinkClick r:id="rId2" action="ppaction://hlinkfile"/>
              </a:rPr>
              <a:t>Синтетический каучук</a:t>
            </a:r>
            <a:endParaRPr lang="ru-RU" sz="4800" b="1" dirty="0">
              <a:latin typeface="Comic Sans MS" pitchFamily="66" charset="0"/>
            </a:endParaRPr>
          </a:p>
        </p:txBody>
      </p:sp>
      <p:pic>
        <p:nvPicPr>
          <p:cNvPr id="4098" name="Picture 2" descr="C:\Users\АРСЕН\Desktop\248px-Казанский_заво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90900" y="2009775"/>
            <a:ext cx="2362200" cy="2838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507413" cy="1009650"/>
          </a:xfrm>
        </p:spPr>
        <p:txBody>
          <a:bodyPr/>
          <a:lstStyle/>
          <a:p>
            <a:r>
              <a:rPr lang="ru-RU" sz="2400" b="1" i="1" smtClean="0">
                <a:solidFill>
                  <a:srgbClr val="C00000"/>
                </a:solidFill>
                <a:latin typeface="Comic Sans MS" pitchFamily="66" charset="0"/>
              </a:rPr>
              <a:t>Синквейн – французское слово, обозначающее «пять строк»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611188" y="981075"/>
            <a:ext cx="8229600" cy="963613"/>
          </a:xfrm>
        </p:spPr>
        <p:txBody>
          <a:bodyPr/>
          <a:lstStyle/>
          <a:p>
            <a:pPr marL="136525" indent="0">
              <a:buFont typeface="Wingdings 2" pitchFamily="18" charset="2"/>
              <a:buNone/>
            </a:pPr>
            <a:r>
              <a:rPr lang="ru-RU" sz="2000" b="1" dirty="0" err="1" smtClean="0">
                <a:solidFill>
                  <a:srgbClr val="C00000"/>
                </a:solidFill>
                <a:latin typeface="Comic Sans MS" pitchFamily="66" charset="0"/>
              </a:rPr>
              <a:t>Синквейн</a:t>
            </a:r>
            <a:r>
              <a:rPr lang="ru-RU" sz="2000" b="1" dirty="0" smtClean="0">
                <a:solidFill>
                  <a:srgbClr val="C00000"/>
                </a:solidFill>
                <a:latin typeface="Comic Sans MS" pitchFamily="66" charset="0"/>
              </a:rPr>
              <a:t> – это нерифмованное стихотворение, которое возникает в результате анализа и синтеза информации. 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2411413" y="1700213"/>
            <a:ext cx="4324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Правила написания синквейна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8313" y="2205038"/>
            <a:ext cx="820737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3"/>
              </a:buClr>
              <a:defRPr/>
            </a:pPr>
            <a:r>
              <a:rPr lang="ru-RU" b="1" u="sng" dirty="0">
                <a:solidFill>
                  <a:srgbClr val="002060"/>
                </a:solidFill>
              </a:rPr>
              <a:t>Первая строка </a:t>
            </a:r>
            <a:r>
              <a:rPr lang="ru-RU" b="1" dirty="0"/>
              <a:t>заключает в себе одно слово, обычно существительное или местоимение, которое обозначает объект или предмет, о котором пойдет речь</a:t>
            </a:r>
          </a:p>
          <a:p>
            <a:pPr>
              <a:buClr>
                <a:schemeClr val="accent3"/>
              </a:buClr>
              <a:defRPr/>
            </a:pPr>
            <a:endParaRPr lang="ru-RU" b="1" dirty="0"/>
          </a:p>
          <a:p>
            <a:pPr>
              <a:buClr>
                <a:schemeClr val="accent3"/>
              </a:buClr>
              <a:defRPr/>
            </a:pPr>
            <a:r>
              <a:rPr lang="ru-RU" b="1" u="sng" dirty="0">
                <a:solidFill>
                  <a:srgbClr val="002060"/>
                </a:solidFill>
              </a:rPr>
              <a:t>Вторая строка </a:t>
            </a:r>
            <a:r>
              <a:rPr lang="ru-RU" b="1" dirty="0"/>
              <a:t>– два слова, чаще всего прилагательные или причастия. Они дают описание признаков и свойств выбранного в </a:t>
            </a:r>
            <a:r>
              <a:rPr lang="ru-RU" b="1" dirty="0" err="1"/>
              <a:t>синквейне</a:t>
            </a:r>
            <a:r>
              <a:rPr lang="ru-RU" b="1" dirty="0"/>
              <a:t> предмета или объекта.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8313" y="4005263"/>
            <a:ext cx="8135937" cy="2030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3"/>
              </a:buClr>
              <a:defRPr/>
            </a:pPr>
            <a:r>
              <a:rPr lang="ru-RU" b="1" u="sng" dirty="0">
                <a:solidFill>
                  <a:srgbClr val="002060"/>
                </a:solidFill>
              </a:rPr>
              <a:t>Третья строка </a:t>
            </a:r>
            <a:r>
              <a:rPr lang="ru-RU" b="1" dirty="0"/>
              <a:t>– образована тремя глаголами или деепричастиями, описывающими характерные действия объекта.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/>
          </a:p>
          <a:p>
            <a:pPr>
              <a:buClr>
                <a:schemeClr val="accent3"/>
              </a:buClr>
              <a:defRPr/>
            </a:pPr>
            <a:r>
              <a:rPr lang="ru-RU" b="1" u="sng" dirty="0">
                <a:solidFill>
                  <a:srgbClr val="002060"/>
                </a:solidFill>
              </a:rPr>
              <a:t>Четвертая строка </a:t>
            </a:r>
            <a:r>
              <a:rPr lang="ru-RU" b="1" dirty="0"/>
              <a:t>– фраза из четырех слов, выражает личное отношение автора </a:t>
            </a:r>
            <a:r>
              <a:rPr lang="ru-RU" b="1" dirty="0" err="1"/>
              <a:t>синквейна</a:t>
            </a:r>
            <a:r>
              <a:rPr lang="ru-RU" b="1" dirty="0"/>
              <a:t> к описываемому предмету или объекту.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b="1" dirty="0"/>
          </a:p>
          <a:p>
            <a:pPr>
              <a:buClr>
                <a:schemeClr val="accent3"/>
              </a:buClr>
              <a:defRPr/>
            </a:pPr>
            <a:r>
              <a:rPr lang="ru-RU" b="1" u="sng" dirty="0">
                <a:solidFill>
                  <a:srgbClr val="002060"/>
                </a:solidFill>
              </a:rPr>
              <a:t>Пятая строка </a:t>
            </a:r>
            <a:r>
              <a:rPr lang="ru-RU" b="1" dirty="0"/>
              <a:t>– одно слово, характеризующее суть предмета или объекта.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C00000"/>
                </a:solidFill>
                <a:latin typeface="Comic Sans MS" pitchFamily="66" charset="0"/>
              </a:rPr>
              <a:t>Пример синквейна на тему «Химия»</a:t>
            </a:r>
            <a:endParaRPr lang="ru-RU" sz="36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350" y="1773238"/>
            <a:ext cx="8229600" cy="4389437"/>
          </a:xfrm>
        </p:spPr>
        <p:txBody>
          <a:bodyPr rtlCol="0"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Химия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Органическая, неорганическая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Изучает, открывает, превращает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Очень сложный предмет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Наука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|22|15.1|12.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330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Синквейн – французское слово, обозначающее «пять строк»</vt:lpstr>
      <vt:lpstr>Пример синквейна на тему «Химия»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АРСЕН</dc:creator>
  <cp:lastModifiedBy>АРСЕН</cp:lastModifiedBy>
  <cp:revision>13</cp:revision>
  <dcterms:created xsi:type="dcterms:W3CDTF">2014-05-14T04:49:07Z</dcterms:created>
  <dcterms:modified xsi:type="dcterms:W3CDTF">2014-05-14T06:52:00Z</dcterms:modified>
</cp:coreProperties>
</file>