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08" r:id="rId2"/>
  </p:sldMasterIdLst>
  <p:sldIdLst>
    <p:sldId id="276" r:id="rId3"/>
    <p:sldId id="274" r:id="rId4"/>
    <p:sldId id="263" r:id="rId5"/>
    <p:sldId id="259" r:id="rId6"/>
    <p:sldId id="288" r:id="rId7"/>
    <p:sldId id="290" r:id="rId8"/>
    <p:sldId id="289" r:id="rId9"/>
    <p:sldId id="291" r:id="rId10"/>
    <p:sldId id="294" r:id="rId11"/>
    <p:sldId id="260" r:id="rId12"/>
    <p:sldId id="293" r:id="rId13"/>
    <p:sldId id="295" r:id="rId14"/>
    <p:sldId id="296" r:id="rId15"/>
    <p:sldId id="256" r:id="rId16"/>
    <p:sldId id="275" r:id="rId17"/>
    <p:sldId id="277" r:id="rId18"/>
    <p:sldId id="278" r:id="rId19"/>
    <p:sldId id="297" r:id="rId20"/>
    <p:sldId id="298" r:id="rId21"/>
    <p:sldId id="279" r:id="rId22"/>
    <p:sldId id="300" r:id="rId23"/>
    <p:sldId id="299" r:id="rId24"/>
    <p:sldId id="267" r:id="rId25"/>
    <p:sldId id="280" r:id="rId26"/>
    <p:sldId id="281" r:id="rId27"/>
    <p:sldId id="301" r:id="rId28"/>
    <p:sldId id="302" r:id="rId29"/>
    <p:sldId id="283" r:id="rId30"/>
    <p:sldId id="284" r:id="rId31"/>
    <p:sldId id="285" r:id="rId32"/>
    <p:sldId id="303" r:id="rId33"/>
    <p:sldId id="286" r:id="rId34"/>
    <p:sldId id="307" r:id="rId35"/>
    <p:sldId id="306" r:id="rId36"/>
    <p:sldId id="305" r:id="rId37"/>
    <p:sldId id="304" r:id="rId38"/>
    <p:sldId id="287" r:id="rId39"/>
    <p:sldId id="269" r:id="rId40"/>
    <p:sldId id="270" r:id="rId41"/>
    <p:sldId id="262" r:id="rId42"/>
    <p:sldId id="272" r:id="rId4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FF0066"/>
    <a:srgbClr val="FFFF00"/>
    <a:srgbClr val="FF6600"/>
    <a:srgbClr val="007434"/>
    <a:srgbClr val="4C2B81"/>
    <a:srgbClr val="3399FF"/>
    <a:srgbClr val="FF00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1" autoAdjust="0"/>
    <p:restoredTop sz="94660"/>
  </p:normalViewPr>
  <p:slideViewPr>
    <p:cSldViewPr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8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2F09-A146-4F8F-BCCF-9D0A7870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C13F-F352-4211-96FE-4452A5E34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4826-97A2-4F2D-918E-7BF50A40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E233-7453-4F3E-B341-BBA8782C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376C-EAE3-4B92-B300-6FC4EA231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71D2-A1E1-4785-8C4F-38E9DD5C1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3C8F-D3B4-44B8-B2F5-2D2377AE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46C2-0219-4E4C-BE6F-38D83915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E9B0-60CD-4E55-8385-3A6D415F1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A32C-CB36-43A4-A90B-955385DAB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51A1D-51A8-4C28-BEC5-AC950AA0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2369-1C78-4055-A309-58A90D6A0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5AF2-08E5-469D-BCF5-A656078E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49B9E-75B4-4A72-B613-894ADA56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4213-1ADE-49EE-A2A7-B7939CF44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557B0-128A-46CA-A7FD-766D3122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50D3-8697-42B0-9389-3EC7A7E6A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0B15-D590-4456-8853-9735F9B02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25404-1791-42E5-8E7E-D128FD44A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1700-8EA3-43F8-8B50-C60F26DFD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686A-A1C2-4045-A170-CE0F6552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FCD7-EADA-4F22-A38C-52967923A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0A32DB3-ED19-4FDD-9276-3EFAC1BC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31BC32E4-7EE9-4318-91C4-03AD09ADD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74;&#1077;&#1079;&#1076;&#1085;&#1099;&#1081;%20&#1095;&#1072;&#1089;\&#1047;&#1074;&#1105;&#1079;&#1076;&#1085;&#1099;&#1081;-&#1095;&#1072;&#1089;-&#1047;&#1072;&#1089;&#1090;&#1072;&#1074;&#1082;&#1072;(muzofon.com)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74;&#1077;&#1079;&#1076;&#1085;&#1099;&#1081;%20&#1095;&#1072;&#1089;\betkhoven_-_lunnaya_sonata(zaycev.net)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74;&#1077;&#1079;&#1076;&#1085;&#1099;&#1081;%20&#1095;&#1072;&#1089;\&#1058;&#1091;&#1096;-&#1063;&#1077;&#1074;&#1089;&#1090;&#1074;&#1086;&#1074;&#1072;&#1085;&#1080;&#1077;(muzofon.com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Заставка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вёздный-час-Застав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Полтавская батал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714375"/>
            <a:ext cx="4786312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8" y="1143000"/>
            <a:ext cx="2857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«Полтавская  баталия»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3143250"/>
            <a:ext cx="2857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Назовите автора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701809">
            <a:off x="214282" y="1357298"/>
            <a:ext cx="8715436" cy="2571768"/>
          </a:xfrm>
          <a:prstGeom prst="rect">
            <a:avLst/>
          </a:prstGeom>
        </p:spPr>
        <p:txBody>
          <a:bodyPr>
            <a:prstTxWarp prst="textDeflate">
              <a:avLst>
                <a:gd name="adj" fmla="val 17011"/>
              </a:avLst>
            </a:prstTxWarp>
            <a:spAutoFit/>
          </a:bodyPr>
          <a:lstStyle/>
          <a:p>
            <a:pPr>
              <a:defRPr/>
            </a:pP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”</a:t>
            </a: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Основные классы неорганических соединений</a:t>
            </a:r>
            <a:r>
              <a:rPr lang="en-US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”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857375" y="642938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70C0"/>
                </a:solidFill>
                <a:latin typeface="Bookman Old Style" pitchFamily="18" charset="0"/>
              </a:rPr>
              <a:t>1. «Третий лишний»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8" y="1500188"/>
            <a:ext cx="16430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ru-RU" sz="3200" b="1" i="1" baseline="-25000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5" y="1571625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13" y="1571625"/>
            <a:ext cx="1643062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H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SO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4</a:t>
            </a:r>
            <a:endParaRPr lang="ru-RU" sz="32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III </a:t>
            </a:r>
            <a:endParaRPr lang="ru-RU" sz="32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13" y="4643438"/>
            <a:ext cx="17145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III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63" y="3071813"/>
            <a:ext cx="16430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CaO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50" y="3071813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NaOH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III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63" y="4572000"/>
            <a:ext cx="16430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HNO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38" y="4500563"/>
            <a:ext cx="16430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CaCO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38" y="3071813"/>
            <a:ext cx="16430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ru-RU" sz="3200" b="1" i="1" baseline="-25000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85813" y="571500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Bookman Old Style" pitchFamily="18" charset="0"/>
              </a:rPr>
              <a:t>2.Я утверждаю, что  оксид углерода </a:t>
            </a:r>
          </a:p>
          <a:p>
            <a:r>
              <a:rPr lang="ru-RU" sz="2400" b="1" i="1">
                <a:solidFill>
                  <a:srgbClr val="0070C0"/>
                </a:solidFill>
                <a:latin typeface="Bookman Old Style" pitchFamily="18" charset="0"/>
              </a:rPr>
              <a:t>С</a:t>
            </a:r>
            <a:r>
              <a:rPr lang="en-US" sz="2400" b="1" i="1">
                <a:solidFill>
                  <a:srgbClr val="0070C0"/>
                </a:solidFill>
                <a:latin typeface="Bookman Old Style" pitchFamily="18" charset="0"/>
              </a:rPr>
              <a:t>O</a:t>
            </a:r>
            <a:r>
              <a:rPr lang="ru-RU" sz="2400" b="1" i="1" baseline="-25000">
                <a:solidFill>
                  <a:srgbClr val="0070C0"/>
                </a:solidFill>
                <a:latin typeface="Bookman Old Style" pitchFamily="18" charset="0"/>
              </a:rPr>
              <a:t>2</a:t>
            </a:r>
            <a:r>
              <a:rPr lang="ru-RU" sz="2400" b="1" i="1">
                <a:solidFill>
                  <a:srgbClr val="0070C0"/>
                </a:solidFill>
                <a:latin typeface="Bookman Old Style" pitchFamily="18" charset="0"/>
              </a:rPr>
              <a:t> /</a:t>
            </a:r>
            <a:r>
              <a:rPr lang="en-US" sz="2400" b="1" i="1">
                <a:solidFill>
                  <a:srgbClr val="0070C0"/>
                </a:solidFill>
                <a:latin typeface="Bookman Old Style" pitchFamily="18" charset="0"/>
              </a:rPr>
              <a:t>IV</a:t>
            </a:r>
            <a:r>
              <a:rPr lang="ru-RU" sz="2400" b="1" i="1">
                <a:solidFill>
                  <a:srgbClr val="0070C0"/>
                </a:solidFill>
                <a:latin typeface="Bookman Old Style" pitchFamily="18" charset="0"/>
              </a:rPr>
              <a:t>/углекислый газ/ взаимодействует со всеми этими веществами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1785938"/>
            <a:ext cx="20716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63" y="1857375"/>
            <a:ext cx="16430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CaO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857375"/>
            <a:ext cx="16430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NaOH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III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50" y="1785938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ru-RU" sz="3200" b="1" i="1" baseline="-25000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IV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71500" y="3429000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3.Я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утверждаю, что оксид кальция </a:t>
            </a:r>
            <a:r>
              <a:rPr lang="ru-RU" sz="2400" b="1" i="1" dirty="0" err="1">
                <a:solidFill>
                  <a:srgbClr val="0070C0"/>
                </a:solidFill>
                <a:latin typeface="Bookman Old Style" pitchFamily="18" charset="0"/>
              </a:rPr>
              <a:t>СаО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 вступает в реакцию со всеми веществами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4851417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25" y="4857760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HNO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3" y="4857760"/>
            <a:ext cx="16430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NaOH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III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25" y="4851418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ru-RU" sz="3200" b="1" i="1" baseline="-25000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O</a:t>
            </a: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IV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42965" y="64291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4. При взаимодействии металлов с этими веществами выделяется водород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5" y="1643050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HNO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717673"/>
            <a:ext cx="16430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H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SO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4</a:t>
            </a:r>
            <a:endParaRPr lang="ru-RU" sz="32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III 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708146"/>
            <a:ext cx="1714512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 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85749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5. Техническое название этого вещества - поваренная соль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? Какое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это вещество?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098201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6.Царская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водка? (смесь концентрированных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кислот)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- сильный окислитель : растворяет золото, платину и некоторые другие металлы, нерастворимые в обычных кислотах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42965" y="64291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4. При взаимодействии металлов с этими веществами выделяется водород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5" y="1643050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HNO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717673"/>
            <a:ext cx="16430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H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SO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4</a:t>
            </a:r>
            <a:endParaRPr lang="ru-RU" sz="32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III 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708146"/>
            <a:ext cx="1714512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 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85749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5. Техническое название этого вещества - поваренная соль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? Какое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это вещество?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098201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6.Царская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водка? (смесь концентрированных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кислот)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- сильный окислитель : растворяет золото, платину и некоторые другие металлы, нерастворимые в обычных кислотах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42965" y="64291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4. При взаимодействии металлов с этими веществами выделяется водород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16430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latin typeface="+mj-lt"/>
              </a:rPr>
              <a:t>Н</a:t>
            </a: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5" y="1643050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HNO</a:t>
            </a:r>
            <a:r>
              <a:rPr lang="en-US" sz="3200" b="1" i="1" baseline="-25000" dirty="0">
                <a:solidFill>
                  <a:srgbClr val="7030A0"/>
                </a:solidFill>
                <a:latin typeface="+mj-lt"/>
              </a:rPr>
              <a:t>3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717673"/>
            <a:ext cx="16430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H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SO</a:t>
            </a:r>
            <a:r>
              <a:rPr lang="ru-RU" sz="3200" b="1" i="1" baseline="-25000" dirty="0">
                <a:solidFill>
                  <a:srgbClr val="7030A0"/>
                </a:solidFill>
                <a:latin typeface="+mn-lt"/>
              </a:rPr>
              <a:t>4</a:t>
            </a:r>
            <a:endParaRPr lang="ru-RU" sz="32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III 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708146"/>
            <a:ext cx="1714512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+mj-lt"/>
              </a:rPr>
              <a:t>NaCl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 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85749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5. Техническое название этого вещества - поваренная соль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? Какое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это вещество?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098201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6.Царская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водка? (смесь концентрированных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кислот)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- сильный окислитель : растворяет золото, платину и некоторые другие металлы, нерастворимые в обычных кислотах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14313" y="333375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entury" pitchFamily="18" charset="0"/>
              </a:rPr>
              <a:t>I </a:t>
            </a:r>
            <a:r>
              <a:rPr lang="ru-RU" sz="4000" b="1" dirty="0">
                <a:solidFill>
                  <a:srgbClr val="00B050"/>
                </a:solidFill>
                <a:latin typeface="Century" pitchFamily="18" charset="0"/>
              </a:rPr>
              <a:t>тур</a:t>
            </a:r>
            <a:r>
              <a:rPr lang="ru-RU" sz="4000" dirty="0">
                <a:solidFill>
                  <a:srgbClr val="00B050"/>
                </a:solidFill>
                <a:latin typeface="Century" pitchFamily="18" charset="0"/>
              </a:rPr>
              <a:t>. </a:t>
            </a:r>
            <a:r>
              <a:rPr lang="ru-RU" sz="4000" dirty="0">
                <a:solidFill>
                  <a:srgbClr val="00B050"/>
                </a:solidFill>
                <a:latin typeface="Constantia" pitchFamily="18" charset="0"/>
              </a:rPr>
              <a:t>Тема:</a:t>
            </a:r>
            <a:r>
              <a:rPr lang="en-US" sz="4000" dirty="0">
                <a:solidFill>
                  <a:srgbClr val="00B050"/>
                </a:solidFill>
                <a:latin typeface="Constantia" pitchFamily="18" charset="0"/>
              </a:rPr>
              <a:t>”</a:t>
            </a:r>
            <a:r>
              <a:rPr lang="ru-RU" sz="4000" i="1" dirty="0">
                <a:solidFill>
                  <a:srgbClr val="00B050"/>
                </a:solidFill>
                <a:latin typeface="Constantia" pitchFamily="18" charset="0"/>
              </a:rPr>
              <a:t>Законы химии. Даты. Исторические факты</a:t>
            </a:r>
            <a:r>
              <a:rPr lang="en-US" sz="4000" dirty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57188" y="178593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6600"/>
                </a:solidFill>
                <a:latin typeface="Century" pitchFamily="18" charset="0"/>
              </a:rPr>
              <a:t>II </a:t>
            </a:r>
            <a:r>
              <a:rPr lang="ru-RU" sz="4000" b="1">
                <a:solidFill>
                  <a:srgbClr val="FF6600"/>
                </a:solidFill>
                <a:latin typeface="Century" pitchFamily="18" charset="0"/>
              </a:rPr>
              <a:t>тур</a:t>
            </a:r>
            <a:r>
              <a:rPr lang="ru-RU" sz="4000">
                <a:solidFill>
                  <a:srgbClr val="FF6600"/>
                </a:solidFill>
                <a:latin typeface="Century" pitchFamily="18" charset="0"/>
              </a:rPr>
              <a:t>.</a:t>
            </a:r>
            <a:r>
              <a:rPr lang="ru-RU" sz="4000">
                <a:solidFill>
                  <a:srgbClr val="FF6600"/>
                </a:solidFill>
              </a:rPr>
              <a:t> </a:t>
            </a:r>
            <a:r>
              <a:rPr lang="ru-RU" sz="4000">
                <a:solidFill>
                  <a:srgbClr val="FF6600"/>
                </a:solidFill>
                <a:latin typeface="Constantia" pitchFamily="18" charset="0"/>
              </a:rPr>
              <a:t>Тема:</a:t>
            </a:r>
            <a:r>
              <a:rPr lang="en-US" sz="4000">
                <a:solidFill>
                  <a:srgbClr val="FF6600"/>
                </a:solidFill>
                <a:latin typeface="Constantia" pitchFamily="18" charset="0"/>
              </a:rPr>
              <a:t>”</a:t>
            </a:r>
            <a:r>
              <a:rPr lang="ru-RU" sz="4000" i="1">
                <a:solidFill>
                  <a:srgbClr val="FF6600"/>
                </a:solidFill>
                <a:latin typeface="Constantia" pitchFamily="18" charset="0"/>
              </a:rPr>
              <a:t>Основные классы неорганических соединений</a:t>
            </a:r>
            <a:r>
              <a:rPr lang="en-US" sz="4000" i="1">
                <a:solidFill>
                  <a:srgbClr val="FF6600"/>
                </a:solidFill>
                <a:latin typeface="Constantia" pitchFamily="18" charset="0"/>
              </a:rPr>
              <a:t>”</a:t>
            </a:r>
            <a:endParaRPr lang="ru-RU"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0" y="3133725"/>
            <a:ext cx="8929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entury" pitchFamily="18" charset="0"/>
              </a:rPr>
              <a:t>III </a:t>
            </a:r>
            <a:r>
              <a:rPr lang="ru-RU" sz="4000" dirty="0">
                <a:solidFill>
                  <a:srgbClr val="FFFF00"/>
                </a:solidFill>
                <a:latin typeface="Century" pitchFamily="18" charset="0"/>
              </a:rPr>
              <a:t>тур</a:t>
            </a:r>
            <a:r>
              <a:rPr lang="ru-RU" sz="4000" dirty="0">
                <a:solidFill>
                  <a:srgbClr val="FFFF00"/>
                </a:solidFill>
              </a:rPr>
              <a:t>. </a:t>
            </a:r>
            <a:r>
              <a:rPr lang="ru-RU" sz="4000" dirty="0">
                <a:solidFill>
                  <a:srgbClr val="FFFF00"/>
                </a:solidFill>
                <a:latin typeface="Constantia" pitchFamily="18" charset="0"/>
              </a:rPr>
              <a:t>Тема:</a:t>
            </a:r>
            <a:r>
              <a:rPr lang="en-US" sz="4000" dirty="0">
                <a:solidFill>
                  <a:srgbClr val="FFFF00"/>
                </a:solidFill>
                <a:latin typeface="Constantia" pitchFamily="18" charset="0"/>
              </a:rPr>
              <a:t>”</a:t>
            </a:r>
            <a:r>
              <a:rPr lang="ru-RU" sz="4000" i="1" dirty="0">
                <a:solidFill>
                  <a:srgbClr val="FFFF00"/>
                </a:solidFill>
                <a:latin typeface="Constantia" pitchFamily="18" charset="0"/>
              </a:rPr>
              <a:t>Периодический закон и периодическая система химических элементов Д.И.Менделеева</a:t>
            </a:r>
            <a:r>
              <a:rPr lang="en-US" sz="4000" i="1" dirty="0">
                <a:solidFill>
                  <a:srgbClr val="FFFF00"/>
                </a:solidFill>
                <a:latin typeface="Constantia" pitchFamily="18" charset="0"/>
              </a:rPr>
              <a:t>”</a:t>
            </a:r>
            <a:endParaRPr lang="ru-RU" sz="4000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142875" y="5078413"/>
            <a:ext cx="864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entury" pitchFamily="18" charset="0"/>
              </a:rPr>
              <a:t>IV</a:t>
            </a:r>
            <a:r>
              <a:rPr lang="ru-RU" sz="4000" dirty="0">
                <a:solidFill>
                  <a:srgbClr val="FF0000"/>
                </a:solidFill>
                <a:latin typeface="Century" pitchFamily="18" charset="0"/>
              </a:rPr>
              <a:t> тур. </a:t>
            </a:r>
            <a:r>
              <a:rPr lang="ru-RU" sz="4000" dirty="0">
                <a:solidFill>
                  <a:srgbClr val="FF0000"/>
                </a:solidFill>
                <a:latin typeface="Constantia" pitchFamily="18" charset="0"/>
              </a:rPr>
              <a:t>Тема:</a:t>
            </a:r>
            <a:r>
              <a:rPr lang="en-US" sz="4000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sz="4000" i="1" dirty="0">
                <a:solidFill>
                  <a:srgbClr val="FF0000"/>
                </a:solidFill>
                <a:latin typeface="Constantia" pitchFamily="18" charset="0"/>
              </a:rPr>
              <a:t>Поиграем в </a:t>
            </a:r>
            <a:r>
              <a:rPr lang="ru-RU" sz="4000" i="1" dirty="0" smtClean="0">
                <a:solidFill>
                  <a:srgbClr val="FF0000"/>
                </a:solidFill>
                <a:latin typeface="Constantia" pitchFamily="18" charset="0"/>
              </a:rPr>
              <a:t>слова?</a:t>
            </a:r>
            <a:r>
              <a:rPr lang="en-US" sz="4000" i="1" dirty="0" smtClean="0">
                <a:solidFill>
                  <a:srgbClr val="FF0000"/>
                </a:solidFill>
                <a:latin typeface="Constantia" pitchFamily="18" charset="0"/>
              </a:rPr>
              <a:t>”</a:t>
            </a:r>
            <a:endParaRPr lang="ru-RU" sz="4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5864225"/>
            <a:ext cx="8143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4C2B81"/>
                </a:solidFill>
                <a:latin typeface="Century" pitchFamily="18" charset="0"/>
              </a:rPr>
              <a:t>V тур.</a:t>
            </a:r>
            <a:r>
              <a:rPr lang="ru-RU" sz="4000" dirty="0">
                <a:solidFill>
                  <a:srgbClr val="4C2B81"/>
                </a:solidFill>
                <a:latin typeface="Century" pitchFamily="18" charset="0"/>
              </a:rPr>
              <a:t>     </a:t>
            </a:r>
            <a:r>
              <a:rPr lang="ru-RU" sz="4000" b="1" dirty="0">
                <a:latin typeface="Constantia" pitchFamily="18" charset="0"/>
              </a:rPr>
              <a:t>Ф и </a:t>
            </a:r>
            <a:r>
              <a:rPr lang="ru-RU" sz="4000" b="1" dirty="0" err="1">
                <a:latin typeface="Constantia" pitchFamily="18" charset="0"/>
              </a:rPr>
              <a:t>н</a:t>
            </a:r>
            <a:r>
              <a:rPr lang="ru-RU" sz="4000" b="1" dirty="0">
                <a:latin typeface="Constantia" pitchFamily="18" charset="0"/>
              </a:rPr>
              <a:t> а л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7.Техническое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название этого вещества - каустическая сода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CaCO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3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NaOH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CaO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H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0583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.Отгадаете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загадку: белый зайчик прыгает по черному полю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4429132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.Известь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негашеная - 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7.Техническое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название этого вещества - каустическая сода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CaCO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3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NaOH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CaO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H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0583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.Отгадаете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загадку: белый зайчик прыгает по черному полю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4429132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.Известь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негашеная - 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7.Техническое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название этого вещества - каустическая сода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CaCO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3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+mj-lt"/>
              </a:rPr>
              <a:t>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NaOH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+mj-lt"/>
              </a:rPr>
              <a:t>CaO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III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92880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H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O</a:t>
            </a:r>
            <a:endParaRPr lang="en-US" sz="3200" b="1" i="1" baseline="-25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+mj-lt"/>
              </a:rPr>
              <a:t>IV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0583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.Отгадаете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загадку: белый зайчик прыгает по черному полю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4429132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.Известь 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</a:rPr>
              <a:t>негашеная - 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spok_toper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16546">
            <a:off x="131506" y="402758"/>
            <a:ext cx="8929718" cy="36636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469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onstantia" pitchFamily="18" charset="0"/>
              </a:rPr>
              <a:t>”</a:t>
            </a:r>
            <a:r>
              <a:rPr lang="ru-RU" sz="7200" i="1" dirty="0" smtClean="0">
                <a:solidFill>
                  <a:srgbClr val="FFFF00"/>
                </a:solidFill>
                <a:latin typeface="Constantia" pitchFamily="18" charset="0"/>
              </a:rPr>
              <a:t>Периодический закон и периодическая система химических элементов Д.И.Менделеева</a:t>
            </a:r>
            <a:r>
              <a:rPr lang="en-US" sz="7200" i="1" dirty="0" smtClean="0">
                <a:solidFill>
                  <a:srgbClr val="FFFF00"/>
                </a:solidFill>
                <a:latin typeface="Constantia" pitchFamily="18" charset="0"/>
              </a:rPr>
              <a:t>”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Менделее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670915"/>
            <a:ext cx="2143140" cy="3044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642942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С.Щипачев </a:t>
            </a:r>
            <a:endParaRPr lang="en-US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"Читая Менделеева"</a:t>
            </a:r>
          </a:p>
          <a:p>
            <a:pPr algn="ctr">
              <a:buNone/>
            </a:pPr>
            <a:endParaRPr lang="en-US" b="1" i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В природе ничего другого нет.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Ни здесь, ни там, в космических глубинах.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Все: от песчинок малых до планет -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Из элементов состоит единых.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Как формула, как график трудовой,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Строй Менделеевской системы строгий,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Palatino Linotype" pitchFamily="18" charset="0"/>
              </a:rPr>
              <a:t>Входи, в него, вдыхай, руками трогай!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27 января 1834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17 февраля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01 марта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02 февраля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1907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27 января 1834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17 февраля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01 марта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02 февраля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1907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27 января 1834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17 февраля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01 марта 1869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0004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02 февраля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1907 г.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Атомный вес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3071810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Атомный вес и химическое сходство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Плотность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2860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Химическое сходство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Sc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Скандий 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340669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4800" b="1" i="1" dirty="0" err="1" smtClean="0">
                <a:solidFill>
                  <a:schemeClr val="tx2"/>
                </a:solidFill>
                <a:latin typeface="Palatino Linotype" pitchFamily="18" charset="0"/>
              </a:rPr>
              <a:t>Ge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Германий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4800" b="1" i="1" dirty="0" err="1" smtClean="0">
                <a:solidFill>
                  <a:schemeClr val="tx2"/>
                </a:solidFill>
                <a:latin typeface="Palatino Linotype" pitchFamily="18" charset="0"/>
              </a:rPr>
              <a:t>Ga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err="1" smtClean="0">
                <a:solidFill>
                  <a:schemeClr val="tx2"/>
                </a:solidFill>
                <a:latin typeface="Palatino Linotype" pitchFamily="18" charset="0"/>
              </a:rPr>
              <a:t>Галий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2860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4800" b="1" i="1" dirty="0" smtClean="0">
                <a:solidFill>
                  <a:schemeClr val="tx2"/>
                </a:solidFill>
                <a:latin typeface="Palatino Linotype" pitchFamily="18" charset="0"/>
              </a:rPr>
              <a:t>Ca</a:t>
            </a:r>
            <a:endParaRPr lang="ru-RU" sz="48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4800" b="1" i="1" dirty="0" err="1" smtClean="0">
                <a:solidFill>
                  <a:schemeClr val="tx2"/>
                </a:solidFill>
                <a:latin typeface="Palatino Linotype" pitchFamily="18" charset="0"/>
              </a:rPr>
              <a:t>Сальций</a:t>
            </a:r>
            <a:r>
              <a:rPr lang="ru-RU" sz="4800" b="1" i="1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endParaRPr lang="ru-RU" sz="48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42875" y="1143000"/>
            <a:ext cx="9001125" cy="35004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>
                <a:ln w="317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Законы химии. Даты. </a:t>
            </a:r>
          </a:p>
          <a:p>
            <a:r>
              <a:rPr lang="ru-RU" sz="3600" b="1" kern="10">
                <a:ln w="317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Исторические факты "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4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7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5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2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6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4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7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5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2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ru-RU" sz="6600" b="1" i="1" dirty="0" smtClean="0">
                <a:solidFill>
                  <a:schemeClr val="tx2"/>
                </a:solidFill>
                <a:latin typeface="Palatino Linotype" pitchFamily="18" charset="0"/>
              </a:rPr>
              <a:t>6</a:t>
            </a:r>
            <a:endParaRPr lang="ru-RU" sz="6600" b="1" i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He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Br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6600" b="1" dirty="0" err="1" smtClean="0">
                <a:solidFill>
                  <a:schemeClr val="tx2"/>
                </a:solidFill>
                <a:latin typeface="Palatino Linotype" pitchFamily="18" charset="0"/>
              </a:rPr>
              <a:t>Cl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U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As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He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Br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6600" b="1" dirty="0" err="1" smtClean="0">
                <a:solidFill>
                  <a:schemeClr val="tx2"/>
                </a:solidFill>
                <a:latin typeface="Palatino Linotype" pitchFamily="18" charset="0"/>
              </a:rPr>
              <a:t>Cl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U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As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He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Br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6600" b="1" dirty="0" err="1" smtClean="0">
                <a:solidFill>
                  <a:schemeClr val="tx2"/>
                </a:solidFill>
                <a:latin typeface="Palatino Linotype" pitchFamily="18" charset="0"/>
              </a:rPr>
              <a:t>Cl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U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As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He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Br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6600" b="1" dirty="0" err="1" smtClean="0">
                <a:solidFill>
                  <a:schemeClr val="tx2"/>
                </a:solidFill>
                <a:latin typeface="Palatino Linotype" pitchFamily="18" charset="0"/>
              </a:rPr>
              <a:t>Cl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U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As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2143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i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He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40669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Br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6296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I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II</a:t>
            </a:r>
          </a:p>
          <a:p>
            <a:r>
              <a:rPr lang="en-US" sz="6600" b="1" dirty="0" err="1" smtClean="0">
                <a:solidFill>
                  <a:schemeClr val="tx2"/>
                </a:solidFill>
                <a:latin typeface="Palatino Linotype" pitchFamily="18" charset="0"/>
              </a:rPr>
              <a:t>Cl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U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357562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tx2"/>
                </a:solidFill>
                <a:latin typeface="Palatino Linotype" pitchFamily="18" charset="0"/>
              </a:rPr>
              <a:t>VI</a:t>
            </a:r>
          </a:p>
          <a:p>
            <a:r>
              <a:rPr lang="en-US" sz="6600" b="1" dirty="0" smtClean="0">
                <a:solidFill>
                  <a:schemeClr val="tx2"/>
                </a:solidFill>
                <a:latin typeface="Palatino Linotype" pitchFamily="18" charset="0"/>
              </a:rPr>
              <a:t>As</a:t>
            </a:r>
            <a:endParaRPr lang="ru-RU" sz="66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B32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92009" y="2978064"/>
            <a:ext cx="52517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Поиграем </a:t>
            </a:r>
          </a:p>
          <a:p>
            <a:pPr algn="ctr"/>
            <a:r>
              <a:rPr lang="ru-RU" sz="115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слова?</a:t>
            </a:r>
            <a:endParaRPr lang="ru-RU" sz="11500" b="1" cap="none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4714876" y="2714620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О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Impact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5867400" y="1571612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Impact"/>
              </a:rPr>
              <a:t>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Impact"/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693982" y="714356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Impact"/>
            </a:endParaRP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6858016" y="3500438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Т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CC"/>
              </a:solidFill>
              <a:latin typeface="Impact"/>
            </a:endParaRPr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642910" y="3786190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Impact"/>
              </a:rPr>
              <a:t>М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latin typeface="Impact"/>
            </a:endParaRP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7451725" y="26035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Impact"/>
              </a:rPr>
              <a:t>Л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FF"/>
              </a:solidFill>
              <a:latin typeface="Impact"/>
            </a:endParaRPr>
          </a:p>
        </p:txBody>
      </p:sp>
      <p:sp>
        <p:nvSpPr>
          <p:cNvPr id="15368" name="WordArt 10"/>
          <p:cNvSpPr>
            <a:spLocks noChangeArrowheads="1" noChangeShapeType="1" noTextEdit="1"/>
          </p:cNvSpPr>
          <p:nvPr/>
        </p:nvSpPr>
        <p:spPr bwMode="auto">
          <a:xfrm>
            <a:off x="836594" y="214290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Impact"/>
              </a:rPr>
              <a:t>У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99"/>
              </a:solidFill>
              <a:latin typeface="Impact"/>
            </a:endParaRPr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4572000" y="47625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С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15370" name="WordArt 12"/>
          <p:cNvSpPr>
            <a:spLocks noChangeArrowheads="1" noChangeShapeType="1" noTextEdit="1"/>
          </p:cNvSpPr>
          <p:nvPr/>
        </p:nvSpPr>
        <p:spPr bwMode="auto">
          <a:xfrm>
            <a:off x="7596188" y="2060575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Д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Impact"/>
            </a:endParaRPr>
          </a:p>
        </p:txBody>
      </p:sp>
      <p:sp>
        <p:nvSpPr>
          <p:cNvPr id="15371" name="WordArt 13"/>
          <p:cNvSpPr>
            <a:spLocks noChangeArrowheads="1" noChangeShapeType="1" noTextEdit="1"/>
          </p:cNvSpPr>
          <p:nvPr/>
        </p:nvSpPr>
        <p:spPr bwMode="auto">
          <a:xfrm>
            <a:off x="539750" y="213360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/>
              </a:rPr>
              <a:t>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Impact"/>
            </a:endParaRPr>
          </a:p>
        </p:txBody>
      </p:sp>
      <p:sp>
        <p:nvSpPr>
          <p:cNvPr id="15372" name="WordArt 14"/>
          <p:cNvSpPr>
            <a:spLocks noChangeArrowheads="1" noChangeShapeType="1" noTextEdit="1"/>
          </p:cNvSpPr>
          <p:nvPr/>
        </p:nvSpPr>
        <p:spPr bwMode="auto">
          <a:xfrm>
            <a:off x="3276600" y="342900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С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latin typeface="Impact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479799" y="534831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К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7500958" y="521495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5500694" y="4643446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2143108" y="2285992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Impact"/>
              </a:rPr>
              <a:t>Ф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Impact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1785918" y="5072074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Е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3" grpId="0"/>
      <p:bldP spid="14" grpId="0"/>
      <p:bldP spid="15" grpId="0"/>
      <p:bldP spid="16" grpId="0"/>
      <p:bldP spid="1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vezd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"/>
            <a:ext cx="9144000" cy="6836885"/>
          </a:xfrm>
          <a:prstGeom prst="rect">
            <a:avLst/>
          </a:prstGeom>
        </p:spPr>
      </p:pic>
      <p:sp>
        <p:nvSpPr>
          <p:cNvPr id="139268" name="Rectangle 4"/>
          <p:cNvSpPr>
            <a:spLocks noGrp="1" noChangeArrowheads="1"/>
          </p:cNvSpPr>
          <p:nvPr>
            <p:ph type="ctrTitle" sz="quarter"/>
          </p:nvPr>
        </p:nvSpPr>
        <p:spPr>
          <a:xfrm rot="20601552">
            <a:off x="1588622" y="1600289"/>
            <a:ext cx="5395221" cy="140680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ФИНАЛ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 autoUpdateAnimBg="0"/>
      <p:bldP spid="5145" grpId="0" animBg="1"/>
      <p:bldP spid="5146" grpId="0" animBg="1"/>
      <p:bldP spid="15" grpId="0" animBg="1" autoUpdateAnimBg="0"/>
      <p:bldP spid="1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8"/>
          </a:xfrm>
          <a:prstGeom prst="rect">
            <a:avLst/>
          </a:prstGeom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39750" y="2565400"/>
            <a:ext cx="8207375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381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КАТАЛИЗАТОР</a:t>
            </a:r>
            <a:endParaRPr lang="ru-RU" sz="3600" kern="10" dirty="0">
              <a:ln w="38100">
                <a:solidFill>
                  <a:schemeClr val="tx2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765175"/>
            <a:ext cx="8205787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latin typeface="Palatino Linotype" pitchFamily="18" charset="0"/>
              </a:rPr>
              <a:t>Поздравляем победителя игры </a:t>
            </a:r>
            <a:br>
              <a:rPr lang="ru-RU" sz="72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latin typeface="Palatino Linotype" pitchFamily="18" charset="0"/>
              </a:rPr>
            </a:br>
            <a:r>
              <a:rPr lang="ru-RU" sz="72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latin typeface="Palatino Linotype" pitchFamily="18" charset="0"/>
              </a:rPr>
              <a:t>«Звёздный час»!!!</a:t>
            </a:r>
          </a:p>
        </p:txBody>
      </p:sp>
      <p:pic>
        <p:nvPicPr>
          <p:cNvPr id="3" name="Туш-Чевствование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77286" y="6491286"/>
            <a:ext cx="366714" cy="36671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4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68313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1)  А. П. Бородин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300788" y="29972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3)  Д.И. Менделеев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357563" y="2928938"/>
            <a:ext cx="2447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2) Й. Я. Берцелиус</a:t>
            </a:r>
          </a:p>
        </p:txBody>
      </p:sp>
      <p:pic>
        <p:nvPicPr>
          <p:cNvPr id="8198" name="Рисунок 12" descr="Бороди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2062162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199" name="Рисунок 13" descr="Бутлеров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500438"/>
            <a:ext cx="2143125" cy="26257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428750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4)  А. М. Бутлеров</a:t>
            </a:r>
          </a:p>
        </p:txBody>
      </p:sp>
      <p:pic>
        <p:nvPicPr>
          <p:cNvPr id="8201" name="Рисунок 15" descr="Portret_Mendele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14313"/>
            <a:ext cx="1928813" cy="263366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02" name="Рисунок 17" descr="Ломоносов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3500438"/>
            <a:ext cx="1968500" cy="26431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053013" y="62865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5)  </a:t>
            </a:r>
            <a:r>
              <a:rPr lang="ru-RU" b="1" dirty="0" smtClean="0"/>
              <a:t>М.В. Ломоносов</a:t>
            </a:r>
            <a:endParaRPr lang="ru-RU" b="1" dirty="0"/>
          </a:p>
        </p:txBody>
      </p:sp>
      <p:pic>
        <p:nvPicPr>
          <p:cNvPr id="8204" name="Рисунок 19" descr="Берцелиус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3"/>
            <a:ext cx="2143125" cy="25717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979</Words>
  <Application>Microsoft Office PowerPoint</Application>
  <PresentationFormat>Экран (4:3)</PresentationFormat>
  <Paragraphs>318</Paragraphs>
  <Slides>41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Лучи</vt:lpstr>
      <vt:lpstr>01159439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ФИНАЛ</vt:lpstr>
      <vt:lpstr>Слайд 40</vt:lpstr>
      <vt:lpstr>Поздравляем победителя игры  «Звёздный час»!!!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146</cp:revision>
  <dcterms:created xsi:type="dcterms:W3CDTF">2007-10-17T14:08:57Z</dcterms:created>
  <dcterms:modified xsi:type="dcterms:W3CDTF">2012-04-02T20:51:49Z</dcterms:modified>
</cp:coreProperties>
</file>