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8" r:id="rId4"/>
    <p:sldId id="259" r:id="rId5"/>
    <p:sldId id="257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EA593-EB52-44A9-AF9A-4CCECBE7C06E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FAEF-72B0-45B2-BDAF-DBF6AE1D99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EA593-EB52-44A9-AF9A-4CCECBE7C06E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FAEF-72B0-45B2-BDAF-DBF6AE1D99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EA593-EB52-44A9-AF9A-4CCECBE7C06E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FAEF-72B0-45B2-BDAF-DBF6AE1D99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EA593-EB52-44A9-AF9A-4CCECBE7C06E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FAEF-72B0-45B2-BDAF-DBF6AE1D99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EA593-EB52-44A9-AF9A-4CCECBE7C06E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FAEF-72B0-45B2-BDAF-DBF6AE1D99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EA593-EB52-44A9-AF9A-4CCECBE7C06E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FAEF-72B0-45B2-BDAF-DBF6AE1D99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EA593-EB52-44A9-AF9A-4CCECBE7C06E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FAEF-72B0-45B2-BDAF-DBF6AE1D99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EA593-EB52-44A9-AF9A-4CCECBE7C06E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FAEF-72B0-45B2-BDAF-DBF6AE1D99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EA593-EB52-44A9-AF9A-4CCECBE7C06E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FAEF-72B0-45B2-BDAF-DBF6AE1D99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EA593-EB52-44A9-AF9A-4CCECBE7C06E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FAEF-72B0-45B2-BDAF-DBF6AE1D99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EA593-EB52-44A9-AF9A-4CCECBE7C06E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FAEF-72B0-45B2-BDAF-DBF6AE1D99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EA593-EB52-44A9-AF9A-4CCECBE7C06E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5FAEF-72B0-45B2-BDAF-DBF6AE1D99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Сравнительный анализ стихотворений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Арсений Тарковский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Федор Тютчев</a:t>
            </a:r>
            <a:endParaRPr lang="ru-RU" dirty="0"/>
          </a:p>
        </p:txBody>
      </p:sp>
      <p:pic>
        <p:nvPicPr>
          <p:cNvPr id="1026" name="Picture 2" descr="C:\Documents and Settings\Admin\Рабочий стол\tutchev5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2397041"/>
            <a:ext cx="2581795" cy="346085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pic>
        <p:nvPicPr>
          <p:cNvPr id="1028" name="Picture 4" descr="C:\Documents and Settings\Admin\Рабочий стол\428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2500306"/>
            <a:ext cx="2464611" cy="328614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Сравним состояние лирического героя. Кто он, герой стихотворения?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  <a:solidFill>
            <a:schemeClr val="bg2">
              <a:lumMod val="9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В стихотворениях отсутствует местоимение «я».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 </a:t>
            </a:r>
            <a:r>
              <a:rPr lang="ru-RU" dirty="0" smtClean="0"/>
              <a:t>Тютчева есть «нас». Значит, чувство, выраженное в стихотворении приобретает общечеловеческий смысл.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 </a:t>
            </a:r>
            <a:r>
              <a:rPr lang="ru-RU" dirty="0" smtClean="0"/>
              <a:t>Тарковского это наблюдение </a:t>
            </a:r>
            <a:r>
              <a:rPr lang="ru-RU" dirty="0" smtClean="0"/>
              <a:t>за окружающим миром ( </a:t>
            </a:r>
            <a:r>
              <a:rPr lang="ru-RU" dirty="0" err="1" smtClean="0"/>
              <a:t>временем-секундами</a:t>
            </a:r>
            <a:r>
              <a:rPr lang="ru-RU" dirty="0" smtClean="0"/>
              <a:t>, вещами-душами). </a:t>
            </a:r>
            <a:r>
              <a:rPr lang="ru-RU" dirty="0" smtClean="0"/>
              <a:t>Н</a:t>
            </a:r>
            <a:r>
              <a:rPr lang="ru-RU" dirty="0" smtClean="0"/>
              <a:t>о кто наблюдает: лирический герой или тоже «мы»?  В сравнении со стихотворением  Тютчева, картина более конкретная: мебель</a:t>
            </a:r>
            <a:r>
              <a:rPr lang="ru-RU" dirty="0" smtClean="0"/>
              <a:t>, капли водопровода, этажи, </a:t>
            </a:r>
            <a:r>
              <a:rPr lang="ru-RU" dirty="0" smtClean="0"/>
              <a:t>двери. </a:t>
            </a:r>
            <a:r>
              <a:rPr lang="ru-RU" dirty="0" smtClean="0"/>
              <a:t>И вот они уже открываются, добавляя ужаса </a:t>
            </a:r>
            <a:r>
              <a:rPr lang="ru-RU" dirty="0" smtClean="0"/>
              <a:t>от невозможности </a:t>
            </a:r>
            <a:r>
              <a:rPr lang="ru-RU" dirty="0" smtClean="0"/>
              <a:t>заснуть. Покой не сбывается.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А </a:t>
            </a:r>
            <a:r>
              <a:rPr lang="ru-RU" dirty="0" smtClean="0"/>
              <a:t>у Тютчева </a:t>
            </a:r>
            <a:r>
              <a:rPr lang="ru-RU" dirty="0" smtClean="0"/>
              <a:t>«жалкий стон» </a:t>
            </a:r>
            <a:r>
              <a:rPr lang="ru-RU" dirty="0" smtClean="0"/>
              <a:t>смолкает от слабости.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pPr>
              <a:buNone/>
            </a:pPr>
            <a:r>
              <a:rPr lang="ru-RU" dirty="0" smtClean="0"/>
              <a:t>Мы увидели созвучность поэтических образов, доказали возможность преодоления временных расстояний в мире литературы.</a:t>
            </a:r>
          </a:p>
          <a:p>
            <a:pPr>
              <a:buNone/>
            </a:pPr>
            <a:r>
              <a:rPr lang="ru-RU" dirty="0" smtClean="0"/>
              <a:t>Великие произведения и волнуют нас потому, что рассказывают о чувствах вне времени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ru-RU" dirty="0" smtClean="0"/>
              <a:t>Материалы к урокам изучения лирики Ф.И.Тютчева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solidFill>
            <a:schemeClr val="accent4">
              <a:lumMod val="5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Марченкова И.М., учитель русского языка и литературы</a:t>
            </a:r>
          </a:p>
          <a:p>
            <a:r>
              <a:rPr lang="ru-RU" dirty="0" smtClean="0"/>
              <a:t>МБОУ «Гимназия №2 г. Торжка»</a:t>
            </a:r>
          </a:p>
          <a:p>
            <a:r>
              <a:rPr lang="ru-RU" smtClean="0"/>
              <a:t>2014 г.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42862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Бессонница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28596" y="642918"/>
            <a:ext cx="4040188" cy="428628"/>
          </a:xfrm>
          <a:solidFill>
            <a:schemeClr val="bg2">
              <a:lumMod val="9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dirty="0" smtClean="0"/>
              <a:t>                 Тарковский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57200" y="1142984"/>
            <a:ext cx="4040188" cy="5715016"/>
          </a:xfrm>
          <a:solidFill>
            <a:schemeClr val="bg2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ru-RU" sz="1200" dirty="0" smtClean="0"/>
              <a:t>Мебель трескается по ночам. </a:t>
            </a:r>
            <a:endParaRPr lang="en-US" sz="1200" dirty="0" smtClean="0"/>
          </a:p>
          <a:p>
            <a:pPr>
              <a:buNone/>
            </a:pPr>
            <a:r>
              <a:rPr lang="ru-RU" sz="1200" dirty="0" smtClean="0"/>
              <a:t>Где-то каплет из водопровода. </a:t>
            </a:r>
            <a:endParaRPr lang="en-US" sz="1200" dirty="0" smtClean="0"/>
          </a:p>
          <a:p>
            <a:pPr>
              <a:buNone/>
            </a:pPr>
            <a:r>
              <a:rPr lang="ru-RU" sz="1200" dirty="0" smtClean="0"/>
              <a:t>От вседневного груза плечам </a:t>
            </a:r>
            <a:endParaRPr lang="en-US" sz="1200" dirty="0" smtClean="0"/>
          </a:p>
          <a:p>
            <a:pPr>
              <a:buNone/>
            </a:pPr>
            <a:r>
              <a:rPr lang="ru-RU" sz="1200" dirty="0" smtClean="0"/>
              <a:t>В эту пору дается свобода, </a:t>
            </a:r>
            <a:endParaRPr lang="en-US" sz="1200" dirty="0" smtClean="0"/>
          </a:p>
          <a:p>
            <a:pPr>
              <a:buNone/>
            </a:pPr>
            <a:r>
              <a:rPr lang="ru-RU" sz="1200" dirty="0" smtClean="0"/>
              <a:t>В эту пору даются вещам </a:t>
            </a:r>
            <a:endParaRPr lang="en-US" sz="1200" dirty="0" smtClean="0"/>
          </a:p>
          <a:p>
            <a:pPr>
              <a:buNone/>
            </a:pPr>
            <a:r>
              <a:rPr lang="ru-RU" sz="1200" dirty="0" smtClean="0"/>
              <a:t>Бессловесные души людские, </a:t>
            </a:r>
            <a:endParaRPr lang="en-US" sz="1200" dirty="0" smtClean="0"/>
          </a:p>
          <a:p>
            <a:pPr>
              <a:buNone/>
            </a:pPr>
            <a:r>
              <a:rPr lang="ru-RU" sz="1200" dirty="0" smtClean="0"/>
              <a:t>И слепые, немые, глухие </a:t>
            </a:r>
            <a:endParaRPr lang="en-US" sz="1200" dirty="0" smtClean="0"/>
          </a:p>
          <a:p>
            <a:pPr>
              <a:buNone/>
            </a:pPr>
            <a:r>
              <a:rPr lang="ru-RU" sz="1200" dirty="0" smtClean="0"/>
              <a:t>Разбредаются по этажам. </a:t>
            </a:r>
            <a:endParaRPr lang="en-US" sz="1200" dirty="0" smtClean="0"/>
          </a:p>
          <a:p>
            <a:pPr>
              <a:buNone/>
            </a:pPr>
            <a:r>
              <a:rPr lang="ru-RU" sz="1200" dirty="0" smtClean="0"/>
              <a:t>В эту пору часы городские </a:t>
            </a:r>
            <a:endParaRPr lang="en-US" sz="1200" dirty="0" smtClean="0"/>
          </a:p>
          <a:p>
            <a:pPr>
              <a:buNone/>
            </a:pPr>
            <a:r>
              <a:rPr lang="ru-RU" sz="1200" dirty="0" smtClean="0"/>
              <a:t>Шлют секунды туда и сюда, </a:t>
            </a:r>
            <a:endParaRPr lang="en-US" sz="1200" dirty="0" smtClean="0"/>
          </a:p>
          <a:p>
            <a:pPr>
              <a:buNone/>
            </a:pPr>
            <a:r>
              <a:rPr lang="ru-RU" sz="1200" dirty="0" smtClean="0"/>
              <a:t>И плетутся хромые, кривые, </a:t>
            </a:r>
            <a:endParaRPr lang="en-US" sz="1200" dirty="0" smtClean="0"/>
          </a:p>
          <a:p>
            <a:pPr>
              <a:buNone/>
            </a:pPr>
            <a:r>
              <a:rPr lang="ru-RU" sz="1200" dirty="0" smtClean="0"/>
              <a:t>Подымаются в лифте живые, </a:t>
            </a:r>
            <a:endParaRPr lang="en-US" sz="1200" dirty="0" smtClean="0"/>
          </a:p>
          <a:p>
            <a:pPr>
              <a:buNone/>
            </a:pPr>
            <a:r>
              <a:rPr lang="ru-RU" sz="1200" dirty="0" smtClean="0"/>
              <a:t>Неживые и полуживые, </a:t>
            </a:r>
            <a:endParaRPr lang="en-US" sz="1200" dirty="0" smtClean="0"/>
          </a:p>
          <a:p>
            <a:pPr>
              <a:buNone/>
            </a:pPr>
            <a:r>
              <a:rPr lang="ru-RU" sz="1200" dirty="0" smtClean="0"/>
              <a:t>Ждут в потемках, где каплет вода</a:t>
            </a:r>
            <a:r>
              <a:rPr lang="ru-RU" sz="1200" dirty="0" smtClean="0"/>
              <a:t>,</a:t>
            </a:r>
          </a:p>
          <a:p>
            <a:pPr>
              <a:buNone/>
            </a:pPr>
            <a:r>
              <a:rPr lang="ru-RU" sz="1200" dirty="0" smtClean="0"/>
              <a:t> </a:t>
            </a:r>
            <a:r>
              <a:rPr lang="ru-RU" sz="1200" dirty="0" smtClean="0"/>
              <a:t>Вынимают из сумок стаканы </a:t>
            </a:r>
            <a:endParaRPr lang="en-US" sz="1200" dirty="0" smtClean="0"/>
          </a:p>
          <a:p>
            <a:pPr>
              <a:buNone/>
            </a:pPr>
            <a:r>
              <a:rPr lang="ru-RU" sz="1200" dirty="0" smtClean="0"/>
              <a:t>И приплясывают, как цыганы, </a:t>
            </a:r>
            <a:endParaRPr lang="en-US" sz="1200" dirty="0" smtClean="0"/>
          </a:p>
          <a:p>
            <a:pPr>
              <a:buNone/>
            </a:pPr>
            <a:r>
              <a:rPr lang="ru-RU" sz="1200" dirty="0" smtClean="0"/>
              <a:t>За дверями стоят, как беда, </a:t>
            </a:r>
            <a:endParaRPr lang="en-US" sz="1200" dirty="0" smtClean="0"/>
          </a:p>
          <a:p>
            <a:pPr>
              <a:buNone/>
            </a:pPr>
            <a:r>
              <a:rPr lang="ru-RU" sz="1200" dirty="0" smtClean="0"/>
              <a:t>Сверла медленно вводят в затворы </a:t>
            </a:r>
            <a:endParaRPr lang="en-US" sz="1200" dirty="0" smtClean="0"/>
          </a:p>
          <a:p>
            <a:pPr>
              <a:buNone/>
            </a:pPr>
            <a:r>
              <a:rPr lang="ru-RU" sz="1200" dirty="0" smtClean="0"/>
              <a:t>И сейчас оборвут провода. </a:t>
            </a:r>
            <a:endParaRPr lang="en-US" sz="1200" dirty="0" smtClean="0"/>
          </a:p>
          <a:p>
            <a:pPr>
              <a:buNone/>
            </a:pPr>
            <a:r>
              <a:rPr lang="ru-RU" sz="1200" dirty="0" smtClean="0"/>
              <a:t>Но скорее они — кредиторы, </a:t>
            </a:r>
            <a:endParaRPr lang="en-US" sz="1200" dirty="0" smtClean="0"/>
          </a:p>
          <a:p>
            <a:pPr>
              <a:buNone/>
            </a:pPr>
            <a:r>
              <a:rPr lang="ru-RU" sz="1200" dirty="0" smtClean="0"/>
              <a:t>И пришли навсегда, навсегда, </a:t>
            </a:r>
            <a:endParaRPr lang="en-US" sz="1200" dirty="0" smtClean="0"/>
          </a:p>
          <a:p>
            <a:pPr>
              <a:buNone/>
            </a:pPr>
            <a:r>
              <a:rPr lang="ru-RU" sz="1200" dirty="0" smtClean="0"/>
              <a:t>И счета принесли.</a:t>
            </a:r>
            <a:endParaRPr lang="en-US" sz="1200" dirty="0" smtClean="0"/>
          </a:p>
          <a:p>
            <a:pPr>
              <a:buNone/>
            </a:pPr>
            <a:r>
              <a:rPr lang="ru-RU" sz="1200" dirty="0" smtClean="0"/>
              <a:t> Невозможно </a:t>
            </a:r>
            <a:endParaRPr lang="en-US" sz="1200" dirty="0" smtClean="0"/>
          </a:p>
          <a:p>
            <a:pPr>
              <a:buNone/>
            </a:pPr>
            <a:r>
              <a:rPr lang="ru-RU" sz="1200" dirty="0" smtClean="0"/>
              <a:t>Воду в ступе, не спавши, толочь</a:t>
            </a:r>
            <a:r>
              <a:rPr lang="ru-RU" sz="1200" dirty="0" smtClean="0"/>
              <a:t>,</a:t>
            </a:r>
          </a:p>
          <a:p>
            <a:pPr>
              <a:buNone/>
            </a:pPr>
            <a:r>
              <a:rPr lang="ru-RU" sz="1200" dirty="0" smtClean="0"/>
              <a:t>Невозможно заснуть</a:t>
            </a:r>
            <a:r>
              <a:rPr lang="ru-RU" sz="1200" dirty="0" smtClean="0"/>
              <a:t>,— так тревожна </a:t>
            </a:r>
            <a:endParaRPr lang="en-US" sz="1200" dirty="0" smtClean="0"/>
          </a:p>
          <a:p>
            <a:pPr>
              <a:buNone/>
            </a:pPr>
            <a:r>
              <a:rPr lang="ru-RU" sz="1200" dirty="0" smtClean="0"/>
              <a:t>Для покоя нам данная ночь. </a:t>
            </a:r>
          </a:p>
          <a:p>
            <a:endParaRPr lang="ru-RU" sz="1200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4643438" y="642918"/>
            <a:ext cx="4041775" cy="428628"/>
          </a:xfrm>
          <a:solidFill>
            <a:schemeClr val="bg2">
              <a:lumMod val="9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dirty="0" smtClean="0"/>
              <a:t>                   Тютчев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142984"/>
            <a:ext cx="4041775" cy="571501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       Ночной </a:t>
            </a:r>
            <a:r>
              <a:rPr lang="ru-RU" sz="1600" dirty="0" smtClean="0"/>
              <a:t>порой в пустыне городской</a:t>
            </a:r>
            <a:br>
              <a:rPr lang="ru-RU" sz="1600" dirty="0" smtClean="0"/>
            </a:br>
            <a:r>
              <a:rPr lang="ru-RU" sz="1600" dirty="0" smtClean="0"/>
              <a:t>Есть час один, проникнутый тоской,</a:t>
            </a:r>
            <a:br>
              <a:rPr lang="ru-RU" sz="1600" dirty="0" smtClean="0"/>
            </a:br>
            <a:r>
              <a:rPr lang="ru-RU" sz="1600" dirty="0" smtClean="0"/>
              <a:t>Когда на целый город ночь сошла,</a:t>
            </a:r>
            <a:br>
              <a:rPr lang="ru-RU" sz="1600" dirty="0" smtClean="0"/>
            </a:br>
            <a:r>
              <a:rPr lang="ru-RU" sz="1600" dirty="0" smtClean="0"/>
              <a:t>И всюду водворилась мгла,</a:t>
            </a:r>
            <a:br>
              <a:rPr lang="ru-RU" sz="1600" dirty="0" smtClean="0"/>
            </a:br>
            <a:r>
              <a:rPr lang="ru-RU" sz="1600" dirty="0" smtClean="0"/>
              <a:t>Все тихо и молчит; и вот луна взошла,</a:t>
            </a:r>
            <a:br>
              <a:rPr lang="ru-RU" sz="1600" dirty="0" smtClean="0"/>
            </a:br>
            <a:r>
              <a:rPr lang="ru-RU" sz="1600" dirty="0" smtClean="0"/>
              <a:t>И вот при блеске лунной сизой ночи</a:t>
            </a:r>
            <a:br>
              <a:rPr lang="ru-RU" sz="1600" dirty="0" smtClean="0"/>
            </a:br>
            <a:r>
              <a:rPr lang="ru-RU" sz="1600" dirty="0" smtClean="0"/>
              <a:t>Лишь нескольких церквей, потерянных вдали,</a:t>
            </a:r>
            <a:br>
              <a:rPr lang="ru-RU" sz="1600" dirty="0" smtClean="0"/>
            </a:br>
            <a:r>
              <a:rPr lang="ru-RU" sz="1600" dirty="0" smtClean="0"/>
              <a:t>Блеск золоченых глав, унылый, тусклый зев</a:t>
            </a:r>
            <a:br>
              <a:rPr lang="ru-RU" sz="1600" dirty="0" smtClean="0"/>
            </a:br>
            <a:r>
              <a:rPr lang="ru-RU" sz="1600" dirty="0" smtClean="0"/>
              <a:t>Пустынно бьет в недремлющие очи,</a:t>
            </a:r>
            <a:br>
              <a:rPr lang="ru-RU" sz="1600" dirty="0" smtClean="0"/>
            </a:br>
            <a:r>
              <a:rPr lang="ru-RU" sz="1600" dirty="0" smtClean="0"/>
              <a:t>И сердце в нас подкидышем бывает,</a:t>
            </a:r>
            <a:br>
              <a:rPr lang="ru-RU" sz="1600" dirty="0" smtClean="0"/>
            </a:br>
            <a:r>
              <a:rPr lang="ru-RU" sz="1600" dirty="0" smtClean="0"/>
              <a:t>И так же плачется и также изнывает,</a:t>
            </a:r>
            <a:br>
              <a:rPr lang="ru-RU" sz="1600" dirty="0" smtClean="0"/>
            </a:br>
            <a:r>
              <a:rPr lang="ru-RU" sz="1600" dirty="0" smtClean="0"/>
              <a:t>О жизни и любви отчаянно взывает.</a:t>
            </a:r>
            <a:br>
              <a:rPr lang="ru-RU" sz="1600" dirty="0" smtClean="0"/>
            </a:br>
            <a:r>
              <a:rPr lang="ru-RU" sz="1600" dirty="0" smtClean="0"/>
              <a:t>Но тщетно плачется и молится оно:</a:t>
            </a:r>
            <a:br>
              <a:rPr lang="ru-RU" sz="1600" dirty="0" smtClean="0"/>
            </a:br>
            <a:r>
              <a:rPr lang="ru-RU" sz="1600" dirty="0" smtClean="0"/>
              <a:t>Все вкруг него и пусто и темно!</a:t>
            </a:r>
            <a:br>
              <a:rPr lang="ru-RU" sz="1600" dirty="0" smtClean="0"/>
            </a:br>
            <a:r>
              <a:rPr lang="ru-RU" sz="1600" dirty="0" smtClean="0"/>
              <a:t>Час и другой все длится жалкий стон,</a:t>
            </a:r>
            <a:br>
              <a:rPr lang="ru-RU" sz="1600" dirty="0" smtClean="0"/>
            </a:br>
            <a:r>
              <a:rPr lang="ru-RU" sz="1600" dirty="0" smtClean="0"/>
              <a:t>Но наконец, слабея, утихает он.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ru-RU" dirty="0" smtClean="0"/>
              <a:t>Работа после первого прочтения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Представим, что каждое стихотворение – это шкатулка, которую открываешь, а там еще одна, и еще… Ключ</a:t>
            </a:r>
            <a:r>
              <a:rPr lang="ru-RU" dirty="0" smtClean="0"/>
              <a:t>, </a:t>
            </a:r>
            <a:r>
              <a:rPr lang="ru-RU" dirty="0"/>
              <a:t>к</a:t>
            </a:r>
            <a:r>
              <a:rPr lang="ru-RU" dirty="0" smtClean="0"/>
              <a:t>оторый позволит открыть первую шкатулку, но не единственную, потому что великие произведения нельзя постигнуть до конца, - это название стихотворений. </a:t>
            </a:r>
            <a:r>
              <a:rPr lang="ru-RU" u="sng" dirty="0" smtClean="0">
                <a:solidFill>
                  <a:srgbClr val="FF0000"/>
                </a:solidFill>
              </a:rPr>
              <a:t>Бессонница</a:t>
            </a:r>
            <a:r>
              <a:rPr lang="ru-RU" dirty="0" smtClean="0"/>
              <a:t>. Это </a:t>
            </a:r>
            <a:r>
              <a:rPr lang="ru-RU" dirty="0" smtClean="0"/>
              <a:t> </a:t>
            </a:r>
            <a:r>
              <a:rPr lang="ru-RU" dirty="0" smtClean="0"/>
              <a:t>слово – тревога, отклонение от привычного порядка жизни, душевная болезнь. Как его переживают поэты? Возможно ли выздоровление?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ru-RU" dirty="0" smtClean="0"/>
              <a:t>Итак, источник вдохновения, чувство, которое стало стихами, найдено. Бессонница.</a:t>
            </a:r>
          </a:p>
          <a:p>
            <a:r>
              <a:rPr lang="ru-RU" dirty="0" smtClean="0"/>
              <a:t>Сравним общую тональность произведений с помощью ключевых слов и словосочетаний: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58204" cy="207170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dirty="0" smtClean="0"/>
              <a:t>Итак, </a:t>
            </a:r>
            <a:r>
              <a:rPr lang="ru-RU" sz="2800" dirty="0" smtClean="0"/>
              <a:t>тревожный источник </a:t>
            </a:r>
            <a:r>
              <a:rPr lang="ru-RU" sz="2800" dirty="0" smtClean="0"/>
              <a:t>вдохновения, чувство, которое стало стихами, найдено. Бессонница.</a:t>
            </a:r>
            <a:br>
              <a:rPr lang="ru-RU" sz="2800" dirty="0" smtClean="0"/>
            </a:br>
            <a:r>
              <a:rPr lang="ru-RU" sz="3100" dirty="0" smtClean="0"/>
              <a:t>Сравним </a:t>
            </a:r>
            <a:r>
              <a:rPr lang="ru-RU" sz="3100" dirty="0" smtClean="0"/>
              <a:t>общую тональность произведений с помощью ключевых слов и словосочетаний: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500306"/>
            <a:ext cx="3757610" cy="3625857"/>
          </a:xfrm>
          <a:solidFill>
            <a:schemeClr val="bg2">
              <a:lumMod val="90000"/>
            </a:schemeClr>
          </a:solidFill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u="sng" dirty="0" smtClean="0"/>
              <a:t>Тарковский</a:t>
            </a:r>
          </a:p>
          <a:p>
            <a:pPr>
              <a:buNone/>
            </a:pPr>
            <a:endParaRPr lang="ru-RU" u="sng" dirty="0" smtClean="0"/>
          </a:p>
          <a:p>
            <a:pPr>
              <a:buNone/>
            </a:pPr>
            <a:r>
              <a:rPr lang="ru-RU" sz="4400" dirty="0" smtClean="0"/>
              <a:t>Беда, кредиторы, души людские, </a:t>
            </a:r>
            <a:r>
              <a:rPr lang="ru-RU" sz="4400" dirty="0" smtClean="0">
                <a:solidFill>
                  <a:srgbClr val="C00000"/>
                </a:solidFill>
              </a:rPr>
              <a:t>часы городские</a:t>
            </a:r>
          </a:p>
          <a:p>
            <a:r>
              <a:rPr lang="ru-RU" sz="4400" u="sng" dirty="0" smtClean="0"/>
              <a:t>Глаголы:</a:t>
            </a:r>
          </a:p>
          <a:p>
            <a:pPr>
              <a:buNone/>
            </a:pPr>
            <a:r>
              <a:rPr lang="ru-RU" sz="4400" i="1" dirty="0" smtClean="0"/>
              <a:t>            трескается</a:t>
            </a:r>
            <a:endParaRPr lang="ru-RU" sz="4400" i="1" dirty="0" smtClean="0"/>
          </a:p>
          <a:p>
            <a:pPr>
              <a:buNone/>
            </a:pPr>
            <a:r>
              <a:rPr lang="ru-RU" sz="4400" i="1" dirty="0" smtClean="0"/>
              <a:t>            разбредается</a:t>
            </a:r>
            <a:endParaRPr lang="ru-RU" sz="4400" i="1" dirty="0" smtClean="0"/>
          </a:p>
          <a:p>
            <a:pPr>
              <a:buNone/>
            </a:pPr>
            <a:r>
              <a:rPr lang="ru-RU" sz="4400" i="1" dirty="0" smtClean="0"/>
              <a:t>           плетутся</a:t>
            </a:r>
            <a:endParaRPr lang="ru-RU" sz="4400" i="1" dirty="0" smtClean="0"/>
          </a:p>
          <a:p>
            <a:pPr>
              <a:buNone/>
            </a:pPr>
            <a:r>
              <a:rPr lang="ru-RU" sz="4400" i="1" dirty="0" smtClean="0"/>
              <a:t>           приплясывают</a:t>
            </a:r>
            <a:endParaRPr lang="ru-RU" sz="4400" i="1" dirty="0" smtClean="0"/>
          </a:p>
          <a:p>
            <a:pPr>
              <a:buNone/>
            </a:pPr>
            <a:r>
              <a:rPr lang="ru-RU" sz="4400" i="1" dirty="0" smtClean="0"/>
              <a:t>           оборвут</a:t>
            </a:r>
            <a:endParaRPr lang="ru-RU" sz="4400" i="1" dirty="0" smtClean="0"/>
          </a:p>
          <a:p>
            <a:endParaRPr lang="ru-RU" sz="4400" u="sng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500306"/>
            <a:ext cx="2995634" cy="3625857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u="sng" dirty="0" smtClean="0"/>
              <a:t>Тютчев</a:t>
            </a:r>
          </a:p>
          <a:p>
            <a:pPr>
              <a:buNone/>
            </a:pPr>
            <a:r>
              <a:rPr lang="ru-RU" sz="2900" dirty="0" smtClean="0">
                <a:solidFill>
                  <a:srgbClr val="C00000"/>
                </a:solidFill>
              </a:rPr>
              <a:t>В пустыне городской</a:t>
            </a:r>
            <a:r>
              <a:rPr lang="ru-RU" sz="2900" dirty="0" smtClean="0"/>
              <a:t>;   тоской</a:t>
            </a:r>
          </a:p>
          <a:p>
            <a:pPr>
              <a:buNone/>
            </a:pPr>
            <a:r>
              <a:rPr lang="ru-RU" sz="2900" dirty="0"/>
              <a:t>у</a:t>
            </a:r>
            <a:r>
              <a:rPr lang="ru-RU" sz="2900" dirty="0" smtClean="0"/>
              <a:t>нылый </a:t>
            </a:r>
            <a:r>
              <a:rPr lang="ru-RU" sz="2900" dirty="0" smtClean="0">
                <a:solidFill>
                  <a:srgbClr val="C00000"/>
                </a:solidFill>
              </a:rPr>
              <a:t>подкидыш</a:t>
            </a:r>
          </a:p>
          <a:p>
            <a:pPr>
              <a:buNone/>
            </a:pPr>
            <a:r>
              <a:rPr lang="ru-RU" sz="2900" dirty="0" smtClean="0"/>
              <a:t>жалкий стон</a:t>
            </a:r>
          </a:p>
          <a:p>
            <a:r>
              <a:rPr lang="ru-RU" sz="3800" u="sng" dirty="0" smtClean="0"/>
              <a:t>Глаголы:</a:t>
            </a:r>
          </a:p>
          <a:p>
            <a:pPr>
              <a:buNone/>
            </a:pPr>
            <a:r>
              <a:rPr lang="ru-RU" sz="3400" i="1" dirty="0" smtClean="0"/>
              <a:t>                      сошла</a:t>
            </a:r>
            <a:endParaRPr lang="ru-RU" sz="3400" i="1" dirty="0" smtClean="0"/>
          </a:p>
          <a:p>
            <a:pPr>
              <a:buNone/>
            </a:pPr>
            <a:r>
              <a:rPr lang="ru-RU" sz="3400" i="1" dirty="0" smtClean="0"/>
              <a:t>                    водворилась</a:t>
            </a:r>
            <a:endParaRPr lang="ru-RU" sz="3400" i="1" dirty="0" smtClean="0"/>
          </a:p>
          <a:p>
            <a:pPr>
              <a:buNone/>
            </a:pPr>
            <a:r>
              <a:rPr lang="ru-RU" sz="3400" i="1" dirty="0" smtClean="0"/>
              <a:t>                       молчит</a:t>
            </a:r>
            <a:endParaRPr lang="ru-RU" sz="3400" i="1" dirty="0" smtClean="0"/>
          </a:p>
          <a:p>
            <a:pPr>
              <a:buNone/>
            </a:pPr>
            <a:r>
              <a:rPr lang="ru-RU" sz="3400" i="1" dirty="0" smtClean="0"/>
              <a:t>                      бьёт</a:t>
            </a:r>
            <a:endParaRPr lang="ru-RU" sz="3400" i="1" dirty="0" smtClean="0"/>
          </a:p>
          <a:p>
            <a:pPr>
              <a:buNone/>
            </a:pPr>
            <a:r>
              <a:rPr lang="ru-RU" sz="3400" i="1" dirty="0" smtClean="0"/>
              <a:t>                    плачется</a:t>
            </a:r>
            <a:endParaRPr lang="ru-RU" sz="3400" i="1" dirty="0" smtClean="0"/>
          </a:p>
          <a:p>
            <a:pPr>
              <a:buNone/>
            </a:pPr>
            <a:r>
              <a:rPr lang="ru-RU" sz="3400" i="1" dirty="0" smtClean="0"/>
              <a:t>          изнывает</a:t>
            </a:r>
            <a:endParaRPr lang="ru-RU" sz="3400" i="1" dirty="0" smtClean="0"/>
          </a:p>
          <a:p>
            <a:pPr>
              <a:buNone/>
            </a:pPr>
            <a:r>
              <a:rPr lang="ru-RU" sz="3400" i="1" dirty="0" smtClean="0"/>
              <a:t>           взывает</a:t>
            </a:r>
            <a:endParaRPr lang="ru-RU" sz="3400" i="1" dirty="0" smtClean="0"/>
          </a:p>
          <a:p>
            <a:pPr>
              <a:buNone/>
            </a:pPr>
            <a:r>
              <a:rPr lang="ru-RU" sz="3400" i="1" dirty="0" smtClean="0"/>
              <a:t>        молится</a:t>
            </a:r>
            <a:endParaRPr lang="ru-RU" sz="3400" i="1" dirty="0" smtClean="0"/>
          </a:p>
          <a:p>
            <a:pPr>
              <a:buNone/>
            </a:pPr>
            <a:r>
              <a:rPr lang="ru-RU" sz="3400" i="1" dirty="0" smtClean="0"/>
              <a:t>        утихает</a:t>
            </a:r>
            <a:endParaRPr lang="ru-RU" sz="3400" i="1" dirty="0" smtClean="0"/>
          </a:p>
          <a:p>
            <a:endParaRPr lang="ru-RU" dirty="0"/>
          </a:p>
        </p:txBody>
      </p:sp>
      <p:pic>
        <p:nvPicPr>
          <p:cNvPr id="9" name="Picture 2" descr="C:\Documents and Settings\Admin\Рабочий стол\IMG_00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1" y="1643050"/>
            <a:ext cx="1785919" cy="5214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pPr>
              <a:buNone/>
            </a:pPr>
            <a:r>
              <a:rPr lang="ru-RU" dirty="0" smtClean="0"/>
              <a:t>    Звучание </a:t>
            </a:r>
            <a:r>
              <a:rPr lang="ru-RU" dirty="0" smtClean="0"/>
              <a:t>стихотворений минорное: бессонница вызвана не мечтой, не ожиданием перемен к лучшему, не волнением любви. Это чувство отчаяния. У </a:t>
            </a:r>
            <a:r>
              <a:rPr lang="ru-RU" dirty="0"/>
              <a:t>Т</a:t>
            </a:r>
            <a:r>
              <a:rPr lang="ru-RU" dirty="0" smtClean="0"/>
              <a:t>арковского оно подчеркнуто словом </a:t>
            </a:r>
            <a:r>
              <a:rPr lang="ru-RU" u="sng" dirty="0" smtClean="0">
                <a:solidFill>
                  <a:srgbClr val="C00000"/>
                </a:solidFill>
              </a:rPr>
              <a:t>невозможно,</a:t>
            </a:r>
            <a:r>
              <a:rPr lang="ru-RU" u="sng" dirty="0" smtClean="0"/>
              <a:t> </a:t>
            </a:r>
            <a:r>
              <a:rPr lang="ru-RU" dirty="0" smtClean="0"/>
              <a:t>которое выделено отдельной строкой. У Тютчева ключевым определителем состояния будет слово </a:t>
            </a:r>
            <a:r>
              <a:rPr lang="ru-RU" u="sng" dirty="0" smtClean="0">
                <a:solidFill>
                  <a:srgbClr val="C00000"/>
                </a:solidFill>
              </a:rPr>
              <a:t>тоска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3600" dirty="0" smtClean="0"/>
              <a:t>Сравним центральные поэтические образы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  <a:solidFill>
            <a:schemeClr val="bg2">
              <a:lumMod val="90000"/>
            </a:schemeClr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     Общей </a:t>
            </a:r>
            <a:r>
              <a:rPr lang="ru-RU" dirty="0" smtClean="0"/>
              <a:t>для двух стихотворений станет </a:t>
            </a:r>
            <a:r>
              <a:rPr lang="ru-RU" dirty="0" smtClean="0">
                <a:solidFill>
                  <a:srgbClr val="C00000"/>
                </a:solidFill>
              </a:rPr>
              <a:t>тема города. </a:t>
            </a:r>
            <a:endParaRPr lang="ru-RU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smtClean="0"/>
              <a:t>стихотворении Тарковского появляется образ городских часов, которые одушевляют секунды. И вот уже они « хромые, кривые, живые, полуживые» завоевывают пространство, начинают свой пир ( </a:t>
            </a:r>
            <a:r>
              <a:rPr lang="ru-RU" dirty="0" smtClean="0"/>
              <a:t>«вынимают </a:t>
            </a:r>
            <a:r>
              <a:rPr lang="ru-RU" dirty="0" smtClean="0"/>
              <a:t>из сумок стаканы и приплясывают, как </a:t>
            </a:r>
            <a:r>
              <a:rPr lang="ru-RU" dirty="0" smtClean="0"/>
              <a:t>цыганы») </a:t>
            </a:r>
            <a:r>
              <a:rPr lang="ru-RU" dirty="0" smtClean="0"/>
              <a:t>Глагол </a:t>
            </a:r>
            <a:r>
              <a:rPr lang="ru-RU" u="sng" dirty="0" smtClean="0">
                <a:solidFill>
                  <a:srgbClr val="C00000"/>
                </a:solidFill>
              </a:rPr>
              <a:t>приплясывают</a:t>
            </a:r>
            <a:r>
              <a:rPr lang="ru-RU" dirty="0" smtClean="0"/>
              <a:t> не нарушает чувства безысходности, потому что пир цыганский, разнузданный, неуправляемый. Секунды становятся кредиторами, они ведут счет времени жизни. Во время бессонницы человек особенно остро чувствует время. Тревога дня превращается в страшное </a:t>
            </a:r>
            <a:r>
              <a:rPr lang="ru-RU" dirty="0" smtClean="0"/>
              <a:t>чудовище.</a:t>
            </a: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У Тютчева об этом в стихотворении </a:t>
            </a:r>
            <a:r>
              <a:rPr lang="ru-RU" u="sng" dirty="0" smtClean="0"/>
              <a:t>«День и ночь»</a:t>
            </a:r>
            <a:r>
              <a:rPr lang="ru-RU" dirty="0" smtClean="0"/>
              <a:t> :</a:t>
            </a:r>
          </a:p>
          <a:p>
            <a:pPr>
              <a:buNone/>
            </a:pPr>
            <a:r>
              <a:rPr lang="ru-RU" dirty="0" smtClean="0"/>
              <a:t>                             И </a:t>
            </a:r>
            <a:r>
              <a:rPr lang="ru-RU" dirty="0" smtClean="0"/>
              <a:t>бездна нам </a:t>
            </a:r>
            <a:r>
              <a:rPr lang="ru-RU" dirty="0" smtClean="0"/>
              <a:t>обнажена.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С </a:t>
            </a:r>
            <a:r>
              <a:rPr lang="ru-RU" dirty="0" smtClean="0"/>
              <a:t>своими страхами и </a:t>
            </a:r>
            <a:r>
              <a:rPr lang="ru-RU" dirty="0" smtClean="0"/>
              <a:t>мглами,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И </a:t>
            </a:r>
            <a:r>
              <a:rPr lang="ru-RU" dirty="0" smtClean="0"/>
              <a:t>нет преград </a:t>
            </a:r>
            <a:r>
              <a:rPr lang="ru-RU" dirty="0" smtClean="0"/>
              <a:t>меж </a:t>
            </a:r>
            <a:r>
              <a:rPr lang="ru-RU" dirty="0" smtClean="0"/>
              <a:t>ей и </a:t>
            </a:r>
            <a:r>
              <a:rPr lang="ru-RU" dirty="0" smtClean="0"/>
              <a:t>нами-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Вот </a:t>
            </a:r>
            <a:r>
              <a:rPr lang="ru-RU" dirty="0" smtClean="0"/>
              <a:t>отчего </a:t>
            </a:r>
            <a:r>
              <a:rPr lang="ru-RU" dirty="0" smtClean="0"/>
              <a:t>нам</a:t>
            </a:r>
            <a:r>
              <a:rPr lang="ru-RU" dirty="0" smtClean="0"/>
              <a:t> </a:t>
            </a:r>
            <a:r>
              <a:rPr lang="ru-RU" dirty="0" smtClean="0"/>
              <a:t>ночь </a:t>
            </a:r>
            <a:r>
              <a:rPr lang="ru-RU" dirty="0" smtClean="0"/>
              <a:t>страшна!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Documents and Settings\Admin\Рабочий стол\i-vse-tainoe--thum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500306"/>
            <a:ext cx="2143140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Сравним центральные поэтические образы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pPr>
              <a:buNone/>
            </a:pPr>
            <a:r>
              <a:rPr lang="ru-RU" dirty="0" smtClean="0"/>
              <a:t>Вещи в стихотворении Тарковского оживают, в них вселяются человеческие души, </a:t>
            </a:r>
            <a:r>
              <a:rPr lang="ru-RU" dirty="0" smtClean="0"/>
              <a:t>«слепые</a:t>
            </a:r>
            <a:r>
              <a:rPr lang="ru-RU" dirty="0" smtClean="0"/>
              <a:t>, немые, </a:t>
            </a:r>
            <a:r>
              <a:rPr lang="ru-RU" dirty="0" smtClean="0"/>
              <a:t>глухие».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Вновь </a:t>
            </a:r>
            <a:r>
              <a:rPr lang="ru-RU" dirty="0" smtClean="0"/>
              <a:t>вспоминаются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</a:t>
            </a:r>
            <a:r>
              <a:rPr lang="ru-RU" dirty="0" err="1" smtClean="0"/>
              <a:t>Тютчевские</a:t>
            </a:r>
            <a:r>
              <a:rPr lang="ru-RU" dirty="0" smtClean="0"/>
              <a:t> </a:t>
            </a:r>
            <a:r>
              <a:rPr lang="ru-RU" dirty="0" smtClean="0"/>
              <a:t>строки:</a:t>
            </a:r>
          </a:p>
          <a:p>
            <a:pPr>
              <a:buNone/>
            </a:pPr>
            <a:r>
              <a:rPr lang="ru-RU" dirty="0" smtClean="0"/>
              <a:t>                    Ночь </a:t>
            </a:r>
            <a:r>
              <a:rPr lang="ru-RU" dirty="0" smtClean="0"/>
              <a:t>хмурая, как зверь </a:t>
            </a:r>
            <a:r>
              <a:rPr lang="ru-RU" dirty="0" err="1" smtClean="0"/>
              <a:t>стоокий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                    Глядит </a:t>
            </a:r>
            <a:r>
              <a:rPr lang="ru-RU" dirty="0" smtClean="0"/>
              <a:t>из каждого </a:t>
            </a:r>
            <a:r>
              <a:rPr lang="ru-RU" dirty="0" smtClean="0"/>
              <a:t>куста</a:t>
            </a:r>
          </a:p>
          <a:p>
            <a:pPr>
              <a:buNone/>
            </a:pPr>
            <a:r>
              <a:rPr lang="ru-RU" dirty="0" smtClean="0"/>
              <a:t>                   </a:t>
            </a:r>
            <a:r>
              <a:rPr lang="ru-RU" dirty="0" smtClean="0"/>
              <a:t>( Песок сыпучий по колени…)</a:t>
            </a:r>
            <a:endParaRPr lang="ru-RU" dirty="0"/>
          </a:p>
        </p:txBody>
      </p:sp>
      <p:pic>
        <p:nvPicPr>
          <p:cNvPr id="6149" name="Picture 5" descr="C:\Documents and Settings\Admin\Рабочий стол\i-vse-tainoe--thum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143248"/>
            <a:ext cx="1500198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Сравним центральные поэтические образы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pPr>
              <a:buNone/>
            </a:pPr>
            <a:r>
              <a:rPr lang="ru-RU" dirty="0" smtClean="0"/>
              <a:t>   Центральным поэтическим образом </a:t>
            </a:r>
          </a:p>
          <a:p>
            <a:pPr>
              <a:buNone/>
            </a:pPr>
            <a:r>
              <a:rPr lang="ru-RU" dirty="0" smtClean="0"/>
              <a:t>   стихотворения </a:t>
            </a:r>
            <a:r>
              <a:rPr lang="ru-RU" u="sng" dirty="0" smtClean="0"/>
              <a:t>Тютчева </a:t>
            </a:r>
            <a:r>
              <a:rPr lang="ru-RU" dirty="0" smtClean="0"/>
              <a:t>становится </a:t>
            </a:r>
            <a:r>
              <a:rPr lang="ru-RU" dirty="0" smtClean="0">
                <a:solidFill>
                  <a:srgbClr val="C00000"/>
                </a:solidFill>
              </a:rPr>
              <a:t>сердце.</a:t>
            </a:r>
            <a:r>
              <a:rPr lang="ru-RU" dirty="0" smtClean="0"/>
              <a:t> Найдено пронзительное сравнение – </a:t>
            </a:r>
            <a:r>
              <a:rPr lang="ru-RU" dirty="0" smtClean="0">
                <a:solidFill>
                  <a:srgbClr val="C00000"/>
                </a:solidFill>
              </a:rPr>
              <a:t>подкидыш</a:t>
            </a:r>
            <a:r>
              <a:rPr lang="ru-RU" dirty="0" smtClean="0"/>
              <a:t>. Столько это слово рождает печальных ассоциаций: жалость, страдание, горе, отчаяние, безысходность, одиночество. Так одно слово – сравнение озвучивает весь поэтический текст.</a:t>
            </a:r>
            <a:endParaRPr lang="ru-RU" dirty="0"/>
          </a:p>
        </p:txBody>
      </p:sp>
      <p:pic>
        <p:nvPicPr>
          <p:cNvPr id="4" name="Picture 2" descr="C:\Documents and Settings\Admin\Рабочий стол\tutchev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714356"/>
            <a:ext cx="1172441" cy="15716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770</Words>
  <Application>Microsoft Office PowerPoint</Application>
  <PresentationFormat>Экран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Сравнительный анализ стихотворений</vt:lpstr>
      <vt:lpstr>Бессонница</vt:lpstr>
      <vt:lpstr>Работа после первого прочтения</vt:lpstr>
      <vt:lpstr>Слайд 4</vt:lpstr>
      <vt:lpstr>Итак, тревожный источник вдохновения, чувство, которое стало стихами, найдено. Бессонница. Сравним общую тональность произведений с помощью ключевых слов и словосочетаний: </vt:lpstr>
      <vt:lpstr>вывод</vt:lpstr>
      <vt:lpstr>Сравним центральные поэтические образы</vt:lpstr>
      <vt:lpstr>Сравним центральные поэтические образы</vt:lpstr>
      <vt:lpstr>Сравним центральные поэтические образы</vt:lpstr>
      <vt:lpstr>Сравним состояние лирического героя. Кто он, герой стихотворения?</vt:lpstr>
      <vt:lpstr>Вывод</vt:lpstr>
      <vt:lpstr>Материалы к урокам изучения лирики Ф.И.Тютчева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15</cp:revision>
  <dcterms:created xsi:type="dcterms:W3CDTF">2014-01-09T18:54:49Z</dcterms:created>
  <dcterms:modified xsi:type="dcterms:W3CDTF">2014-01-10T19:32:08Z</dcterms:modified>
</cp:coreProperties>
</file>