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2" r:id="rId15"/>
    <p:sldId id="273" r:id="rId16"/>
    <p:sldId id="268" r:id="rId17"/>
    <p:sldId id="271" r:id="rId18"/>
    <p:sldId id="274" r:id="rId19"/>
    <p:sldId id="276" r:id="rId20"/>
    <p:sldId id="275" r:id="rId21"/>
    <p:sldId id="27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A7C6B4-E0CB-4C1A-A56A-64B6DBE9463F}" type="datetimeFigureOut">
              <a:rPr lang="ru-RU" smtClean="0"/>
              <a:pPr/>
              <a:t>09.10.2014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73A95-1193-4630-9D99-6D9C4BB928C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«Вещи, которые можно делать вместо курения: нюхать</a:t>
            </a:r>
            <a:r>
              <a:rPr lang="ru-RU" baseline="0" dirty="0" smtClean="0"/>
              <a:t> цветок, заводить друзей, иметь кота и собаку, рассказывать шутки.»</a:t>
            </a:r>
            <a:endParaRPr lang="ru-RU" dirty="0"/>
          </a:p>
        </p:txBody>
      </p:sp>
      <p:sp>
        <p:nvSpPr>
          <p:cNvPr id="4" name="Номер слайда 3"/>
          <p:cNvSpPr>
            <a:spLocks noGrp="1"/>
          </p:cNvSpPr>
          <p:nvPr>
            <p:ph type="sldNum" sz="quarter" idx="10"/>
          </p:nvPr>
        </p:nvSpPr>
        <p:spPr/>
        <p:txBody>
          <a:bodyPr/>
          <a:lstStyle/>
          <a:p>
            <a:fld id="{A3773A95-1193-4630-9D99-6D9C4BB928C7}"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«Курильщик</a:t>
            </a:r>
            <a:r>
              <a:rPr lang="ru-RU" baseline="0" dirty="0" smtClean="0"/>
              <a:t> противен всем – даже самому себе.»</a:t>
            </a:r>
            <a:endParaRPr lang="ru-RU" dirty="0"/>
          </a:p>
        </p:txBody>
      </p:sp>
      <p:sp>
        <p:nvSpPr>
          <p:cNvPr id="4" name="Номер слайда 3"/>
          <p:cNvSpPr>
            <a:spLocks noGrp="1"/>
          </p:cNvSpPr>
          <p:nvPr>
            <p:ph type="sldNum" sz="quarter" idx="10"/>
          </p:nvPr>
        </p:nvSpPr>
        <p:spPr/>
        <p:txBody>
          <a:bodyPr/>
          <a:lstStyle/>
          <a:p>
            <a:fld id="{A3773A95-1193-4630-9D99-6D9C4BB928C7}"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ACD2F3F-1E63-46CA-AF92-444541493C40}"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ACD2F3F-1E63-46CA-AF92-444541493C40}"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ACD2F3F-1E63-46CA-AF92-444541493C40}"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8B38904-6BCD-4EA0-99DA-95D96FF355E2}" type="datetimeFigureOut">
              <a:rPr lang="ru-RU" smtClean="0"/>
              <a:pPr/>
              <a:t>09.10.2014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18B38904-6BCD-4EA0-99DA-95D96FF355E2}" type="datetimeFigureOut">
              <a:rPr lang="ru-RU" smtClean="0"/>
              <a:pPr/>
              <a:t>09.10.2014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ACD2F3F-1E63-46CA-AF92-444541493C40}"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8B38904-6BCD-4EA0-99DA-95D96FF355E2}" type="datetimeFigureOut">
              <a:rPr lang="ru-RU" smtClean="0"/>
              <a:pPr/>
              <a:t>09.10.2014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ACD2F3F-1E63-46CA-AF92-444541493C4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mg.sunhome.ru/UsersGallery/wallpapers/93/9120805.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5" name="Подзаголовок 4"/>
          <p:cNvSpPr>
            <a:spLocks noGrp="1"/>
          </p:cNvSpPr>
          <p:nvPr>
            <p:ph type="subTitle" idx="1"/>
          </p:nvPr>
        </p:nvSpPr>
        <p:spPr/>
        <p:txBody>
          <a:bodyPr/>
          <a:lstStyle/>
          <a:p>
            <a:endParaRPr lang="ru-RU"/>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Татьяна\Рабочий стол\don't smoke\draft_lens7404192module62827672photo_1255415600mouth_cancer_cr-300x295.jpg"/>
          <p:cNvPicPr>
            <a:picLocks noChangeAspect="1" noChangeArrowheads="1"/>
          </p:cNvPicPr>
          <p:nvPr/>
        </p:nvPicPr>
        <p:blipFill>
          <a:blip r:embed="rId2"/>
          <a:srcRect/>
          <a:stretch>
            <a:fillRect/>
          </a:stretch>
        </p:blipFill>
        <p:spPr bwMode="auto">
          <a:xfrm>
            <a:off x="6429388" y="1142984"/>
            <a:ext cx="2428892" cy="2547946"/>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ru-RU" sz="3200" dirty="0" smtClean="0"/>
              <a:t>Никотин –это самый «затягивающий» наркотик в нашем обществе.</a:t>
            </a:r>
            <a:endParaRPr lang="ru-RU" sz="3200" dirty="0"/>
          </a:p>
        </p:txBody>
      </p:sp>
      <p:sp>
        <p:nvSpPr>
          <p:cNvPr id="3" name="Содержимое 2"/>
          <p:cNvSpPr>
            <a:spLocks noGrp="1"/>
          </p:cNvSpPr>
          <p:nvPr>
            <p:ph sz="half" idx="1"/>
          </p:nvPr>
        </p:nvSpPr>
        <p:spPr>
          <a:xfrm>
            <a:off x="285720" y="1571612"/>
            <a:ext cx="6686568" cy="2757493"/>
          </a:xfrm>
        </p:spPr>
        <p:txBody>
          <a:bodyPr>
            <a:normAutofit fontScale="92500" lnSpcReduction="20000"/>
          </a:bodyPr>
          <a:lstStyle/>
          <a:p>
            <a:pPr marL="0" indent="0">
              <a:buNone/>
            </a:pPr>
            <a:r>
              <a:rPr lang="ru-RU" dirty="0" smtClean="0"/>
              <a:t>« Я шел домой, захлебываясь от кашля сильнее обычного. Решив, что с меня хватит, я смял пачку и выкинул ее в аллее на подходе к дому. В три часа ночи я с зажигалкой ползал по этой аллее на четвереньках, пытаясь найти свои сигареты,» - Дэвид </a:t>
            </a:r>
            <a:r>
              <a:rPr lang="ru-RU" dirty="0" err="1" smtClean="0"/>
              <a:t>Бресник</a:t>
            </a:r>
            <a:r>
              <a:rPr lang="ru-RU" dirty="0" smtClean="0"/>
              <a:t>, жертва рака горла.</a:t>
            </a:r>
            <a:endParaRPr lang="ru-RU" dirty="0"/>
          </a:p>
        </p:txBody>
      </p:sp>
      <p:sp>
        <p:nvSpPr>
          <p:cNvPr id="4" name="Содержимое 3"/>
          <p:cNvSpPr>
            <a:spLocks noGrp="1"/>
          </p:cNvSpPr>
          <p:nvPr>
            <p:ph sz="half" idx="2"/>
          </p:nvPr>
        </p:nvSpPr>
        <p:spPr>
          <a:xfrm>
            <a:off x="500034" y="4500546"/>
            <a:ext cx="7929618" cy="2357454"/>
          </a:xfrm>
        </p:spPr>
        <p:txBody>
          <a:bodyPr>
            <a:normAutofit fontScale="92500" lnSpcReduction="20000"/>
          </a:bodyPr>
          <a:lstStyle/>
          <a:p>
            <a:pPr marL="0" indent="0">
              <a:buNone/>
            </a:pPr>
            <a:r>
              <a:rPr lang="ru-RU" dirty="0" smtClean="0"/>
              <a:t>«Горло саднило. Стоило его коснуться, как рука тут же окрашивалась кровью. Я терял в весе, не мог есть. Все казалось безвкусным, как малиновая каша,» - Сэмми Дэвис-младший о  своем раке.</a:t>
            </a:r>
            <a:endParaRPr lang="ru-RU"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Татьяна\Рабочий стол\don't smoke\laryngeal-cancer.jpg"/>
          <p:cNvPicPr>
            <a:picLocks noChangeAspect="1" noChangeArrowheads="1"/>
          </p:cNvPicPr>
          <p:nvPr/>
        </p:nvPicPr>
        <p:blipFill>
          <a:blip r:embed="rId2"/>
          <a:srcRect/>
          <a:stretch>
            <a:fillRect/>
          </a:stretch>
        </p:blipFill>
        <p:spPr bwMode="auto">
          <a:xfrm>
            <a:off x="4643438" y="642918"/>
            <a:ext cx="4143404" cy="3112157"/>
          </a:xfrm>
          <a:prstGeom prst="rect">
            <a:avLst/>
          </a:prstGeom>
          <a:ln>
            <a:noFill/>
          </a:ln>
          <a:effectLst>
            <a:softEdge rad="112500"/>
          </a:effectLst>
        </p:spPr>
      </p:pic>
      <p:sp>
        <p:nvSpPr>
          <p:cNvPr id="2" name="Заголовок 1"/>
          <p:cNvSpPr>
            <a:spLocks noGrp="1"/>
          </p:cNvSpPr>
          <p:nvPr>
            <p:ph type="title"/>
          </p:nvPr>
        </p:nvSpPr>
        <p:spPr>
          <a:xfrm>
            <a:off x="457200" y="274638"/>
            <a:ext cx="4686304" cy="868346"/>
          </a:xfrm>
        </p:spPr>
        <p:txBody>
          <a:bodyPr>
            <a:normAutofit/>
          </a:bodyPr>
          <a:lstStyle/>
          <a:p>
            <a:r>
              <a:rPr lang="ru-RU" sz="2800" dirty="0" smtClean="0"/>
              <a:t>Последствия</a:t>
            </a:r>
            <a:endParaRPr lang="ru-RU" sz="2800" dirty="0"/>
          </a:p>
        </p:txBody>
      </p:sp>
      <p:sp>
        <p:nvSpPr>
          <p:cNvPr id="3" name="Содержимое 2"/>
          <p:cNvSpPr>
            <a:spLocks noGrp="1"/>
          </p:cNvSpPr>
          <p:nvPr>
            <p:ph sz="half" idx="1"/>
          </p:nvPr>
        </p:nvSpPr>
        <p:spPr>
          <a:xfrm>
            <a:off x="285720" y="1428736"/>
            <a:ext cx="4357718" cy="3500462"/>
          </a:xfrm>
        </p:spPr>
        <p:txBody>
          <a:bodyPr>
            <a:normAutofit lnSpcReduction="10000"/>
          </a:bodyPr>
          <a:lstStyle/>
          <a:p>
            <a:pPr marL="0" indent="0">
              <a:buNone/>
            </a:pPr>
            <a:r>
              <a:rPr lang="ru-RU" dirty="0" smtClean="0"/>
              <a:t>Что еще хуже для курильщиков, в последние годы жизни им приходится перенести операцию по удалению горла, языка или гортани. </a:t>
            </a:r>
            <a:endParaRPr lang="ru-RU" dirty="0"/>
          </a:p>
        </p:txBody>
      </p:sp>
      <p:sp>
        <p:nvSpPr>
          <p:cNvPr id="4" name="Содержимое 3"/>
          <p:cNvSpPr>
            <a:spLocks noGrp="1"/>
          </p:cNvSpPr>
          <p:nvPr>
            <p:ph sz="half" idx="2"/>
          </p:nvPr>
        </p:nvSpPr>
        <p:spPr>
          <a:xfrm>
            <a:off x="1142976" y="4357694"/>
            <a:ext cx="7429552" cy="2143140"/>
          </a:xfrm>
        </p:spPr>
        <p:txBody>
          <a:bodyPr>
            <a:normAutofit lnSpcReduction="10000"/>
          </a:bodyPr>
          <a:lstStyle/>
          <a:p>
            <a:pPr marL="0" indent="0">
              <a:buNone/>
            </a:pPr>
            <a:r>
              <a:rPr lang="ru-RU" dirty="0" smtClean="0"/>
              <a:t>Рекламный лозунг компании «Ньюпорт» – «Живу и наслаждаюсь жизни» – кажется пациенту, страдающему от бессонницы в отделении химиотерапии, несколько.. Неуместным.</a:t>
            </a:r>
            <a:endParaRPr lang="ru-RU" dirty="0"/>
          </a:p>
        </p:txBody>
      </p:sp>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caricatura.ru/black/syromyatnikov/pic/619.jpg"/>
          <p:cNvPicPr/>
          <p:nvPr/>
        </p:nvPicPr>
        <p:blipFill>
          <a:blip r:embed="rId2"/>
          <a:srcRect/>
          <a:stretch>
            <a:fillRect/>
          </a:stretch>
        </p:blipFill>
        <p:spPr bwMode="auto">
          <a:xfrm>
            <a:off x="5000628" y="2714620"/>
            <a:ext cx="3998921" cy="3077532"/>
          </a:xfrm>
          <a:prstGeom prst="rect">
            <a:avLst/>
          </a:prstGeom>
          <a:ln>
            <a:noFill/>
          </a:ln>
          <a:effectLst>
            <a:softEdge rad="112500"/>
          </a:effectLst>
        </p:spPr>
      </p:pic>
      <p:sp>
        <p:nvSpPr>
          <p:cNvPr id="2" name="Заголовок 1"/>
          <p:cNvSpPr>
            <a:spLocks noGrp="1"/>
          </p:cNvSpPr>
          <p:nvPr>
            <p:ph type="title"/>
          </p:nvPr>
        </p:nvSpPr>
        <p:spPr>
          <a:xfrm>
            <a:off x="457200" y="274638"/>
            <a:ext cx="2757478" cy="796908"/>
          </a:xfrm>
        </p:spPr>
        <p:txBody>
          <a:bodyPr>
            <a:normAutofit/>
          </a:bodyPr>
          <a:lstStyle/>
          <a:p>
            <a:r>
              <a:rPr lang="ru-RU" sz="2800" dirty="0" smtClean="0"/>
              <a:t>Исследования</a:t>
            </a:r>
            <a:endParaRPr lang="ru-RU" sz="2800" dirty="0"/>
          </a:p>
        </p:txBody>
      </p:sp>
      <p:sp>
        <p:nvSpPr>
          <p:cNvPr id="3" name="Содержимое 2"/>
          <p:cNvSpPr>
            <a:spLocks noGrp="1"/>
          </p:cNvSpPr>
          <p:nvPr>
            <p:ph sz="half" idx="1"/>
          </p:nvPr>
        </p:nvSpPr>
        <p:spPr>
          <a:xfrm>
            <a:off x="428596" y="1142984"/>
            <a:ext cx="7758138" cy="2400304"/>
          </a:xfrm>
        </p:spPr>
        <p:txBody>
          <a:bodyPr>
            <a:normAutofit lnSpcReduction="10000"/>
          </a:bodyPr>
          <a:lstStyle/>
          <a:p>
            <a:pPr marL="0" indent="0">
              <a:buNone/>
            </a:pPr>
            <a:r>
              <a:rPr lang="ru-RU" dirty="0" smtClean="0"/>
              <a:t>Группа специалистов  обследовало 1807 взрослых мужчин, 1375 из которых курили с малых лет, а остальные никогда не курили. </a:t>
            </a:r>
            <a:endParaRPr lang="ru-RU" dirty="0"/>
          </a:p>
        </p:txBody>
      </p:sp>
      <p:sp>
        <p:nvSpPr>
          <p:cNvPr id="4" name="Содержимое 3"/>
          <p:cNvSpPr>
            <a:spLocks noGrp="1"/>
          </p:cNvSpPr>
          <p:nvPr>
            <p:ph sz="half" idx="2"/>
          </p:nvPr>
        </p:nvSpPr>
        <p:spPr>
          <a:xfrm>
            <a:off x="428596" y="2643182"/>
            <a:ext cx="5253046" cy="3311517"/>
          </a:xfrm>
        </p:spPr>
        <p:txBody>
          <a:bodyPr>
            <a:normAutofit lnSpcReduction="10000"/>
          </a:bodyPr>
          <a:lstStyle/>
          <a:p>
            <a:pPr marL="0" indent="0">
              <a:buNone/>
            </a:pPr>
            <a:r>
              <a:rPr lang="ru-RU" dirty="0" smtClean="0"/>
              <a:t>Как показали результаты исследования, курильщик в возрасте 30 лет может рассчитывать прожить еще 34,8 года, в то время как его некурящий ровесник имеет шансы прожить еще 52,7 года. Разница составляет 17,9 лет.</a:t>
            </a:r>
          </a:p>
          <a:p>
            <a:pPr marL="0" indent="0">
              <a:buNone/>
            </a:pPr>
            <a:endParaRPr lang="ru-RU" dirty="0"/>
          </a:p>
        </p:txBody>
      </p:sp>
    </p:spTree>
  </p:cSld>
  <p:clrMapOvr>
    <a:masterClrMapping/>
  </p:clrMapOvr>
  <p:transition>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6043626" cy="582594"/>
          </a:xfrm>
        </p:spPr>
        <p:txBody>
          <a:bodyPr/>
          <a:lstStyle/>
          <a:p>
            <a:r>
              <a:rPr lang="ru-RU" dirty="0" smtClean="0"/>
              <a:t>«Пассивное курение»</a:t>
            </a:r>
            <a:endParaRPr lang="ru-RU" dirty="0"/>
          </a:p>
        </p:txBody>
      </p:sp>
      <p:sp>
        <p:nvSpPr>
          <p:cNvPr id="3" name="Содержимое 2"/>
          <p:cNvSpPr>
            <a:spLocks noGrp="1"/>
          </p:cNvSpPr>
          <p:nvPr>
            <p:ph sz="half" idx="1"/>
          </p:nvPr>
        </p:nvSpPr>
        <p:spPr>
          <a:xfrm>
            <a:off x="885796" y="857232"/>
            <a:ext cx="8258204" cy="1828799"/>
          </a:xfrm>
        </p:spPr>
        <p:txBody>
          <a:bodyPr>
            <a:normAutofit lnSpcReduction="10000"/>
          </a:bodyPr>
          <a:lstStyle/>
          <a:p>
            <a:pPr marL="0" indent="0">
              <a:buNone/>
            </a:pPr>
            <a:r>
              <a:rPr lang="ru-RU" dirty="0" smtClean="0"/>
              <a:t>От «пассивного курения» ежегодно погибает более 53 тысяч человек. Курильщики рискуют не только собственным здоровьем, но и здоровьем окружающих.</a:t>
            </a:r>
            <a:endParaRPr lang="ru-RU" dirty="0"/>
          </a:p>
        </p:txBody>
      </p:sp>
      <p:pic>
        <p:nvPicPr>
          <p:cNvPr id="4098" name="Picture 2" descr="C:\Documents and Settings\Татьяна\Рабочий стол\don't smoke\49458399_21_01_3E.jpg"/>
          <p:cNvPicPr>
            <a:picLocks noChangeAspect="1" noChangeArrowheads="1"/>
          </p:cNvPicPr>
          <p:nvPr/>
        </p:nvPicPr>
        <p:blipFill>
          <a:blip r:embed="rId2"/>
          <a:srcRect/>
          <a:stretch>
            <a:fillRect/>
          </a:stretch>
        </p:blipFill>
        <p:spPr bwMode="auto">
          <a:xfrm>
            <a:off x="285720" y="2500306"/>
            <a:ext cx="3363919" cy="3903863"/>
          </a:xfrm>
          <a:prstGeom prst="rect">
            <a:avLst/>
          </a:prstGeom>
          <a:ln>
            <a:noFill/>
          </a:ln>
          <a:effectLst>
            <a:softEdge rad="112500"/>
          </a:effectLst>
        </p:spPr>
      </p:pic>
      <p:sp>
        <p:nvSpPr>
          <p:cNvPr id="4" name="Содержимое 3"/>
          <p:cNvSpPr>
            <a:spLocks noGrp="1"/>
          </p:cNvSpPr>
          <p:nvPr>
            <p:ph sz="half" idx="2"/>
          </p:nvPr>
        </p:nvSpPr>
        <p:spPr>
          <a:xfrm>
            <a:off x="3714744" y="2357430"/>
            <a:ext cx="5072098" cy="4071966"/>
          </a:xfrm>
        </p:spPr>
        <p:txBody>
          <a:bodyPr>
            <a:normAutofit lnSpcReduction="10000"/>
          </a:bodyPr>
          <a:lstStyle/>
          <a:p>
            <a:pPr marL="0" indent="0">
              <a:buNone/>
            </a:pPr>
            <a:r>
              <a:rPr lang="ru-RU" dirty="0" smtClean="0"/>
              <a:t>Поэтому весьма разумно запрещать курение в общественных местах – в лифтах, учреждениях, школах, больницах, автобусах и самолетах. Ведь запрещается же, к примеру,  сорить и петь в библиотеках, хотя никому не возбраняется сорить в своем доме.</a:t>
            </a:r>
            <a:endParaRPr lang="ru-RU" dirty="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6781820" cy="488044"/>
          </a:xfrm>
        </p:spPr>
        <p:txBody>
          <a:bodyPr/>
          <a:lstStyle/>
          <a:p>
            <a:r>
              <a:rPr lang="ru-RU" sz="2800" dirty="0" smtClean="0"/>
              <a:t>Беременность и курение.</a:t>
            </a:r>
            <a:endParaRPr lang="ru-RU" sz="2800" dirty="0"/>
          </a:p>
        </p:txBody>
      </p:sp>
      <p:sp>
        <p:nvSpPr>
          <p:cNvPr id="5" name="Содержимое 4"/>
          <p:cNvSpPr>
            <a:spLocks noGrp="1"/>
          </p:cNvSpPr>
          <p:nvPr>
            <p:ph sz="quarter" idx="2"/>
          </p:nvPr>
        </p:nvSpPr>
        <p:spPr>
          <a:xfrm>
            <a:off x="285720" y="1285860"/>
            <a:ext cx="8755096" cy="2714644"/>
          </a:xfrm>
        </p:spPr>
        <p:txBody>
          <a:bodyPr>
            <a:normAutofit/>
          </a:bodyPr>
          <a:lstStyle/>
          <a:p>
            <a:pPr marL="0" indent="0">
              <a:buNone/>
            </a:pPr>
            <a:r>
              <a:rPr lang="ru-RU" dirty="0" smtClean="0"/>
              <a:t>Двое шведских врачей, обследовавших матерей 190 детей, умерших от синдрома внезапной детской смертности (СВДС), установили, что матери таких детей, выкуривающие до 10 сигарет в день, имеют в два раза больше шансов потерять ребенка, чем некурящие матери.</a:t>
            </a:r>
            <a:endParaRPr lang="ru-RU" dirty="0"/>
          </a:p>
        </p:txBody>
      </p:sp>
      <p:sp>
        <p:nvSpPr>
          <p:cNvPr id="6" name="Содержимое 5"/>
          <p:cNvSpPr>
            <a:spLocks noGrp="1"/>
          </p:cNvSpPr>
          <p:nvPr>
            <p:ph sz="quarter" idx="4"/>
          </p:nvPr>
        </p:nvSpPr>
        <p:spPr>
          <a:xfrm>
            <a:off x="357158" y="3286124"/>
            <a:ext cx="5500726" cy="3429024"/>
          </a:xfrm>
        </p:spPr>
        <p:txBody>
          <a:bodyPr/>
          <a:lstStyle/>
          <a:p>
            <a:pPr marL="0" indent="0">
              <a:buNone/>
            </a:pPr>
            <a:r>
              <a:rPr lang="ru-RU" dirty="0" smtClean="0"/>
              <a:t>У тех же, кто выкуривает 10  и более  сигарет в день, шансы потерять ребенка, страдающего таким синдромом возрастают в три раза. У курящих матерей дети, страдающие СВДС, живут на одну треть меньше, чем у некурящих.</a:t>
            </a:r>
            <a:endParaRPr lang="ru-RU" dirty="0"/>
          </a:p>
        </p:txBody>
      </p:sp>
      <p:pic>
        <p:nvPicPr>
          <p:cNvPr id="7170" name="Picture 2" descr="C:\Documents and Settings\Татьяна\Рабочий стол\don't smoke\21422722_1.jpg"/>
          <p:cNvPicPr>
            <a:picLocks noChangeAspect="1" noChangeArrowheads="1"/>
          </p:cNvPicPr>
          <p:nvPr/>
        </p:nvPicPr>
        <p:blipFill>
          <a:blip r:embed="rId2"/>
          <a:srcRect/>
          <a:stretch>
            <a:fillRect/>
          </a:stretch>
        </p:blipFill>
        <p:spPr bwMode="auto">
          <a:xfrm>
            <a:off x="6215074" y="3143248"/>
            <a:ext cx="2366967" cy="3381382"/>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a:xfrm>
            <a:off x="571472" y="4929198"/>
            <a:ext cx="3757610" cy="1143009"/>
          </a:xfrm>
        </p:spPr>
        <p:txBody>
          <a:bodyPr/>
          <a:lstStyle/>
          <a:p>
            <a:pPr marL="0" indent="0">
              <a:buNone/>
            </a:pPr>
            <a:r>
              <a:rPr lang="ru-RU" dirty="0" smtClean="0"/>
              <a:t>Ребенку шесть недель</a:t>
            </a:r>
            <a:endParaRPr lang="ru-RU" dirty="0"/>
          </a:p>
        </p:txBody>
      </p:sp>
      <p:sp>
        <p:nvSpPr>
          <p:cNvPr id="6" name="Содержимое 5"/>
          <p:cNvSpPr>
            <a:spLocks noGrp="1"/>
          </p:cNvSpPr>
          <p:nvPr>
            <p:ph sz="quarter" idx="4"/>
          </p:nvPr>
        </p:nvSpPr>
        <p:spPr>
          <a:xfrm>
            <a:off x="4857752" y="4929198"/>
            <a:ext cx="4070379" cy="1612905"/>
          </a:xfrm>
        </p:spPr>
        <p:txBody>
          <a:bodyPr/>
          <a:lstStyle/>
          <a:p>
            <a:pPr marL="0" indent="0">
              <a:buNone/>
            </a:pPr>
            <a:r>
              <a:rPr lang="ru-RU" dirty="0" smtClean="0"/>
              <a:t>Ребенок курящей матери</a:t>
            </a:r>
            <a:endParaRPr lang="ru-RU" dirty="0"/>
          </a:p>
        </p:txBody>
      </p:sp>
      <p:pic>
        <p:nvPicPr>
          <p:cNvPr id="8194" name="Picture 2" descr="C:\Documents and Settings\Татьяна\Рабочий стол\don't smoke\6 неделя.jpg"/>
          <p:cNvPicPr>
            <a:picLocks noChangeAspect="1" noChangeArrowheads="1"/>
          </p:cNvPicPr>
          <p:nvPr/>
        </p:nvPicPr>
        <p:blipFill>
          <a:blip r:embed="rId2"/>
          <a:srcRect/>
          <a:stretch>
            <a:fillRect/>
          </a:stretch>
        </p:blipFill>
        <p:spPr bwMode="auto">
          <a:xfrm>
            <a:off x="500034" y="1785926"/>
            <a:ext cx="3556000" cy="2679700"/>
          </a:xfrm>
          <a:prstGeom prst="rect">
            <a:avLst/>
          </a:prstGeom>
          <a:noFill/>
        </p:spPr>
      </p:pic>
      <p:pic>
        <p:nvPicPr>
          <p:cNvPr id="5122" name="Picture 2" descr="C:\Documents and Settings\Татьяна\Рабочий стол\don't smoke\5559_1.jpg"/>
          <p:cNvPicPr>
            <a:picLocks noChangeAspect="1" noChangeArrowheads="1"/>
          </p:cNvPicPr>
          <p:nvPr/>
        </p:nvPicPr>
        <p:blipFill>
          <a:blip r:embed="rId3"/>
          <a:srcRect/>
          <a:stretch>
            <a:fillRect/>
          </a:stretch>
        </p:blipFill>
        <p:spPr bwMode="auto">
          <a:xfrm>
            <a:off x="4857752" y="928670"/>
            <a:ext cx="3246457" cy="373500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2757478" cy="582594"/>
          </a:xfrm>
        </p:spPr>
        <p:txBody>
          <a:bodyPr>
            <a:normAutofit/>
          </a:bodyPr>
          <a:lstStyle/>
          <a:p>
            <a:r>
              <a:rPr lang="ru-RU" sz="2400" dirty="0" smtClean="0"/>
              <a:t>О культуре</a:t>
            </a:r>
            <a:endParaRPr lang="ru-RU" sz="2400" dirty="0"/>
          </a:p>
        </p:txBody>
      </p:sp>
      <p:sp>
        <p:nvSpPr>
          <p:cNvPr id="3" name="Содержимое 2"/>
          <p:cNvSpPr>
            <a:spLocks noGrp="1"/>
          </p:cNvSpPr>
          <p:nvPr>
            <p:ph sz="half" idx="1"/>
          </p:nvPr>
        </p:nvSpPr>
        <p:spPr>
          <a:xfrm>
            <a:off x="3571868" y="857232"/>
            <a:ext cx="5400684" cy="3643338"/>
          </a:xfrm>
        </p:spPr>
        <p:txBody>
          <a:bodyPr>
            <a:normAutofit lnSpcReduction="10000"/>
          </a:bodyPr>
          <a:lstStyle/>
          <a:p>
            <a:pPr marL="0" indent="0">
              <a:buNone/>
            </a:pPr>
            <a:r>
              <a:rPr lang="ru-RU" dirty="0" smtClean="0"/>
              <a:t>Раньше в ресторанах было принято плеваться. У каждого стола стояли плевательницы. Вы едите, а кто-то за соседним столиком плюется. Сейчас за такое человека просто вышвырнули бы из ресторана (при том, что привычка ни у кого рака не вызывает). </a:t>
            </a:r>
            <a:endParaRPr lang="ru-RU" dirty="0"/>
          </a:p>
        </p:txBody>
      </p:sp>
      <p:sp>
        <p:nvSpPr>
          <p:cNvPr id="4" name="Содержимое 3"/>
          <p:cNvSpPr>
            <a:spLocks noGrp="1"/>
          </p:cNvSpPr>
          <p:nvPr>
            <p:ph sz="half" idx="2"/>
          </p:nvPr>
        </p:nvSpPr>
        <p:spPr>
          <a:xfrm>
            <a:off x="357158" y="4214818"/>
            <a:ext cx="8643998" cy="2214578"/>
          </a:xfrm>
        </p:spPr>
        <p:txBody>
          <a:bodyPr>
            <a:normAutofit lnSpcReduction="10000"/>
          </a:bodyPr>
          <a:lstStyle/>
          <a:p>
            <a:pPr marL="0" indent="0">
              <a:buNone/>
              <a:tabLst>
                <a:tab pos="355600" algn="l"/>
              </a:tabLst>
            </a:pPr>
            <a:r>
              <a:rPr lang="ru-RU" dirty="0" smtClean="0"/>
              <a:t>Нам трудно представить, как наши деды разрешали плеваться в ресторанах – точно так же нашим внукам будет трудно понять, как мы могли разрешить курение в общественных местах.</a:t>
            </a:r>
            <a:endParaRPr lang="ru-RU" dirty="0"/>
          </a:p>
        </p:txBody>
      </p:sp>
      <p:pic>
        <p:nvPicPr>
          <p:cNvPr id="5122" name="Picture 2" descr="C:\Documents and Settings\Татьяна\Рабочий стол\don't smoke\img008.jpg"/>
          <p:cNvPicPr>
            <a:picLocks noChangeAspect="1" noChangeArrowheads="1"/>
          </p:cNvPicPr>
          <p:nvPr/>
        </p:nvPicPr>
        <p:blipFill>
          <a:blip r:embed="rId3" cstate="screen"/>
          <a:srcRect/>
          <a:stretch>
            <a:fillRect/>
          </a:stretch>
        </p:blipFill>
        <p:spPr bwMode="auto">
          <a:xfrm>
            <a:off x="428596" y="642918"/>
            <a:ext cx="2744139" cy="3458009"/>
          </a:xfrm>
          <a:prstGeom prst="rect">
            <a:avLst/>
          </a:prstGeom>
          <a:noFill/>
        </p:spPr>
      </p:pic>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471990" cy="511156"/>
          </a:xfrm>
        </p:spPr>
        <p:txBody>
          <a:bodyPr>
            <a:normAutofit fontScale="90000"/>
          </a:bodyPr>
          <a:lstStyle/>
          <a:p>
            <a:r>
              <a:rPr lang="ru-RU" dirty="0" smtClean="0"/>
              <a:t>Цитаты</a:t>
            </a:r>
            <a:endParaRPr lang="ru-RU" dirty="0"/>
          </a:p>
        </p:txBody>
      </p:sp>
      <p:sp>
        <p:nvSpPr>
          <p:cNvPr id="3" name="Содержимое 2"/>
          <p:cNvSpPr>
            <a:spLocks noGrp="1"/>
          </p:cNvSpPr>
          <p:nvPr>
            <p:ph sz="half" idx="1"/>
          </p:nvPr>
        </p:nvSpPr>
        <p:spPr>
          <a:xfrm>
            <a:off x="928662" y="2500306"/>
            <a:ext cx="7572428" cy="1471610"/>
          </a:xfrm>
        </p:spPr>
        <p:txBody>
          <a:bodyPr>
            <a:normAutofit fontScale="92500"/>
          </a:bodyPr>
          <a:lstStyle/>
          <a:p>
            <a:pPr marL="0" indent="0">
              <a:buBlip>
                <a:blip r:embed="rId2"/>
              </a:buBlip>
            </a:pPr>
            <a:r>
              <a:rPr lang="ru-RU" dirty="0" smtClean="0"/>
              <a:t>« Даже если бы я и курил, я бы не делал этого в присутствии других. Зачем людям знать, что я такой дурак?» – Дик Грегори.</a:t>
            </a:r>
            <a:endParaRPr lang="ru-RU" dirty="0"/>
          </a:p>
        </p:txBody>
      </p:sp>
      <p:sp>
        <p:nvSpPr>
          <p:cNvPr id="4" name="Содержимое 3"/>
          <p:cNvSpPr>
            <a:spLocks noGrp="1"/>
          </p:cNvSpPr>
          <p:nvPr>
            <p:ph sz="half" idx="2"/>
          </p:nvPr>
        </p:nvSpPr>
        <p:spPr>
          <a:xfrm>
            <a:off x="285720" y="1000108"/>
            <a:ext cx="7572428" cy="1428760"/>
          </a:xfrm>
        </p:spPr>
        <p:txBody>
          <a:bodyPr>
            <a:normAutofit fontScale="92500"/>
          </a:bodyPr>
          <a:lstStyle/>
          <a:p>
            <a:pPr marL="0" indent="0">
              <a:buBlip>
                <a:blip r:embed="rId2"/>
              </a:buBlip>
            </a:pPr>
            <a:r>
              <a:rPr lang="ru-RU" dirty="0" smtClean="0"/>
              <a:t>«Курение – это привычка, отвратительная для взора, мерзкая для обоняния, вредная для мозга и опасная для легких,» – Король Джеймс </a:t>
            </a:r>
            <a:r>
              <a:rPr lang="en-US" dirty="0" smtClean="0"/>
              <a:t>I</a:t>
            </a:r>
            <a:r>
              <a:rPr lang="ru-RU" dirty="0" smtClean="0"/>
              <a:t>, 1604.</a:t>
            </a:r>
            <a:endParaRPr lang="ru-RU" dirty="0"/>
          </a:p>
        </p:txBody>
      </p:sp>
      <p:sp>
        <p:nvSpPr>
          <p:cNvPr id="5" name="TextBox 4"/>
          <p:cNvSpPr txBox="1"/>
          <p:nvPr/>
        </p:nvSpPr>
        <p:spPr>
          <a:xfrm>
            <a:off x="357158" y="3857628"/>
            <a:ext cx="7929618" cy="1200329"/>
          </a:xfrm>
          <a:prstGeom prst="rect">
            <a:avLst/>
          </a:prstGeom>
          <a:noFill/>
        </p:spPr>
        <p:txBody>
          <a:bodyPr wrap="square" rtlCol="0">
            <a:spAutoFit/>
          </a:bodyPr>
          <a:lstStyle/>
          <a:p>
            <a:pPr>
              <a:buBlip>
                <a:blip r:embed="rId2"/>
              </a:buBlip>
            </a:pPr>
            <a:r>
              <a:rPr lang="ru-RU" sz="2400" dirty="0" smtClean="0"/>
              <a:t>«Мой дядя запирался курить в стенном шкафу. Одежда загорелась и пожар спалил весь дом,» -  Пятиклассник из Нью-Йорка.</a:t>
            </a:r>
            <a:endParaRPr lang="ru-RU" sz="2400" dirty="0"/>
          </a:p>
        </p:txBody>
      </p:sp>
      <p:sp>
        <p:nvSpPr>
          <p:cNvPr id="6" name="TextBox 5"/>
          <p:cNvSpPr txBox="1"/>
          <p:nvPr/>
        </p:nvSpPr>
        <p:spPr>
          <a:xfrm>
            <a:off x="928662" y="5214950"/>
            <a:ext cx="7358114" cy="892552"/>
          </a:xfrm>
          <a:prstGeom prst="rect">
            <a:avLst/>
          </a:prstGeom>
          <a:noFill/>
        </p:spPr>
        <p:txBody>
          <a:bodyPr wrap="square" rtlCol="0">
            <a:spAutoFit/>
          </a:bodyPr>
          <a:lstStyle/>
          <a:p>
            <a:pPr>
              <a:buBlip>
                <a:blip r:embed="rId2"/>
              </a:buBlip>
            </a:pPr>
            <a:r>
              <a:rPr lang="ru-RU" sz="2600" dirty="0" smtClean="0"/>
              <a:t>«В здоровом доме дымит только труба,» – Нэнси Корнел, шестиклассница.</a:t>
            </a:r>
            <a:endParaRPr lang="ru-RU" sz="2600" dirty="0"/>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Дети велят: не курите!</a:t>
            </a:r>
            <a:endParaRPr lang="ru-RU" sz="2800" dirty="0"/>
          </a:p>
        </p:txBody>
      </p:sp>
      <p:sp>
        <p:nvSpPr>
          <p:cNvPr id="3" name="Текст 2"/>
          <p:cNvSpPr>
            <a:spLocks noGrp="1"/>
          </p:cNvSpPr>
          <p:nvPr>
            <p:ph type="body" idx="1"/>
          </p:nvPr>
        </p:nvSpPr>
        <p:spPr>
          <a:xfrm>
            <a:off x="4071934" y="2928934"/>
            <a:ext cx="4040188" cy="639762"/>
          </a:xfrm>
        </p:spPr>
        <p:txBody>
          <a:bodyPr>
            <a:normAutofit fontScale="92500" lnSpcReduction="20000"/>
          </a:bodyPr>
          <a:lstStyle/>
          <a:p>
            <a:r>
              <a:rPr lang="ru-RU" dirty="0" smtClean="0">
                <a:solidFill>
                  <a:schemeClr val="tx1"/>
                </a:solidFill>
              </a:rPr>
              <a:t>«Поцелуй смерти.  Эта любовь долго не протянет.»</a:t>
            </a:r>
            <a:endParaRPr lang="ru-RU" dirty="0">
              <a:solidFill>
                <a:schemeClr val="tx1"/>
              </a:solidFill>
            </a:endParaRPr>
          </a:p>
        </p:txBody>
      </p:sp>
      <p:sp>
        <p:nvSpPr>
          <p:cNvPr id="4" name="Текст 3"/>
          <p:cNvSpPr>
            <a:spLocks noGrp="1"/>
          </p:cNvSpPr>
          <p:nvPr>
            <p:ph type="body" sz="half" idx="3"/>
          </p:nvPr>
        </p:nvSpPr>
        <p:spPr>
          <a:xfrm>
            <a:off x="500034" y="4786322"/>
            <a:ext cx="3929089" cy="714380"/>
          </a:xfrm>
        </p:spPr>
        <p:txBody>
          <a:bodyPr>
            <a:normAutofit fontScale="85000" lnSpcReduction="20000"/>
          </a:bodyPr>
          <a:lstStyle/>
          <a:p>
            <a:r>
              <a:rPr lang="ru-RU" dirty="0" smtClean="0">
                <a:solidFill>
                  <a:schemeClr val="tx1"/>
                </a:solidFill>
              </a:rPr>
              <a:t>«Я чувствую себя хорошо. </a:t>
            </a:r>
          </a:p>
          <a:p>
            <a:r>
              <a:rPr lang="ru-RU" dirty="0" smtClean="0">
                <a:solidFill>
                  <a:schemeClr val="tx1"/>
                </a:solidFill>
              </a:rPr>
              <a:t>Я не курю»</a:t>
            </a:r>
            <a:endParaRPr lang="ru-RU" dirty="0">
              <a:solidFill>
                <a:schemeClr val="tx1"/>
              </a:solidFill>
            </a:endParaRPr>
          </a:p>
        </p:txBody>
      </p:sp>
      <p:sp>
        <p:nvSpPr>
          <p:cNvPr id="6" name="Содержимое 5"/>
          <p:cNvSpPr>
            <a:spLocks noGrp="1"/>
          </p:cNvSpPr>
          <p:nvPr>
            <p:ph sz="quarter" idx="4"/>
          </p:nvPr>
        </p:nvSpPr>
        <p:spPr>
          <a:xfrm>
            <a:off x="3143240" y="5643578"/>
            <a:ext cx="3614734" cy="1060563"/>
          </a:xfrm>
        </p:spPr>
        <p:txBody>
          <a:bodyPr/>
          <a:lstStyle/>
          <a:p>
            <a:pPr marL="0" indent="0">
              <a:buNone/>
            </a:pPr>
            <a:r>
              <a:rPr lang="ru-RU" dirty="0" smtClean="0"/>
              <a:t>«Разыскивается за убийство.»</a:t>
            </a:r>
            <a:endParaRPr lang="ru-RU" dirty="0"/>
          </a:p>
        </p:txBody>
      </p:sp>
      <p:pic>
        <p:nvPicPr>
          <p:cNvPr id="6146" name="Picture 2" descr="C:\Documents and Settings\Татьяна\Рабочий стол\don't smoke\img003.jpg"/>
          <p:cNvPicPr>
            <a:picLocks noChangeAspect="1" noChangeArrowheads="1"/>
          </p:cNvPicPr>
          <p:nvPr/>
        </p:nvPicPr>
        <p:blipFill>
          <a:blip r:embed="rId2" cstate="screen"/>
          <a:srcRect/>
          <a:stretch>
            <a:fillRect/>
          </a:stretch>
        </p:blipFill>
        <p:spPr bwMode="auto">
          <a:xfrm>
            <a:off x="357158" y="2143116"/>
            <a:ext cx="3205058" cy="2606052"/>
          </a:xfrm>
          <a:prstGeom prst="rect">
            <a:avLst/>
          </a:prstGeom>
          <a:noFill/>
        </p:spPr>
      </p:pic>
      <p:pic>
        <p:nvPicPr>
          <p:cNvPr id="6147" name="Picture 3" descr="C:\Documents and Settings\Татьяна\Рабочий стол\don't smoke\img004.jpg"/>
          <p:cNvPicPr>
            <a:picLocks noChangeAspect="1" noChangeArrowheads="1"/>
          </p:cNvPicPr>
          <p:nvPr/>
        </p:nvPicPr>
        <p:blipFill>
          <a:blip r:embed="rId3" cstate="screen"/>
          <a:srcRect/>
          <a:stretch>
            <a:fillRect/>
          </a:stretch>
        </p:blipFill>
        <p:spPr bwMode="auto">
          <a:xfrm>
            <a:off x="6143636" y="3558948"/>
            <a:ext cx="2598742" cy="3299052"/>
          </a:xfrm>
          <a:prstGeom prst="rect">
            <a:avLst/>
          </a:prstGeom>
          <a:noFill/>
        </p:spPr>
      </p:pic>
      <p:pic>
        <p:nvPicPr>
          <p:cNvPr id="6148" name="Picture 4" descr="C:\Documents and Settings\Татьяна\Рабочий стол\don't smoke\img010.jpg"/>
          <p:cNvPicPr>
            <a:picLocks noChangeAspect="1" noChangeArrowheads="1"/>
          </p:cNvPicPr>
          <p:nvPr/>
        </p:nvPicPr>
        <p:blipFill>
          <a:blip r:embed="rId4" cstate="screen"/>
          <a:srcRect/>
          <a:stretch>
            <a:fillRect/>
          </a:stretch>
        </p:blipFill>
        <p:spPr bwMode="auto">
          <a:xfrm>
            <a:off x="5857884" y="642918"/>
            <a:ext cx="2890841" cy="2131031"/>
          </a:xfrm>
          <a:prstGeom prst="rect">
            <a:avLst/>
          </a:prstGeom>
          <a:noFill/>
        </p:spPr>
      </p:pic>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Documents and Settings\Татьяна\Рабочий стол\don't smoke\img011.jpg"/>
          <p:cNvPicPr>
            <a:picLocks noChangeAspect="1" noChangeArrowheads="1"/>
          </p:cNvPicPr>
          <p:nvPr/>
        </p:nvPicPr>
        <p:blipFill>
          <a:blip r:embed="rId2" cstate="screen"/>
          <a:srcRect/>
          <a:stretch>
            <a:fillRect/>
          </a:stretch>
        </p:blipFill>
        <p:spPr bwMode="auto">
          <a:xfrm>
            <a:off x="142843" y="214290"/>
            <a:ext cx="3506423" cy="3286148"/>
          </a:xfrm>
          <a:prstGeom prst="rect">
            <a:avLst/>
          </a:prstGeom>
          <a:noFill/>
        </p:spPr>
      </p:pic>
      <p:sp>
        <p:nvSpPr>
          <p:cNvPr id="8" name="Содержимое 10"/>
          <p:cNvSpPr txBox="1">
            <a:spLocks/>
          </p:cNvSpPr>
          <p:nvPr/>
        </p:nvSpPr>
        <p:spPr>
          <a:xfrm>
            <a:off x="142844" y="3714752"/>
            <a:ext cx="4071934" cy="2428892"/>
          </a:xfrm>
          <a:prstGeom prst="rect">
            <a:avLst/>
          </a:prstGeom>
        </p:spPr>
        <p:txBody>
          <a:bodyPr>
            <a:normAutofit fontScale="77500" lnSpcReduction="20000"/>
          </a:bodyPr>
          <a:lstStyle/>
          <a:p>
            <a:pPr marL="0"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«Добро пожаловать! Рак ждет Вас! От курения ежегодно гибнет  больше людей,  чем от алкоголя, кокаина, </a:t>
            </a:r>
            <a:r>
              <a:rPr kumimoji="0" lang="ru-RU" sz="3000" b="0" i="0" u="none" strike="noStrike" kern="1200" cap="none" spc="0" normalizeH="0" baseline="0" noProof="0" dirty="0" err="1" smtClean="0">
                <a:ln>
                  <a:noFill/>
                </a:ln>
                <a:solidFill>
                  <a:schemeClr val="tx1"/>
                </a:solidFill>
                <a:effectLst/>
                <a:uLnTx/>
                <a:uFillTx/>
                <a:latin typeface="+mn-lt"/>
                <a:ea typeface="+mn-ea"/>
                <a:cs typeface="+mn-cs"/>
              </a:rPr>
              <a:t>крэка</a:t>
            </a:r>
            <a:r>
              <a:rPr kumimoji="0" lang="ru-RU" sz="3000" b="0" i="0" u="none" strike="noStrike" kern="1200" cap="none" spc="0" normalizeH="0" baseline="0" noProof="0" dirty="0" smtClean="0">
                <a:ln>
                  <a:noFill/>
                </a:ln>
                <a:solidFill>
                  <a:schemeClr val="tx1"/>
                </a:solidFill>
                <a:effectLst/>
                <a:uLnTx/>
                <a:uFillTx/>
                <a:latin typeface="+mn-lt"/>
                <a:ea typeface="+mn-ea"/>
                <a:cs typeface="+mn-cs"/>
              </a:rPr>
              <a:t>, героина, убийств, самоубийств, автомобильных катастроф и </a:t>
            </a:r>
            <a:r>
              <a:rPr kumimoji="0" lang="ru-RU" sz="3000" b="0" i="0" u="none" strike="noStrike" kern="1200" cap="none" spc="0" normalizeH="0" baseline="0" noProof="0" dirty="0" err="1" smtClean="0">
                <a:ln>
                  <a:noFill/>
                </a:ln>
                <a:solidFill>
                  <a:schemeClr val="tx1"/>
                </a:solidFill>
                <a:effectLst/>
                <a:uLnTx/>
                <a:uFillTx/>
                <a:latin typeface="+mn-lt"/>
                <a:ea typeface="+mn-ea"/>
                <a:cs typeface="+mn-cs"/>
              </a:rPr>
              <a:t>СПИДа</a:t>
            </a:r>
            <a:r>
              <a:rPr kumimoji="0" lang="ru-RU" sz="3000" b="0" i="0" u="none" strike="noStrike" kern="1200" cap="none" spc="0" normalizeH="0" baseline="0" noProof="0" dirty="0" smtClean="0">
                <a:ln>
                  <a:noFill/>
                </a:ln>
                <a:solidFill>
                  <a:schemeClr val="tx1"/>
                </a:solidFill>
                <a:effectLst/>
                <a:uLnTx/>
                <a:uFillTx/>
                <a:latin typeface="+mn-lt"/>
                <a:ea typeface="+mn-ea"/>
                <a:cs typeface="+mn-cs"/>
              </a:rPr>
              <a:t>, вместе взятых.»</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C:\Documents and Settings\Татьяна\Рабочий стол\don't smoke\img006.jpg"/>
          <p:cNvPicPr>
            <a:picLocks noChangeAspect="1" noChangeArrowheads="1"/>
          </p:cNvPicPr>
          <p:nvPr/>
        </p:nvPicPr>
        <p:blipFill>
          <a:blip r:embed="rId3" cstate="screen"/>
          <a:srcRect/>
          <a:stretch>
            <a:fillRect/>
          </a:stretch>
        </p:blipFill>
        <p:spPr bwMode="auto">
          <a:xfrm>
            <a:off x="6481332" y="2071678"/>
            <a:ext cx="2504488" cy="3673473"/>
          </a:xfrm>
          <a:prstGeom prst="rect">
            <a:avLst/>
          </a:prstGeom>
          <a:noFill/>
        </p:spPr>
      </p:pic>
      <p:sp>
        <p:nvSpPr>
          <p:cNvPr id="10" name="Текст 3"/>
          <p:cNvSpPr txBox="1">
            <a:spLocks/>
          </p:cNvSpPr>
          <p:nvPr/>
        </p:nvSpPr>
        <p:spPr>
          <a:xfrm>
            <a:off x="5429256" y="6000768"/>
            <a:ext cx="3541741" cy="639762"/>
          </a:xfrm>
          <a:prstGeom prst="rect">
            <a:avLst/>
          </a:prstGeom>
        </p:spPr>
        <p:txBody>
          <a:bodyPr>
            <a:normAutofit fontScale="70000" lnSpcReduction="20000"/>
          </a:bodyPr>
          <a:lstStyle/>
          <a:p>
            <a:pPr marR="0" lvl="0" algn="l" defTabSz="914400" rtl="0" eaLnBrk="1" fontAlgn="auto" latinLnBrk="0" hangingPunct="1">
              <a:lnSpc>
                <a:spcPct val="100000"/>
              </a:lnSpc>
              <a:spcBef>
                <a:spcPts val="700"/>
              </a:spcBef>
              <a:spcAft>
                <a:spcPts val="0"/>
              </a:spcAft>
              <a:buClr>
                <a:schemeClr val="tx2"/>
              </a:buClr>
              <a:buSzPct val="95000"/>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«Раздави ее, пока она не раздавила тебя!»</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3" descr="C:\Documents and Settings\Татьяна\Рабочий стол\don't smoke\img005.jpg"/>
          <p:cNvPicPr>
            <a:picLocks noChangeAspect="1" noChangeArrowheads="1"/>
          </p:cNvPicPr>
          <p:nvPr/>
        </p:nvPicPr>
        <p:blipFill>
          <a:blip r:embed="rId4" cstate="screen"/>
          <a:srcRect/>
          <a:stretch>
            <a:fillRect/>
          </a:stretch>
        </p:blipFill>
        <p:spPr bwMode="auto">
          <a:xfrm>
            <a:off x="3857620" y="928670"/>
            <a:ext cx="2428892" cy="3441115"/>
          </a:xfrm>
          <a:prstGeom prst="rect">
            <a:avLst/>
          </a:prstGeom>
          <a:noFill/>
        </p:spPr>
      </p:pic>
      <p:sp>
        <p:nvSpPr>
          <p:cNvPr id="12" name="Текст 2"/>
          <p:cNvSpPr txBox="1">
            <a:spLocks/>
          </p:cNvSpPr>
          <p:nvPr/>
        </p:nvSpPr>
        <p:spPr>
          <a:xfrm>
            <a:off x="3786182" y="214290"/>
            <a:ext cx="4572032" cy="785818"/>
          </a:xfrm>
          <a:prstGeom prst="rect">
            <a:avLst/>
          </a:prstGeom>
        </p:spPr>
        <p:txBody>
          <a:bodyPr vert="horz">
            <a:normAutofit fontScale="85000" lnSpcReduction="20000"/>
          </a:bodyPr>
          <a:lstStyle/>
          <a:p>
            <a:pPr marR="0" lvl="0" algn="l" defTabSz="914400" rtl="0" eaLnBrk="1" fontAlgn="auto" latinLnBrk="0" hangingPunct="1">
              <a:lnSpc>
                <a:spcPct val="100000"/>
              </a:lnSpc>
              <a:spcBef>
                <a:spcPts val="700"/>
              </a:spcBef>
              <a:spcAft>
                <a:spcPts val="0"/>
              </a:spcAft>
              <a:buClr>
                <a:schemeClr val="tx2"/>
              </a:buClr>
              <a:buSzPct val="95000"/>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«Курение вносит столько много красок в твою жизнь!»</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043890" cy="846158"/>
          </a:xfrm>
        </p:spPr>
        <p:txBody>
          <a:bodyPr/>
          <a:lstStyle/>
          <a:p>
            <a:r>
              <a:rPr lang="ru-RU" dirty="0" smtClean="0"/>
              <a:t>История сигарет.</a:t>
            </a:r>
            <a:endParaRPr lang="ru-RU" dirty="0"/>
          </a:p>
        </p:txBody>
      </p:sp>
      <p:sp>
        <p:nvSpPr>
          <p:cNvPr id="3" name="Содержимое 2"/>
          <p:cNvSpPr>
            <a:spLocks noGrp="1"/>
          </p:cNvSpPr>
          <p:nvPr>
            <p:ph idx="1"/>
          </p:nvPr>
        </p:nvSpPr>
        <p:spPr>
          <a:xfrm>
            <a:off x="785786" y="2143116"/>
            <a:ext cx="7858180" cy="4074332"/>
          </a:xfrm>
        </p:spPr>
        <p:txBody>
          <a:bodyPr>
            <a:normAutofit fontScale="92500" lnSpcReduction="10000"/>
          </a:bodyPr>
          <a:lstStyle/>
          <a:p>
            <a:pPr marL="0" indent="182563">
              <a:buNone/>
            </a:pPr>
            <a:r>
              <a:rPr lang="ru-RU" dirty="0"/>
              <a:t>Первые сигареты придумали индейцы. Именно они стали заворачивать табак в солому, тростник, кукурузные листья. В 1492 году Колумб на одном из островов в бассейне Карибского моря (возможно, это был остров Тобаго, от названия которого, как считают некоторые историки, и произошло слово "табак") встретил старого курящего индейца (отсюда и пошёл традиционный символ табачной лавки — курящий трубку индеец).</a:t>
            </a:r>
          </a:p>
        </p:txBody>
      </p:sp>
      <p:pic>
        <p:nvPicPr>
          <p:cNvPr id="4" name="Рисунок 3" descr="http://www.sostav.ru/articles/rus/2007/01.10/news/images/2roy1.jpg"/>
          <p:cNvPicPr/>
          <p:nvPr/>
        </p:nvPicPr>
        <p:blipFill>
          <a:blip r:embed="rId2" cstate="screen"/>
          <a:srcRect/>
          <a:stretch>
            <a:fillRect/>
          </a:stretch>
        </p:blipFill>
        <p:spPr bwMode="auto">
          <a:xfrm>
            <a:off x="5072066" y="428604"/>
            <a:ext cx="3541717" cy="1557817"/>
          </a:xfrm>
          <a:prstGeom prst="rect">
            <a:avLst/>
          </a:prstGeom>
          <a:ln>
            <a:noFill/>
          </a:ln>
          <a:effectLst>
            <a:softEdge rad="317500"/>
          </a:effectLst>
        </p:spPr>
      </p:pic>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Documents and Settings\Татьяна\Рабочий стол\don't smoke\img009.jpg"/>
          <p:cNvPicPr>
            <a:picLocks noChangeAspect="1" noChangeArrowheads="1"/>
          </p:cNvPicPr>
          <p:nvPr/>
        </p:nvPicPr>
        <p:blipFill>
          <a:blip r:embed="rId2" cstate="screen"/>
          <a:srcRect/>
          <a:stretch>
            <a:fillRect/>
          </a:stretch>
        </p:blipFill>
        <p:spPr bwMode="auto">
          <a:xfrm>
            <a:off x="285721" y="214290"/>
            <a:ext cx="3143272" cy="3950802"/>
          </a:xfrm>
          <a:prstGeom prst="rect">
            <a:avLst/>
          </a:prstGeom>
          <a:noFill/>
        </p:spPr>
      </p:pic>
      <p:pic>
        <p:nvPicPr>
          <p:cNvPr id="7175" name="Picture 7" descr="C:\Documents and Settings\Татьяна\Рабочий стол\don't smoke\img014.jpg"/>
          <p:cNvPicPr>
            <a:picLocks noChangeAspect="1" noChangeArrowheads="1"/>
          </p:cNvPicPr>
          <p:nvPr/>
        </p:nvPicPr>
        <p:blipFill>
          <a:blip r:embed="rId3" cstate="screen"/>
          <a:srcRect/>
          <a:stretch>
            <a:fillRect/>
          </a:stretch>
        </p:blipFill>
        <p:spPr bwMode="auto">
          <a:xfrm>
            <a:off x="5786446" y="142852"/>
            <a:ext cx="3000396" cy="4098676"/>
          </a:xfrm>
          <a:prstGeom prst="rect">
            <a:avLst/>
          </a:prstGeom>
          <a:noFill/>
        </p:spPr>
      </p:pic>
      <p:pic>
        <p:nvPicPr>
          <p:cNvPr id="7176" name="Picture 8" descr="C:\Documents and Settings\Татьяна\Рабочий стол\don't smoke\kalyan26.jpg"/>
          <p:cNvPicPr>
            <a:picLocks noChangeAspect="1" noChangeArrowheads="1"/>
          </p:cNvPicPr>
          <p:nvPr/>
        </p:nvPicPr>
        <p:blipFill>
          <a:blip r:embed="rId4"/>
          <a:srcRect/>
          <a:stretch>
            <a:fillRect/>
          </a:stretch>
        </p:blipFill>
        <p:spPr bwMode="auto">
          <a:xfrm>
            <a:off x="3000364" y="4286256"/>
            <a:ext cx="3222529" cy="2305056"/>
          </a:xfrm>
          <a:prstGeom prst="rect">
            <a:avLst/>
          </a:prstGeom>
          <a:noFill/>
        </p:spPr>
      </p:pic>
      <p:sp>
        <p:nvSpPr>
          <p:cNvPr id="18" name="TextBox 17"/>
          <p:cNvSpPr txBox="1"/>
          <p:nvPr/>
        </p:nvSpPr>
        <p:spPr>
          <a:xfrm>
            <a:off x="214282" y="4357694"/>
            <a:ext cx="2714644" cy="646331"/>
          </a:xfrm>
          <a:prstGeom prst="rect">
            <a:avLst/>
          </a:prstGeom>
          <a:noFill/>
        </p:spPr>
        <p:txBody>
          <a:bodyPr wrap="square" rtlCol="0">
            <a:spAutoFit/>
          </a:bodyPr>
          <a:lstStyle/>
          <a:p>
            <a:r>
              <a:rPr lang="ru-RU" dirty="0" smtClean="0"/>
              <a:t>«Мы никогда не будем курить!»</a:t>
            </a:r>
            <a:endParaRPr lang="ru-RU" dirty="0"/>
          </a:p>
        </p:txBody>
      </p:sp>
      <p:sp>
        <p:nvSpPr>
          <p:cNvPr id="19" name="TextBox 18"/>
          <p:cNvSpPr txBox="1"/>
          <p:nvPr/>
        </p:nvSpPr>
        <p:spPr>
          <a:xfrm>
            <a:off x="6643702" y="4500570"/>
            <a:ext cx="1785949" cy="1200329"/>
          </a:xfrm>
          <a:prstGeom prst="rect">
            <a:avLst/>
          </a:prstGeom>
          <a:noFill/>
        </p:spPr>
        <p:txBody>
          <a:bodyPr wrap="square" rtlCol="0">
            <a:spAutoFit/>
          </a:bodyPr>
          <a:lstStyle/>
          <a:p>
            <a:r>
              <a:rPr lang="ru-RU" dirty="0" smtClean="0"/>
              <a:t>«У меня есть мечта: красивый мир без сигарет.»</a:t>
            </a:r>
            <a:endParaRPr lang="ru-RU" dirty="0"/>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sz="half" idx="1"/>
          </p:nvPr>
        </p:nvSpPr>
        <p:spPr>
          <a:xfrm>
            <a:off x="457200" y="1600200"/>
            <a:ext cx="8329642" cy="2971807"/>
          </a:xfrm>
        </p:spPr>
        <p:txBody>
          <a:bodyPr>
            <a:normAutofit/>
          </a:bodyPr>
          <a:lstStyle/>
          <a:p>
            <a:pPr marL="0" indent="0">
              <a:buNone/>
            </a:pPr>
            <a:r>
              <a:rPr lang="ru-RU" dirty="0" smtClean="0"/>
              <a:t>Если сигареты так вредны, почему их не объявят вне закона? Если бы сигареты изобрели сейчас, то их почти наверняка запретили бы. Но теперь, когда курят десятки миллионов людей, уже слишком поздно.  Хорошо только одно: многие бросают курить.</a:t>
            </a:r>
            <a:endParaRPr lang="ru-RU" dirty="0"/>
          </a:p>
        </p:txBody>
      </p:sp>
      <p:sp>
        <p:nvSpPr>
          <p:cNvPr id="4" name="Содержимое 3"/>
          <p:cNvSpPr>
            <a:spLocks noGrp="1"/>
          </p:cNvSpPr>
          <p:nvPr>
            <p:ph sz="half" idx="2"/>
          </p:nvPr>
        </p:nvSpPr>
        <p:spPr>
          <a:xfrm>
            <a:off x="4648200" y="5000636"/>
            <a:ext cx="3710014" cy="1125527"/>
          </a:xfrm>
        </p:spPr>
        <p:txBody>
          <a:bodyPr>
            <a:normAutofit/>
          </a:bodyPr>
          <a:lstStyle/>
          <a:p>
            <a:pPr marL="0" indent="0">
              <a:buNone/>
            </a:pPr>
            <a:endParaRPr lang="ru-RU" dirty="0"/>
          </a:p>
        </p:txBody>
      </p:sp>
      <p:pic>
        <p:nvPicPr>
          <p:cNvPr id="5" name="Рисунок 4" descr="http://www.nadietah.ru/files/u10066/no_smoking.jpg"/>
          <p:cNvPicPr/>
          <p:nvPr/>
        </p:nvPicPr>
        <p:blipFill>
          <a:blip r:embed="rId2"/>
          <a:srcRect/>
          <a:stretch>
            <a:fillRect/>
          </a:stretch>
        </p:blipFill>
        <p:spPr bwMode="auto">
          <a:xfrm>
            <a:off x="4286248" y="4214818"/>
            <a:ext cx="3952569" cy="2436818"/>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neky.ru/uploads/posts/2008-12/1228244421_neky.ru.jpg"/>
          <p:cNvPicPr/>
          <p:nvPr/>
        </p:nvPicPr>
        <p:blipFill>
          <a:blip r:embed="rId2"/>
          <a:srcRect/>
          <a:stretch>
            <a:fillRect/>
          </a:stretch>
        </p:blipFill>
        <p:spPr bwMode="auto">
          <a:xfrm>
            <a:off x="6072198" y="214290"/>
            <a:ext cx="2861945" cy="4037330"/>
          </a:xfrm>
          <a:prstGeom prst="rect">
            <a:avLst/>
          </a:prstGeom>
          <a:ln>
            <a:noFill/>
          </a:ln>
          <a:effectLst>
            <a:softEdge rad="112500"/>
          </a:effectLst>
        </p:spPr>
      </p:pic>
      <p:sp>
        <p:nvSpPr>
          <p:cNvPr id="2" name="Заголовок 1"/>
          <p:cNvSpPr>
            <a:spLocks noGrp="1"/>
          </p:cNvSpPr>
          <p:nvPr>
            <p:ph type="title"/>
          </p:nvPr>
        </p:nvSpPr>
        <p:spPr/>
        <p:txBody>
          <a:bodyPr/>
          <a:lstStyle/>
          <a:p>
            <a:r>
              <a:rPr lang="ru-RU" cap="small" dirty="0" smtClean="0"/>
              <a:t>Влияние на организм</a:t>
            </a:r>
            <a:endParaRPr lang="ru-RU" cap="small" dirty="0"/>
          </a:p>
        </p:txBody>
      </p:sp>
      <p:sp>
        <p:nvSpPr>
          <p:cNvPr id="3" name="Содержимое 2"/>
          <p:cNvSpPr>
            <a:spLocks noGrp="1"/>
          </p:cNvSpPr>
          <p:nvPr>
            <p:ph idx="1"/>
          </p:nvPr>
        </p:nvSpPr>
        <p:spPr>
          <a:xfrm>
            <a:off x="714348" y="1783560"/>
            <a:ext cx="6072230" cy="4574398"/>
          </a:xfrm>
        </p:spPr>
        <p:txBody>
          <a:bodyPr>
            <a:normAutofit/>
          </a:bodyPr>
          <a:lstStyle/>
          <a:p>
            <a:pPr marL="0" indent="182563">
              <a:buNone/>
            </a:pPr>
            <a:r>
              <a:rPr lang="ru-RU" sz="2400" dirty="0"/>
              <a:t>Курение табака занимает первое место в мире среди предотвратимых причин </a:t>
            </a:r>
            <a:r>
              <a:rPr lang="ru-RU" sz="2400" dirty="0" smtClean="0"/>
              <a:t>смертности, </a:t>
            </a:r>
            <a:r>
              <a:rPr lang="ru-RU" sz="2400" dirty="0"/>
              <a:t>однако от 3,5 до 5,4 миллионов человек ежегодно умирают в результате проблем со здоровьем, </a:t>
            </a:r>
            <a:r>
              <a:rPr lang="ru-RU" sz="2400" dirty="0" smtClean="0"/>
              <a:t>вызванных </a:t>
            </a:r>
            <a:r>
              <a:rPr lang="ru-RU" sz="2400" dirty="0"/>
              <a:t>курением</a:t>
            </a:r>
            <a:r>
              <a:rPr lang="ru-RU" sz="2400" dirty="0" smtClean="0"/>
              <a:t>.</a:t>
            </a:r>
          </a:p>
          <a:p>
            <a:pPr marL="0" indent="182563">
              <a:buNone/>
            </a:pPr>
            <a:r>
              <a:rPr lang="ru-RU" sz="2400" dirty="0" smtClean="0"/>
              <a:t>Курение</a:t>
            </a:r>
            <a:r>
              <a:rPr lang="ru-RU" sz="2400" dirty="0"/>
              <a:t>, а точнее никотин, блокирует усвоение витамина С. Тем самым провоцируется гиповитаминоз С, последствия которого отражаются на всех органах, особенно подвергаются разрушению </a:t>
            </a:r>
            <a:r>
              <a:rPr lang="ru-RU" sz="2400" dirty="0" err="1"/>
              <a:t>оксидантами</a:t>
            </a:r>
            <a:r>
              <a:rPr lang="ru-RU" sz="2400" dirty="0"/>
              <a:t> стенки сосудов.</a:t>
            </a:r>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Татьяна\Рабочий стол\don't smoke\cigarette.jpg"/>
          <p:cNvPicPr>
            <a:picLocks noChangeAspect="1" noChangeArrowheads="1"/>
          </p:cNvPicPr>
          <p:nvPr/>
        </p:nvPicPr>
        <p:blipFill>
          <a:blip r:embed="rId2"/>
          <a:srcRect/>
          <a:stretch>
            <a:fillRect/>
          </a:stretch>
        </p:blipFill>
        <p:spPr bwMode="auto">
          <a:xfrm>
            <a:off x="4857752" y="2285992"/>
            <a:ext cx="4071966" cy="2463540"/>
          </a:xfrm>
          <a:prstGeom prst="rect">
            <a:avLst/>
          </a:prstGeom>
          <a:ln>
            <a:noFill/>
          </a:ln>
          <a:effectLst>
            <a:softEdge rad="112500"/>
          </a:effectLst>
        </p:spPr>
      </p:pic>
      <p:sp>
        <p:nvSpPr>
          <p:cNvPr id="4" name="Заголовок 3"/>
          <p:cNvSpPr>
            <a:spLocks noGrp="1"/>
          </p:cNvSpPr>
          <p:nvPr>
            <p:ph type="title"/>
          </p:nvPr>
        </p:nvSpPr>
        <p:spPr>
          <a:xfrm>
            <a:off x="914400" y="214290"/>
            <a:ext cx="8229600" cy="914400"/>
          </a:xfrm>
        </p:spPr>
        <p:txBody>
          <a:bodyPr>
            <a:normAutofit fontScale="90000"/>
          </a:bodyPr>
          <a:lstStyle/>
          <a:p>
            <a:r>
              <a:rPr lang="ru-RU" sz="2800" dirty="0" smtClean="0"/>
              <a:t>Чтобы бросить курить, один человек </a:t>
            </a:r>
            <a:r>
              <a:rPr lang="ru-RU" sz="2800" dirty="0"/>
              <a:t> </a:t>
            </a:r>
            <a:r>
              <a:rPr lang="ru-RU" sz="2800" dirty="0" smtClean="0"/>
              <a:t>на три недели приковал себя к 280-килограммовому дивану. </a:t>
            </a:r>
            <a:endParaRPr lang="ru-RU" sz="2800" dirty="0"/>
          </a:p>
        </p:txBody>
      </p:sp>
      <p:sp>
        <p:nvSpPr>
          <p:cNvPr id="5" name="Содержимое 4"/>
          <p:cNvSpPr>
            <a:spLocks noGrp="1"/>
          </p:cNvSpPr>
          <p:nvPr>
            <p:ph sz="half" idx="1"/>
          </p:nvPr>
        </p:nvSpPr>
        <p:spPr>
          <a:xfrm>
            <a:off x="285720" y="1214422"/>
            <a:ext cx="8472518" cy="1685924"/>
          </a:xfrm>
        </p:spPr>
        <p:txBody>
          <a:bodyPr>
            <a:normAutofit/>
          </a:bodyPr>
          <a:lstStyle/>
          <a:p>
            <a:pPr marL="0" indent="0">
              <a:buNone/>
            </a:pPr>
            <a:r>
              <a:rPr lang="ru-RU" dirty="0" smtClean="0"/>
              <a:t>Многие думают: «Вырасту и брошу курить». Нет, скорее всего не бросите. Это очень трудно.</a:t>
            </a:r>
            <a:endParaRPr lang="ru-RU" dirty="0"/>
          </a:p>
        </p:txBody>
      </p:sp>
      <p:sp>
        <p:nvSpPr>
          <p:cNvPr id="6" name="Содержимое 5"/>
          <p:cNvSpPr>
            <a:spLocks noGrp="1"/>
          </p:cNvSpPr>
          <p:nvPr>
            <p:ph sz="half" idx="2"/>
          </p:nvPr>
        </p:nvSpPr>
        <p:spPr>
          <a:xfrm>
            <a:off x="428596" y="4714884"/>
            <a:ext cx="7072362" cy="1982783"/>
          </a:xfrm>
        </p:spPr>
        <p:txBody>
          <a:bodyPr>
            <a:normAutofit/>
          </a:bodyPr>
          <a:lstStyle/>
          <a:p>
            <a:pPr marL="0" indent="0">
              <a:buNone/>
            </a:pPr>
            <a:r>
              <a:rPr lang="ru-RU" dirty="0" smtClean="0"/>
              <a:t>Оно меняет химический состав Вашего организма так, что Вы начинаете чувствовать потребность в сигаретах. </a:t>
            </a:r>
          </a:p>
          <a:p>
            <a:pPr marL="0" indent="0">
              <a:buNone/>
            </a:pPr>
            <a:r>
              <a:rPr lang="ru-RU" dirty="0" smtClean="0"/>
              <a:t>Бросить курить почти никому не удается. </a:t>
            </a:r>
          </a:p>
          <a:p>
            <a:pPr marL="0" indent="0">
              <a:buNone/>
            </a:pPr>
            <a:endParaRPr lang="ru-RU" dirty="0"/>
          </a:p>
        </p:txBody>
      </p:sp>
      <p:sp>
        <p:nvSpPr>
          <p:cNvPr id="7" name="Содержимое 3"/>
          <p:cNvSpPr txBox="1">
            <a:spLocks/>
          </p:cNvSpPr>
          <p:nvPr/>
        </p:nvSpPr>
        <p:spPr>
          <a:xfrm>
            <a:off x="285720" y="2714620"/>
            <a:ext cx="4907762" cy="1872813"/>
          </a:xfrm>
          <a:prstGeom prst="rect">
            <a:avLst/>
          </a:prstGeom>
        </p:spPr>
        <p:txBody>
          <a:bodyPr vert="horz">
            <a:normAutofit/>
          </a:bodyPr>
          <a:lstStyle/>
          <a:p>
            <a:pPr marL="0"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 И с каждым месяцем Вам будет все труднее отказаться от курения.</a:t>
            </a: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img13.nnm.ru/a/b/c/b/c/abcbc7b3cca52401a22b82db289c2446_full.jpg"/>
          <p:cNvPicPr/>
          <p:nvPr/>
        </p:nvPicPr>
        <p:blipFill>
          <a:blip r:embed="rId2"/>
          <a:srcRect/>
          <a:stretch>
            <a:fillRect/>
          </a:stretch>
        </p:blipFill>
        <p:spPr bwMode="auto">
          <a:xfrm>
            <a:off x="0" y="214290"/>
            <a:ext cx="3429024" cy="3357586"/>
          </a:xfrm>
          <a:prstGeom prst="rect">
            <a:avLst/>
          </a:prstGeom>
          <a:noFill/>
          <a:ln w="9525">
            <a:noFill/>
            <a:miter lim="800000"/>
            <a:headEnd/>
            <a:tailEnd/>
          </a:ln>
        </p:spPr>
      </p:pic>
      <p:sp>
        <p:nvSpPr>
          <p:cNvPr id="3" name="Содержимое 2"/>
          <p:cNvSpPr>
            <a:spLocks noGrp="1"/>
          </p:cNvSpPr>
          <p:nvPr>
            <p:ph sz="half" idx="1"/>
          </p:nvPr>
        </p:nvSpPr>
        <p:spPr>
          <a:xfrm>
            <a:off x="2886028" y="928670"/>
            <a:ext cx="6257972" cy="2571768"/>
          </a:xfrm>
        </p:spPr>
        <p:txBody>
          <a:bodyPr>
            <a:normAutofit lnSpcReduction="10000"/>
          </a:bodyPr>
          <a:lstStyle/>
          <a:p>
            <a:pPr marL="0" indent="0">
              <a:buNone/>
            </a:pPr>
            <a:r>
              <a:rPr lang="ru-RU" dirty="0" smtClean="0"/>
              <a:t>Специалисты Калифорнийского Университета Беркли в течение почти пяти лет обследовали тысячу мужчин, имеющих вирус иммунодефицита человека (ВИЧ). </a:t>
            </a:r>
            <a:endParaRPr lang="ru-RU" dirty="0"/>
          </a:p>
        </p:txBody>
      </p:sp>
      <p:sp>
        <p:nvSpPr>
          <p:cNvPr id="4" name="Содержимое 3"/>
          <p:cNvSpPr>
            <a:spLocks noGrp="1"/>
          </p:cNvSpPr>
          <p:nvPr>
            <p:ph sz="half" idx="2"/>
          </p:nvPr>
        </p:nvSpPr>
        <p:spPr>
          <a:xfrm>
            <a:off x="571472" y="3571876"/>
            <a:ext cx="7901014" cy="2625725"/>
          </a:xfrm>
        </p:spPr>
        <p:txBody>
          <a:bodyPr>
            <a:normAutofit lnSpcReduction="10000"/>
          </a:bodyPr>
          <a:lstStyle/>
          <a:p>
            <a:pPr marL="0" indent="0">
              <a:buNone/>
            </a:pPr>
            <a:r>
              <a:rPr lang="ru-RU" dirty="0" smtClean="0"/>
              <a:t>В результате оказалось, что из пациентов, в крови которых содержится ВИЧ, курящие имеют почти вдвое больше шансов заболеть </a:t>
            </a:r>
            <a:r>
              <a:rPr lang="ru-RU" dirty="0" err="1" smtClean="0"/>
              <a:t>СПИДом</a:t>
            </a:r>
            <a:r>
              <a:rPr lang="ru-RU" dirty="0" smtClean="0"/>
              <a:t>, чем некурящие, т.к. пристрастие к табаку снижает сопротивляемость против заболеваний.</a:t>
            </a:r>
          </a:p>
          <a:p>
            <a:pPr marL="0" indent="0">
              <a:buNone/>
            </a:pPr>
            <a:endParaRPr lang="ru-RU" dirty="0"/>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img0.liveinternet.ru/images/attach/b/3/26/282/26282972_1212394051_AP080601023726.jpg"/>
          <p:cNvPicPr/>
          <p:nvPr/>
        </p:nvPicPr>
        <p:blipFill>
          <a:blip r:embed="rId2"/>
          <a:srcRect/>
          <a:stretch>
            <a:fillRect/>
          </a:stretch>
        </p:blipFill>
        <p:spPr bwMode="auto">
          <a:xfrm>
            <a:off x="5715008" y="214290"/>
            <a:ext cx="3099593" cy="3286148"/>
          </a:xfrm>
          <a:prstGeom prst="rect">
            <a:avLst/>
          </a:prstGeom>
          <a:ln>
            <a:noFill/>
          </a:ln>
          <a:effectLst>
            <a:softEdge rad="127000"/>
          </a:effectLst>
        </p:spPr>
      </p:pic>
      <p:sp>
        <p:nvSpPr>
          <p:cNvPr id="2" name="Заголовок 1"/>
          <p:cNvSpPr>
            <a:spLocks noGrp="1"/>
          </p:cNvSpPr>
          <p:nvPr>
            <p:ph type="title"/>
          </p:nvPr>
        </p:nvSpPr>
        <p:spPr/>
        <p:txBody>
          <a:bodyPr>
            <a:normAutofit/>
          </a:bodyPr>
          <a:lstStyle/>
          <a:p>
            <a:r>
              <a:rPr lang="ru-RU" dirty="0" smtClean="0"/>
              <a:t>Статистика</a:t>
            </a:r>
            <a:endParaRPr lang="ru-RU" dirty="0"/>
          </a:p>
        </p:txBody>
      </p:sp>
      <p:sp>
        <p:nvSpPr>
          <p:cNvPr id="3" name="Содержимое 2"/>
          <p:cNvSpPr>
            <a:spLocks noGrp="1"/>
          </p:cNvSpPr>
          <p:nvPr>
            <p:ph sz="half" idx="1"/>
          </p:nvPr>
        </p:nvSpPr>
        <p:spPr>
          <a:xfrm>
            <a:off x="285720" y="1857364"/>
            <a:ext cx="7358114" cy="2000264"/>
          </a:xfrm>
        </p:spPr>
        <p:txBody>
          <a:bodyPr>
            <a:normAutofit/>
          </a:bodyPr>
          <a:lstStyle/>
          <a:p>
            <a:pPr marL="0" indent="182563">
              <a:buNone/>
            </a:pPr>
            <a:r>
              <a:rPr lang="ru-RU" dirty="0" smtClean="0"/>
              <a:t>Каждый год в пожарах, случающихся по вине курильщиков, гибнет более 1500 человек – столько же, сколько в 10 авиакатастрофах. </a:t>
            </a:r>
          </a:p>
        </p:txBody>
      </p:sp>
      <p:sp>
        <p:nvSpPr>
          <p:cNvPr id="4" name="Содержимое 3"/>
          <p:cNvSpPr>
            <a:spLocks noGrp="1"/>
          </p:cNvSpPr>
          <p:nvPr>
            <p:ph sz="half" idx="2"/>
          </p:nvPr>
        </p:nvSpPr>
        <p:spPr>
          <a:xfrm>
            <a:off x="500034" y="3857604"/>
            <a:ext cx="8286808" cy="2857544"/>
          </a:xfrm>
        </p:spPr>
        <p:txBody>
          <a:bodyPr>
            <a:normAutofit/>
          </a:bodyPr>
          <a:lstStyle/>
          <a:p>
            <a:pPr marL="0" indent="0">
              <a:buNone/>
            </a:pPr>
            <a:r>
              <a:rPr lang="ru-RU" dirty="0" smtClean="0"/>
              <a:t>Табачные компании могут выпускать сигареты, которые не тлеют, а гаснут, когда ими не затягиваются. Но опасаясь снижения спроса, они утверждают, что производить более огнестойкий диваны и матрасы намного выгоднее.</a:t>
            </a:r>
            <a:endParaRPr lang="ru-RU"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Татьяна\Рабочий стол\don't smoke\img012.jpg"/>
          <p:cNvPicPr>
            <a:picLocks noChangeAspect="1" noChangeArrowheads="1"/>
          </p:cNvPicPr>
          <p:nvPr/>
        </p:nvPicPr>
        <p:blipFill>
          <a:blip r:embed="rId3" cstate="screen"/>
          <a:srcRect/>
          <a:stretch>
            <a:fillRect/>
          </a:stretch>
        </p:blipFill>
        <p:spPr bwMode="auto">
          <a:xfrm>
            <a:off x="285720" y="2857496"/>
            <a:ext cx="5143504" cy="3857628"/>
          </a:xfrm>
          <a:prstGeom prst="rect">
            <a:avLst/>
          </a:prstGeom>
          <a:ln>
            <a:noFill/>
          </a:ln>
          <a:effectLst>
            <a:softEdge rad="112500"/>
          </a:effectLst>
        </p:spPr>
      </p:pic>
      <p:sp>
        <p:nvSpPr>
          <p:cNvPr id="2" name="Заголовок 1"/>
          <p:cNvSpPr>
            <a:spLocks noGrp="1"/>
          </p:cNvSpPr>
          <p:nvPr>
            <p:ph type="title"/>
          </p:nvPr>
        </p:nvSpPr>
        <p:spPr>
          <a:xfrm>
            <a:off x="457200" y="274638"/>
            <a:ext cx="7686700" cy="582594"/>
          </a:xfrm>
        </p:spPr>
        <p:txBody>
          <a:bodyPr>
            <a:normAutofit fontScale="90000"/>
          </a:bodyPr>
          <a:lstStyle/>
          <a:p>
            <a:r>
              <a:rPr lang="ru-RU" dirty="0" smtClean="0"/>
              <a:t>Если Вы бросите…</a:t>
            </a:r>
            <a:endParaRPr lang="ru-RU" dirty="0"/>
          </a:p>
        </p:txBody>
      </p:sp>
      <p:sp>
        <p:nvSpPr>
          <p:cNvPr id="3" name="Содержимое 2"/>
          <p:cNvSpPr>
            <a:spLocks noGrp="1"/>
          </p:cNvSpPr>
          <p:nvPr>
            <p:ph sz="half" idx="1"/>
          </p:nvPr>
        </p:nvSpPr>
        <p:spPr>
          <a:xfrm>
            <a:off x="357158" y="928670"/>
            <a:ext cx="8258204" cy="2185989"/>
          </a:xfrm>
        </p:spPr>
        <p:txBody>
          <a:bodyPr>
            <a:normAutofit fontScale="92500" lnSpcReduction="20000"/>
          </a:bodyPr>
          <a:lstStyle/>
          <a:p>
            <a:pPr marL="0" indent="0">
              <a:buNone/>
            </a:pPr>
            <a:r>
              <a:rPr lang="ru-RU" dirty="0" smtClean="0"/>
              <a:t>В течение 20 минут после того, как Вы бросили курить, кровяное давление, пульс  и температура тела приходят в норму; в течение 24 часов уменьшается риск внезапной смерти от сердечного приступа, а в течение 48 часов происходит восстановление нервных окончаний во рту и в носу. </a:t>
            </a:r>
            <a:endParaRPr lang="ru-RU" dirty="0"/>
          </a:p>
        </p:txBody>
      </p:sp>
      <p:sp>
        <p:nvSpPr>
          <p:cNvPr id="4" name="Содержимое 3"/>
          <p:cNvSpPr>
            <a:spLocks noGrp="1"/>
          </p:cNvSpPr>
          <p:nvPr>
            <p:ph sz="half" idx="2"/>
          </p:nvPr>
        </p:nvSpPr>
        <p:spPr>
          <a:xfrm>
            <a:off x="5500694" y="3000373"/>
            <a:ext cx="3643306" cy="3857628"/>
          </a:xfrm>
        </p:spPr>
        <p:txBody>
          <a:bodyPr>
            <a:normAutofit fontScale="92500" lnSpcReduction="20000"/>
          </a:bodyPr>
          <a:lstStyle/>
          <a:p>
            <a:pPr marL="0" indent="0">
              <a:buNone/>
            </a:pPr>
            <a:r>
              <a:rPr lang="ru-RU" dirty="0" smtClean="0"/>
              <a:t>Кроме того, у бывших курильщиков развивается чувство самоуважения и возрастает способность к самоконтролю.</a:t>
            </a:r>
          </a:p>
          <a:p>
            <a:pPr marL="0" indent="0">
              <a:buNone/>
            </a:pPr>
            <a:r>
              <a:rPr lang="ru-RU" dirty="0" smtClean="0"/>
              <a:t>Через 15 лет без сигарет – и шансы на смерть снижаются до обычного уровня.</a:t>
            </a:r>
            <a:endParaRPr lang="ru-RU" dirty="0"/>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Случай из жизни</a:t>
            </a:r>
            <a:endParaRPr lang="ru-RU" dirty="0"/>
          </a:p>
        </p:txBody>
      </p:sp>
      <p:sp>
        <p:nvSpPr>
          <p:cNvPr id="3" name="Содержимое 2"/>
          <p:cNvSpPr>
            <a:spLocks noGrp="1"/>
          </p:cNvSpPr>
          <p:nvPr>
            <p:ph sz="half" idx="1"/>
          </p:nvPr>
        </p:nvSpPr>
        <p:spPr>
          <a:xfrm>
            <a:off x="2786050" y="3000372"/>
            <a:ext cx="6000792" cy="3643338"/>
          </a:xfrm>
        </p:spPr>
        <p:txBody>
          <a:bodyPr>
            <a:normAutofit fontScale="92500" lnSpcReduction="20000"/>
          </a:bodyPr>
          <a:lstStyle/>
          <a:p>
            <a:pPr marL="0" indent="182563">
              <a:buNone/>
            </a:pPr>
            <a:r>
              <a:rPr lang="ru-RU" dirty="0" smtClean="0"/>
              <a:t>Один 39-летний мужчина навестив в больнице своего больного раком брата бросил курить. В той же больнице он познакомился с множеством других раковых больных в возрасте 30 – 40 лет. У некоторых из них в разных местах тела были вставлены трубки. Мужчина спросил, что явилось причиной таких страшных заболеваний. Врач ответил: «Курение».</a:t>
            </a:r>
            <a:endParaRPr lang="ru-RU" dirty="0"/>
          </a:p>
        </p:txBody>
      </p:sp>
      <p:sp>
        <p:nvSpPr>
          <p:cNvPr id="4" name="Содержимое 3"/>
          <p:cNvSpPr>
            <a:spLocks noGrp="1"/>
          </p:cNvSpPr>
          <p:nvPr>
            <p:ph sz="half" idx="2"/>
          </p:nvPr>
        </p:nvSpPr>
        <p:spPr>
          <a:xfrm>
            <a:off x="500034" y="1428736"/>
            <a:ext cx="4714908" cy="1928826"/>
          </a:xfrm>
        </p:spPr>
        <p:txBody>
          <a:bodyPr>
            <a:normAutofit fontScale="92500" lnSpcReduction="20000"/>
          </a:bodyPr>
          <a:lstStyle/>
          <a:p>
            <a:pPr marL="0" indent="182563">
              <a:buNone/>
            </a:pPr>
            <a:r>
              <a:rPr lang="ru-RU" dirty="0" smtClean="0"/>
              <a:t>Каждый курильщик думает, что его-то как раз рак легких минует. Если бы  так, рак легких миновал бы всех.</a:t>
            </a:r>
            <a:endParaRPr lang="ru-RU" dirty="0"/>
          </a:p>
        </p:txBody>
      </p:sp>
      <p:pic>
        <p:nvPicPr>
          <p:cNvPr id="3074" name="Picture 2" descr="C:\Documents and Settings\Татьяна\Рабочий стол\don't smoke\da5c0255d322f3836b19a019c4f9.jpg"/>
          <p:cNvPicPr>
            <a:picLocks noChangeAspect="1" noChangeArrowheads="1"/>
          </p:cNvPicPr>
          <p:nvPr/>
        </p:nvPicPr>
        <p:blipFill>
          <a:blip r:embed="rId2"/>
          <a:srcRect/>
          <a:stretch>
            <a:fillRect/>
          </a:stretch>
        </p:blipFill>
        <p:spPr bwMode="auto">
          <a:xfrm>
            <a:off x="5429256" y="571480"/>
            <a:ext cx="2838450" cy="2362200"/>
          </a:xfrm>
          <a:prstGeom prst="rect">
            <a:avLst/>
          </a:prstGeom>
          <a:noFill/>
        </p:spPr>
      </p:pic>
      <p:pic>
        <p:nvPicPr>
          <p:cNvPr id="3075" name="Picture 3" descr="C:\Documents and Settings\Татьяна\Рабочий стол\don't smoke\opc.jpg"/>
          <p:cNvPicPr>
            <a:picLocks noChangeAspect="1" noChangeArrowheads="1"/>
          </p:cNvPicPr>
          <p:nvPr/>
        </p:nvPicPr>
        <p:blipFill>
          <a:blip r:embed="rId3"/>
          <a:srcRect/>
          <a:stretch>
            <a:fillRect/>
          </a:stretch>
        </p:blipFill>
        <p:spPr bwMode="auto">
          <a:xfrm>
            <a:off x="357158" y="3071810"/>
            <a:ext cx="2200275" cy="2162175"/>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28596" y="357166"/>
            <a:ext cx="8358246" cy="2428892"/>
          </a:xfrm>
        </p:spPr>
        <p:txBody>
          <a:bodyPr>
            <a:normAutofit lnSpcReduction="10000"/>
          </a:bodyPr>
          <a:lstStyle/>
          <a:p>
            <a:pPr marL="0" indent="0">
              <a:buNone/>
            </a:pPr>
            <a:r>
              <a:rPr lang="ru-RU" dirty="0" smtClean="0"/>
              <a:t>В 1953 году один ученый, экперементируя на мышах, впервые установил четкую связь между курением и раком.  Напуганная результатами эксперимента, табачная компания «</a:t>
            </a:r>
            <a:r>
              <a:rPr lang="ru-RU" dirty="0" err="1" smtClean="0"/>
              <a:t>Лиггет</a:t>
            </a:r>
            <a:r>
              <a:rPr lang="ru-RU" dirty="0" smtClean="0"/>
              <a:t> </a:t>
            </a:r>
            <a:r>
              <a:rPr lang="ru-RU" dirty="0" err="1" smtClean="0"/>
              <a:t>Груп</a:t>
            </a:r>
            <a:r>
              <a:rPr lang="ru-RU" dirty="0" smtClean="0"/>
              <a:t> Инк.» решила повторить опыт, но использовать в этих целях свой сорт табака. </a:t>
            </a:r>
            <a:endParaRPr lang="ru-RU" dirty="0"/>
          </a:p>
        </p:txBody>
      </p:sp>
      <p:sp>
        <p:nvSpPr>
          <p:cNvPr id="4" name="Содержимое 3"/>
          <p:cNvSpPr>
            <a:spLocks noGrp="1"/>
          </p:cNvSpPr>
          <p:nvPr>
            <p:ph sz="half" idx="2"/>
          </p:nvPr>
        </p:nvSpPr>
        <p:spPr>
          <a:xfrm>
            <a:off x="428596" y="5000636"/>
            <a:ext cx="8358246" cy="1643074"/>
          </a:xfrm>
        </p:spPr>
        <p:txBody>
          <a:bodyPr>
            <a:normAutofit lnSpcReduction="10000"/>
          </a:bodyPr>
          <a:lstStyle/>
          <a:p>
            <a:pPr marL="0" indent="0">
              <a:buNone/>
            </a:pPr>
            <a:r>
              <a:rPr lang="ru-RU" dirty="0" smtClean="0"/>
              <a:t>Раковые опухоли росли на спинах мышей как грибы! И все же эта компания продолжала заверять людей, что курение не несет никакого вреда.</a:t>
            </a:r>
            <a:endParaRPr lang="ru-RU" dirty="0"/>
          </a:p>
        </p:txBody>
      </p:sp>
      <p:pic>
        <p:nvPicPr>
          <p:cNvPr id="1026" name="Picture 2" descr="C:\Documents and Settings\Татьяна\Рабочий стол\don't smoke\mouth_cancer2.jpg"/>
          <p:cNvPicPr>
            <a:picLocks noChangeAspect="1" noChangeArrowheads="1"/>
          </p:cNvPicPr>
          <p:nvPr/>
        </p:nvPicPr>
        <p:blipFill>
          <a:blip r:embed="rId2" cstate="screen"/>
          <a:srcRect/>
          <a:stretch>
            <a:fillRect/>
          </a:stretch>
        </p:blipFill>
        <p:spPr bwMode="auto">
          <a:xfrm>
            <a:off x="500034" y="2714620"/>
            <a:ext cx="2328117" cy="1988212"/>
          </a:xfrm>
          <a:prstGeom prst="rect">
            <a:avLst/>
          </a:prstGeom>
          <a:ln>
            <a:noFill/>
          </a:ln>
          <a:effectLst>
            <a:softEdge rad="112500"/>
          </a:effectLst>
        </p:spPr>
      </p:pic>
      <p:pic>
        <p:nvPicPr>
          <p:cNvPr id="4098" name="Picture 2" descr="C:\Documents and Settings\Татьяна\Рабочий стол\don't smoke\information_items_1190663964.jpg"/>
          <p:cNvPicPr>
            <a:picLocks noChangeAspect="1" noChangeArrowheads="1"/>
          </p:cNvPicPr>
          <p:nvPr/>
        </p:nvPicPr>
        <p:blipFill>
          <a:blip r:embed="rId3"/>
          <a:srcRect/>
          <a:stretch>
            <a:fillRect/>
          </a:stretch>
        </p:blipFill>
        <p:spPr bwMode="auto">
          <a:xfrm>
            <a:off x="5572132" y="2643182"/>
            <a:ext cx="2786082" cy="1943114"/>
          </a:xfrm>
          <a:prstGeom prst="rect">
            <a:avLst/>
          </a:prstGeom>
          <a:ln>
            <a:noFill/>
          </a:ln>
          <a:effectLst>
            <a:softEdge rad="112500"/>
          </a:effectLst>
        </p:spPr>
      </p:pic>
      <p:sp>
        <p:nvSpPr>
          <p:cNvPr id="6" name="TextBox 5"/>
          <p:cNvSpPr txBox="1"/>
          <p:nvPr/>
        </p:nvSpPr>
        <p:spPr>
          <a:xfrm>
            <a:off x="642910" y="4572008"/>
            <a:ext cx="4500594" cy="369332"/>
          </a:xfrm>
          <a:prstGeom prst="rect">
            <a:avLst/>
          </a:prstGeom>
          <a:noFill/>
        </p:spPr>
        <p:txBody>
          <a:bodyPr wrap="square" rtlCol="0">
            <a:spAutoFit/>
          </a:bodyPr>
          <a:lstStyle/>
          <a:p>
            <a:pPr algn="ctr"/>
            <a:r>
              <a:rPr lang="ru-RU" dirty="0" smtClean="0"/>
              <a:t>Рак полости рта</a:t>
            </a:r>
            <a:endParaRPr lang="ru-RU" dirty="0"/>
          </a:p>
        </p:txBody>
      </p:sp>
      <p:sp>
        <p:nvSpPr>
          <p:cNvPr id="7" name="TextBox 6"/>
          <p:cNvSpPr txBox="1"/>
          <p:nvPr/>
        </p:nvSpPr>
        <p:spPr>
          <a:xfrm>
            <a:off x="6072198" y="4572008"/>
            <a:ext cx="1928826" cy="369332"/>
          </a:xfrm>
          <a:prstGeom prst="rect">
            <a:avLst/>
          </a:prstGeom>
          <a:noFill/>
        </p:spPr>
        <p:txBody>
          <a:bodyPr wrap="square" rtlCol="0">
            <a:spAutoFit/>
          </a:bodyPr>
          <a:lstStyle/>
          <a:p>
            <a:r>
              <a:rPr lang="ru-RU" dirty="0" smtClean="0"/>
              <a:t>Рак гортани</a:t>
            </a:r>
            <a:endParaRPr lang="ru-RU" dirty="0"/>
          </a:p>
        </p:txBody>
      </p:sp>
      <p:pic>
        <p:nvPicPr>
          <p:cNvPr id="4100" name="Picture 4" descr="C:\Documents and Settings\Татьяна\Рабочий стол\don't smoke\opc.jpg"/>
          <p:cNvPicPr>
            <a:picLocks noChangeAspect="1" noChangeArrowheads="1"/>
          </p:cNvPicPr>
          <p:nvPr/>
        </p:nvPicPr>
        <p:blipFill>
          <a:blip r:embed="rId4"/>
          <a:srcRect/>
          <a:stretch>
            <a:fillRect/>
          </a:stretch>
        </p:blipFill>
        <p:spPr bwMode="auto">
          <a:xfrm>
            <a:off x="3214679" y="2701695"/>
            <a:ext cx="2143139" cy="1960785"/>
          </a:xfrm>
          <a:prstGeom prst="rect">
            <a:avLst/>
          </a:prstGeom>
          <a:ln>
            <a:noFill/>
          </a:ln>
          <a:effectLst>
            <a:softEdge rad="112500"/>
          </a:effectLst>
        </p:spPr>
      </p:pic>
    </p:spTree>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248</TotalTime>
  <Words>1262</Words>
  <Application>Microsoft Office PowerPoint</Application>
  <PresentationFormat>Экран (4:3)</PresentationFormat>
  <Paragraphs>67</Paragraphs>
  <Slides>21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Метро</vt:lpstr>
      <vt:lpstr>Слайд 1</vt:lpstr>
      <vt:lpstr>История сигарет.</vt:lpstr>
      <vt:lpstr>Влияние на организм</vt:lpstr>
      <vt:lpstr>Чтобы бросить курить, один человек  на три недели приковал себя к 280-килограммовому дивану. </vt:lpstr>
      <vt:lpstr>Слайд 5</vt:lpstr>
      <vt:lpstr>Статистика</vt:lpstr>
      <vt:lpstr>Если Вы бросите…</vt:lpstr>
      <vt:lpstr>Случай из жизни</vt:lpstr>
      <vt:lpstr>Слайд 9</vt:lpstr>
      <vt:lpstr>Никотин –это самый «затягивающий» наркотик в нашем обществе.</vt:lpstr>
      <vt:lpstr>Последствия</vt:lpstr>
      <vt:lpstr>Исследования</vt:lpstr>
      <vt:lpstr>«Пассивное курение»</vt:lpstr>
      <vt:lpstr>Беременность и курение.</vt:lpstr>
      <vt:lpstr>Слайд 15</vt:lpstr>
      <vt:lpstr>О культуре</vt:lpstr>
      <vt:lpstr>Цитаты</vt:lpstr>
      <vt:lpstr>Дети велят: не курите!</vt:lpstr>
      <vt:lpstr>Слайд 19</vt:lpstr>
      <vt:lpstr>Слайд 20</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 курите!</dc:title>
  <dc:creator>Татьяна</dc:creator>
  <cp:lastModifiedBy>Гость</cp:lastModifiedBy>
  <cp:revision>94</cp:revision>
  <dcterms:created xsi:type="dcterms:W3CDTF">2009-12-22T15:40:28Z</dcterms:created>
  <dcterms:modified xsi:type="dcterms:W3CDTF">2014-10-09T07:35:55Z</dcterms:modified>
</cp:coreProperties>
</file>