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58" r:id="rId3"/>
    <p:sldId id="257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AB0A9-260F-4565-AB0E-9BEFAC20318C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FE975-F265-4B15-B572-529D966B1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1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FE975-F265-4B15-B572-529D966B10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2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FE975-F265-4B15-B572-529D966B10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8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3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9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6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46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9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2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8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2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8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3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6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6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1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3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1E7C3F-92E8-4379-85F1-5255D083175E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F3E700-9BF2-4683-B2DC-038D4AA839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6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5600700"/>
            <a:ext cx="11984038" cy="39369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ОСНОВАНИЕ ХЕРСОНЕСА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4100" y="-1"/>
            <a:ext cx="8504238" cy="54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0"/>
            <a:ext cx="9904412" cy="86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Переселенцы из </a:t>
            </a:r>
            <a:r>
              <a:rPr lang="ru-RU" sz="4000" b="1" dirty="0" err="1" smtClean="0">
                <a:solidFill>
                  <a:srgbClr val="FF0000"/>
                </a:solidFill>
              </a:rPr>
              <a:t>Гераклеи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6" y="1371600"/>
            <a:ext cx="7015016" cy="472439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085012" y="1676401"/>
            <a:ext cx="4954588" cy="26246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Около 422 года до н. э. на берегу Карантинной бухты высадились греческие колонисты. Они приплыли из </a:t>
            </a:r>
            <a:r>
              <a:rPr lang="ru-RU" sz="3600" b="1" dirty="0" err="1" smtClean="0">
                <a:solidFill>
                  <a:srgbClr val="FFFF00"/>
                </a:solidFill>
              </a:rPr>
              <a:t>Гераклеи</a:t>
            </a:r>
            <a:r>
              <a:rPr lang="ru-RU" sz="3600" b="1" dirty="0" smtClean="0">
                <a:solidFill>
                  <a:srgbClr val="FFFF00"/>
                </a:solidFill>
              </a:rPr>
              <a:t> Понтийской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4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1861799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0"/>
            <a:ext cx="9688512" cy="11049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Выбор места для колонии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49400"/>
            <a:ext cx="5943601" cy="44450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Жители </a:t>
            </a:r>
            <a:r>
              <a:rPr lang="ru-RU" sz="2800" b="1" dirty="0" err="1" smtClean="0">
                <a:solidFill>
                  <a:srgbClr val="FFFF00"/>
                </a:solidFill>
              </a:rPr>
              <a:t>Гераклеи</a:t>
            </a:r>
            <a:r>
              <a:rPr lang="ru-RU" sz="2800" b="1" dirty="0" smtClean="0">
                <a:solidFill>
                  <a:srgbClr val="FFFF00"/>
                </a:solidFill>
              </a:rPr>
              <a:t> были дорийцами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Они порабощали варваров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С первых дней колония была самостоятельным ПОЛИСОМ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Новое поселение они назвали ХЕРСОНЕСОМ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Что означает это слово в переводе с греческого?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43" y="1879598"/>
            <a:ext cx="5632003" cy="335280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7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7500" y="0"/>
            <a:ext cx="9155112" cy="10033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ТАКОЕ «ХЕРСОНЕС ТАВРИЧЕСКИЙ»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" y="1704158"/>
            <a:ext cx="6985000" cy="470934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85012" y="1371601"/>
            <a:ext cx="4840288" cy="52959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Как и многие крымские города, Херсонес получил своё название благодаря своим основателям – выходцам из </a:t>
            </a:r>
            <a:r>
              <a:rPr lang="ru-RU" sz="2000" b="1" dirty="0" err="1">
                <a:solidFill>
                  <a:srgbClr val="FFFF00"/>
                </a:solidFill>
              </a:rPr>
              <a:t>Гераклеи</a:t>
            </a:r>
            <a:r>
              <a:rPr lang="ru-RU" sz="2000" b="1" dirty="0">
                <a:solidFill>
                  <a:srgbClr val="FFFF00"/>
                </a:solidFill>
              </a:rPr>
              <a:t> Понтийской. В переводе с греческого, слово «</a:t>
            </a:r>
            <a:r>
              <a:rPr lang="ru-RU" sz="2000" b="1" dirty="0" err="1">
                <a:solidFill>
                  <a:srgbClr val="FFFF00"/>
                </a:solidFill>
              </a:rPr>
              <a:t>херсонес</a:t>
            </a:r>
            <a:r>
              <a:rPr lang="ru-RU" sz="2000" b="1" dirty="0">
                <a:solidFill>
                  <a:srgbClr val="FFFF00"/>
                </a:solidFill>
              </a:rPr>
              <a:t>» означает «полуостров», и это неслучайно: две бухты, окружающие территорию города, действительно образуют небольшой полуостров Чёрного моря. Что касается второй части имени Херсонеса, то оно получено благодаря соседнему племени </a:t>
            </a:r>
            <a:r>
              <a:rPr lang="ru-RU" sz="2000" b="1" dirty="0" err="1">
                <a:solidFill>
                  <a:srgbClr val="FFFF00"/>
                </a:solidFill>
              </a:rPr>
              <a:t>Тавров</a:t>
            </a:r>
            <a:r>
              <a:rPr lang="ru-RU" sz="2000" b="1" dirty="0">
                <a:solidFill>
                  <a:srgbClr val="FFFF00"/>
                </a:solidFill>
              </a:rPr>
              <a:t>, на чьей территории было решено основать поселение.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3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88900"/>
            <a:ext cx="9752012" cy="965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Планировка города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1739900"/>
            <a:ext cx="5943601" cy="4254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АКРОПОЛЬ – укрепленная часть города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АГОРА – главная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площадь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НЕКРОПОЛЬ – город мертвых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85012" y="1054101"/>
            <a:ext cx="5106988" cy="18414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Работаем с учебником на странице 80-82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80" y="2895600"/>
            <a:ext cx="644652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27000"/>
            <a:ext cx="10058400" cy="7493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Управление  </a:t>
            </a:r>
            <a:r>
              <a:rPr lang="ru-RU" sz="4000" b="1" dirty="0" err="1" smtClean="0">
                <a:solidFill>
                  <a:srgbClr val="FFFF00"/>
                </a:solidFill>
              </a:rPr>
              <a:t>ГОРОДом</a:t>
            </a:r>
            <a:r>
              <a:rPr lang="ru-RU" sz="4000" b="1" dirty="0" smtClean="0">
                <a:solidFill>
                  <a:srgbClr val="FFFF00"/>
                </a:solidFill>
              </a:rPr>
              <a:t> - </a:t>
            </a:r>
            <a:r>
              <a:rPr lang="ru-RU" sz="4000" b="1" dirty="0" err="1" smtClean="0">
                <a:solidFill>
                  <a:srgbClr val="FFFF00"/>
                </a:solidFill>
              </a:rPr>
              <a:t>ГОСУДАРСТВОм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8" y="1371600"/>
            <a:ext cx="6940386" cy="53355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876301"/>
            <a:ext cx="5106988" cy="583088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АРИСТОКРАТЫ – </a:t>
            </a:r>
            <a:r>
              <a:rPr lang="ru-RU" sz="2800" b="1" dirty="0" smtClean="0">
                <a:solidFill>
                  <a:srgbClr val="FF0000"/>
                </a:solidFill>
              </a:rPr>
              <a:t>наиболее знатные граждане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ДЕМОС – </a:t>
            </a:r>
            <a:r>
              <a:rPr lang="ru-RU" sz="2800" b="1" dirty="0" smtClean="0">
                <a:solidFill>
                  <a:srgbClr val="FF0000"/>
                </a:solidFill>
              </a:rPr>
              <a:t>народ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АГОРАНОМЫ</a:t>
            </a:r>
            <a:r>
              <a:rPr lang="ru-RU" sz="2800" b="1" dirty="0" smtClean="0">
                <a:solidFill>
                  <a:srgbClr val="FF0000"/>
                </a:solidFill>
              </a:rPr>
              <a:t> – смотрители на рынке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АСТИНОМЫ</a:t>
            </a:r>
            <a:r>
              <a:rPr lang="ru-RU" sz="2800" b="1" dirty="0" smtClean="0">
                <a:solidFill>
                  <a:srgbClr val="FF0000"/>
                </a:solidFill>
              </a:rPr>
              <a:t> – смотрители мер и весов</a:t>
            </a:r>
          </a:p>
          <a:p>
            <a:r>
              <a:rPr lang="ru-RU" sz="2800" b="1" u="sng" dirty="0" smtClean="0">
                <a:solidFill>
                  <a:srgbClr val="FFFF00"/>
                </a:solidFill>
              </a:rPr>
              <a:t>СТРАТЕГИ</a:t>
            </a:r>
            <a:r>
              <a:rPr lang="ru-RU" sz="2800" b="1" dirty="0" smtClean="0">
                <a:solidFill>
                  <a:srgbClr val="FF0000"/>
                </a:solidFill>
              </a:rPr>
              <a:t> – руководители войска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ДОМАШНЕЕ ЗАДАНИЕ: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1101388" cy="194733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Представьте , что вы </a:t>
            </a:r>
            <a:r>
              <a:rPr lang="ru-RU" sz="3200" dirty="0" err="1" smtClean="0">
                <a:solidFill>
                  <a:srgbClr val="FFFF00"/>
                </a:solidFill>
              </a:rPr>
              <a:t>херсонесит</a:t>
            </a:r>
            <a:r>
              <a:rPr lang="ru-RU" sz="3200" dirty="0" smtClean="0">
                <a:solidFill>
                  <a:srgbClr val="FFFF00"/>
                </a:solidFill>
              </a:rPr>
              <a:t>, живший в то далекое время.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Напишите письмо своему другу-</a:t>
            </a:r>
            <a:r>
              <a:rPr lang="ru-RU" sz="3200" dirty="0" err="1" smtClean="0">
                <a:solidFill>
                  <a:srgbClr val="FFFF00"/>
                </a:solidFill>
              </a:rPr>
              <a:t>гераклейцу</a:t>
            </a:r>
            <a:r>
              <a:rPr lang="ru-RU" sz="3200" dirty="0" smtClean="0">
                <a:solidFill>
                  <a:srgbClr val="FFFF00"/>
                </a:solidFill>
              </a:rPr>
              <a:t> и расскажите о своем новом городе.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905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213</Words>
  <Application>Microsoft Office PowerPoint</Application>
  <PresentationFormat>Широкоэкранный</PresentationFormat>
  <Paragraphs>28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3</vt:lpstr>
      <vt:lpstr>Сектор</vt:lpstr>
      <vt:lpstr>ОСНОВАНИЕ ХЕРСОНЕСА</vt:lpstr>
      <vt:lpstr>Переселенцы из Гераклеи</vt:lpstr>
      <vt:lpstr>Презентация PowerPoint</vt:lpstr>
      <vt:lpstr>Выбор места для колонии</vt:lpstr>
      <vt:lpstr>ЧТО ТАКОЕ «ХЕРСОНЕС ТАВРИЧЕСКИЙ»</vt:lpstr>
      <vt:lpstr>Планировка города</vt:lpstr>
      <vt:lpstr>Управление  ГОРОДом - ГОСУДАРСТВОм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ХЕРСОНЕСА</dc:title>
  <dc:creator>Губановы</dc:creator>
  <cp:lastModifiedBy>Губановы</cp:lastModifiedBy>
  <cp:revision>7</cp:revision>
  <dcterms:created xsi:type="dcterms:W3CDTF">2015-01-19T15:09:55Z</dcterms:created>
  <dcterms:modified xsi:type="dcterms:W3CDTF">2015-01-19T16:22:06Z</dcterms:modified>
</cp:coreProperties>
</file>