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0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435E"/>
    <a:srgbClr val="965475"/>
    <a:srgbClr val="A9A7BD"/>
    <a:srgbClr val="9FA6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660"/>
  </p:normalViewPr>
  <p:slideViewPr>
    <p:cSldViewPr>
      <p:cViewPr varScale="1">
        <p:scale>
          <a:sx n="95" d="100"/>
          <a:sy n="95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73EE12-85EE-4C16-9EA2-2E8D6979C854}" type="datetimeFigureOut">
              <a:rPr lang="ru-RU" smtClean="0"/>
              <a:pPr/>
              <a:t>19.03.2010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96F4A1-DA86-4874-BB60-D9DF18BE5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7.xml"/><Relationship Id="rId7" Type="http://schemas.openxmlformats.org/officeDocument/2006/relationships/slide" Target="slide2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slide" Target="slide2.xml"/><Relationship Id="rId4" Type="http://schemas.openxmlformats.org/officeDocument/2006/relationships/slide" Target="slide18.xm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91;&#1079;&#1099;&#1082;&#1072;\&#1050;&#1083;&#1072;&#1089;&#1089;&#1080;&#1082;&#1072;\&#1052;&#1086;&#1094;&#1072;&#1088;&#1090;%20-%20%20Lacrimosa%20(&#1056;&#1077;&#1082;&#1074;&#1080;&#1077;&#1084;).mp3" TargetMode="External"/><Relationship Id="rId6" Type="http://schemas.openxmlformats.org/officeDocument/2006/relationships/slide" Target="slide26.xml"/><Relationship Id="rId5" Type="http://schemas.openxmlformats.org/officeDocument/2006/relationships/slide" Target="slide1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8.xml"/><Relationship Id="rId7" Type="http://schemas.openxmlformats.org/officeDocument/2006/relationships/slide" Target="slide32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2.xml"/><Relationship Id="rId5" Type="http://schemas.openxmlformats.org/officeDocument/2006/relationships/slide" Target="slide30.xml"/><Relationship Id="rId10" Type="http://schemas.openxmlformats.org/officeDocument/2006/relationships/image" Target="../media/image15.jpeg"/><Relationship Id="rId4" Type="http://schemas.openxmlformats.org/officeDocument/2006/relationships/slide" Target="slide29.xml"/><Relationship Id="rId9" Type="http://schemas.openxmlformats.org/officeDocument/2006/relationships/slide" Target="slide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571612"/>
            <a:ext cx="6143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</a:rPr>
              <a:t>Анна Ахматова</a:t>
            </a:r>
            <a:endParaRPr lang="ru-RU" sz="10000" dirty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14290"/>
            <a:ext cx="4929222" cy="638158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438" y="1214422"/>
            <a:ext cx="43577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 первые месяцы Великой Отечественной войны Ахматова пишет плакатные стихотворения (впоследствии "Клятва", 1941, и "Мужество", 1942 стали всенародно известными). По распоряжению властей ее эвакуируют из Ленинграда до первой блокадной зимы, два с половиной года она проводит в Ташкенте. Пишет много стихов, работает над "Поэмой без героя" (1940-65) барочно-усложненным эпосом о петербургских 1910-х гг.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8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203300" cy="60722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олилиния 5"/>
          <p:cNvSpPr/>
          <p:nvPr/>
        </p:nvSpPr>
        <p:spPr>
          <a:xfrm>
            <a:off x="4843305" y="103833"/>
            <a:ext cx="3823398" cy="1058426"/>
          </a:xfrm>
          <a:custGeom>
            <a:avLst/>
            <a:gdLst>
              <a:gd name="connsiteX0" fmla="*/ 0 w 3823398"/>
              <a:gd name="connsiteY0" fmla="*/ 860809 h 1058426"/>
              <a:gd name="connsiteX1" fmla="*/ 462225 w 3823398"/>
              <a:gd name="connsiteY1" fmla="*/ 6699 h 1058426"/>
              <a:gd name="connsiteX2" fmla="*/ 864159 w 3823398"/>
              <a:gd name="connsiteY2" fmla="*/ 901002 h 1058426"/>
              <a:gd name="connsiteX3" fmla="*/ 452176 w 3823398"/>
              <a:gd name="connsiteY3" fmla="*/ 770374 h 1058426"/>
              <a:gd name="connsiteX4" fmla="*/ 1497205 w 3823398"/>
              <a:gd name="connsiteY4" fmla="*/ 87086 h 1058426"/>
              <a:gd name="connsiteX5" fmla="*/ 2190541 w 3823398"/>
              <a:gd name="connsiteY5" fmla="*/ 800519 h 1058426"/>
              <a:gd name="connsiteX6" fmla="*/ 1688124 w 3823398"/>
              <a:gd name="connsiteY6" fmla="*/ 931147 h 1058426"/>
              <a:gd name="connsiteX7" fmla="*/ 3165231 w 3823398"/>
              <a:gd name="connsiteY7" fmla="*/ 187569 h 1058426"/>
              <a:gd name="connsiteX8" fmla="*/ 3758084 w 3823398"/>
              <a:gd name="connsiteY8" fmla="*/ 770374 h 1058426"/>
              <a:gd name="connsiteX9" fmla="*/ 2773346 w 3823398"/>
              <a:gd name="connsiteY9" fmla="*/ 951244 h 1058426"/>
              <a:gd name="connsiteX10" fmla="*/ 3687746 w 3823398"/>
              <a:gd name="connsiteY10" fmla="*/ 127279 h 105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23398" h="1058426">
                <a:moveTo>
                  <a:pt x="0" y="860809"/>
                </a:moveTo>
                <a:cubicBezTo>
                  <a:pt x="159099" y="430404"/>
                  <a:pt x="318199" y="0"/>
                  <a:pt x="462225" y="6699"/>
                </a:cubicBezTo>
                <a:cubicBezTo>
                  <a:pt x="606251" y="13398"/>
                  <a:pt x="865834" y="773723"/>
                  <a:pt x="864159" y="901002"/>
                </a:cubicBezTo>
                <a:cubicBezTo>
                  <a:pt x="862484" y="1028281"/>
                  <a:pt x="346668" y="906027"/>
                  <a:pt x="452176" y="770374"/>
                </a:cubicBezTo>
                <a:cubicBezTo>
                  <a:pt x="557684" y="634721"/>
                  <a:pt x="1207478" y="82062"/>
                  <a:pt x="1497205" y="87086"/>
                </a:cubicBezTo>
                <a:cubicBezTo>
                  <a:pt x="1786932" y="92110"/>
                  <a:pt x="2158721" y="659842"/>
                  <a:pt x="2190541" y="800519"/>
                </a:cubicBezTo>
                <a:cubicBezTo>
                  <a:pt x="2222361" y="941196"/>
                  <a:pt x="1525676" y="1033305"/>
                  <a:pt x="1688124" y="931147"/>
                </a:cubicBezTo>
                <a:cubicBezTo>
                  <a:pt x="1850572" y="828989"/>
                  <a:pt x="2820238" y="214365"/>
                  <a:pt x="3165231" y="187569"/>
                </a:cubicBezTo>
                <a:cubicBezTo>
                  <a:pt x="3510224" y="160773"/>
                  <a:pt x="3823398" y="643095"/>
                  <a:pt x="3758084" y="770374"/>
                </a:cubicBezTo>
                <a:cubicBezTo>
                  <a:pt x="3692770" y="897653"/>
                  <a:pt x="2785069" y="1058426"/>
                  <a:pt x="2773346" y="951244"/>
                </a:cubicBezTo>
                <a:cubicBezTo>
                  <a:pt x="2761623" y="844062"/>
                  <a:pt x="3224684" y="485670"/>
                  <a:pt x="3687746" y="127279"/>
                </a:cubicBez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13636"/>
            <a:ext cx="857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 1945-46 Ахматова навлекает на себя гнев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Сталина, узнавшего о визите к ней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английского историка И. Берлина.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Кремлевские власти делают Ахматову наряду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с М. М. Зощенко главным объектом партийной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критики. Направленное против них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постановление ЦК ВКП(б) "О журналах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"Звезда" и "Ленинград" (1946) ужесточало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идеологический диктат и контроль над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советской интеллигенцией, введенной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 заблуждение раскрепощающим духом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всенародного единства во время войны. 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Снова возник запрет на публикации; исключение было сделано в 1950, когда Ахматова сымитировала верноподданнические чувства в своих стихах, написанных к юбилею Сталина в отчаянной попытке смягчить участь сына, в очередной раз подвергшегося заключению.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wm_21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285728"/>
            <a:ext cx="2352678" cy="320290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олилиния 5"/>
          <p:cNvSpPr/>
          <p:nvPr/>
        </p:nvSpPr>
        <p:spPr>
          <a:xfrm>
            <a:off x="2200589" y="2078334"/>
            <a:ext cx="7094137" cy="4468167"/>
          </a:xfrm>
          <a:custGeom>
            <a:avLst/>
            <a:gdLst>
              <a:gd name="connsiteX0" fmla="*/ 4029389 w 7094137"/>
              <a:gd name="connsiteY0" fmla="*/ 72013 h 4468167"/>
              <a:gd name="connsiteX1" fmla="*/ 4029389 w 7094137"/>
              <a:gd name="connsiteY1" fmla="*/ 172497 h 4468167"/>
              <a:gd name="connsiteX2" fmla="*/ 3466681 w 7094137"/>
              <a:gd name="connsiteY2" fmla="*/ 1106993 h 4468167"/>
              <a:gd name="connsiteX3" fmla="*/ 4180114 w 7094137"/>
              <a:gd name="connsiteY3" fmla="*/ 1287864 h 4468167"/>
              <a:gd name="connsiteX4" fmla="*/ 2180492 w 7094137"/>
              <a:gd name="connsiteY4" fmla="*/ 2031442 h 4468167"/>
              <a:gd name="connsiteX5" fmla="*/ 4371033 w 7094137"/>
              <a:gd name="connsiteY5" fmla="*/ 2182167 h 4468167"/>
              <a:gd name="connsiteX6" fmla="*/ 5948624 w 7094137"/>
              <a:gd name="connsiteY6" fmla="*/ 1438589 h 4468167"/>
              <a:gd name="connsiteX7" fmla="*/ 6089301 w 7094137"/>
              <a:gd name="connsiteY7" fmla="*/ 2272602 h 4468167"/>
              <a:gd name="connsiteX8" fmla="*/ 6672106 w 7094137"/>
              <a:gd name="connsiteY8" fmla="*/ 2684585 h 4468167"/>
              <a:gd name="connsiteX9" fmla="*/ 6591719 w 7094137"/>
              <a:gd name="connsiteY9" fmla="*/ 3789903 h 4468167"/>
              <a:gd name="connsiteX10" fmla="*/ 3657600 w 7094137"/>
              <a:gd name="connsiteY10" fmla="*/ 4061209 h 4468167"/>
              <a:gd name="connsiteX11" fmla="*/ 2361363 w 7094137"/>
              <a:gd name="connsiteY11" fmla="*/ 4252128 h 4468167"/>
              <a:gd name="connsiteX12" fmla="*/ 3376246 w 7094137"/>
              <a:gd name="connsiteY12" fmla="*/ 4402853 h 4468167"/>
              <a:gd name="connsiteX13" fmla="*/ 3064747 w 7094137"/>
              <a:gd name="connsiteY13" fmla="*/ 3860242 h 4468167"/>
              <a:gd name="connsiteX14" fmla="*/ 0 w 7094137"/>
              <a:gd name="connsiteY14" fmla="*/ 4392804 h 446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94137" h="4468167">
                <a:moveTo>
                  <a:pt x="4029389" y="72013"/>
                </a:moveTo>
                <a:cubicBezTo>
                  <a:pt x="4076281" y="36006"/>
                  <a:pt x="4123174" y="0"/>
                  <a:pt x="4029389" y="172497"/>
                </a:cubicBezTo>
                <a:cubicBezTo>
                  <a:pt x="3935604" y="344994"/>
                  <a:pt x="3441560" y="921099"/>
                  <a:pt x="3466681" y="1106993"/>
                </a:cubicBezTo>
                <a:cubicBezTo>
                  <a:pt x="3491802" y="1292888"/>
                  <a:pt x="4394479" y="1133789"/>
                  <a:pt x="4180114" y="1287864"/>
                </a:cubicBezTo>
                <a:cubicBezTo>
                  <a:pt x="3965749" y="1441939"/>
                  <a:pt x="2148672" y="1882392"/>
                  <a:pt x="2180492" y="2031442"/>
                </a:cubicBezTo>
                <a:cubicBezTo>
                  <a:pt x="2212312" y="2180492"/>
                  <a:pt x="3743011" y="2280976"/>
                  <a:pt x="4371033" y="2182167"/>
                </a:cubicBezTo>
                <a:cubicBezTo>
                  <a:pt x="4999055" y="2083358"/>
                  <a:pt x="5662246" y="1423517"/>
                  <a:pt x="5948624" y="1438589"/>
                </a:cubicBezTo>
                <a:cubicBezTo>
                  <a:pt x="6235002" y="1453661"/>
                  <a:pt x="5968721" y="2064936"/>
                  <a:pt x="6089301" y="2272602"/>
                </a:cubicBezTo>
                <a:cubicBezTo>
                  <a:pt x="6209881" y="2480268"/>
                  <a:pt x="6588370" y="2431702"/>
                  <a:pt x="6672106" y="2684585"/>
                </a:cubicBezTo>
                <a:cubicBezTo>
                  <a:pt x="6755842" y="2937468"/>
                  <a:pt x="7094137" y="3560466"/>
                  <a:pt x="6591719" y="3789903"/>
                </a:cubicBezTo>
                <a:cubicBezTo>
                  <a:pt x="6089301" y="4019340"/>
                  <a:pt x="4362659" y="3984172"/>
                  <a:pt x="3657600" y="4061209"/>
                </a:cubicBezTo>
                <a:cubicBezTo>
                  <a:pt x="2952541" y="4138246"/>
                  <a:pt x="2408255" y="4195187"/>
                  <a:pt x="2361363" y="4252128"/>
                </a:cubicBezTo>
                <a:cubicBezTo>
                  <a:pt x="2314471" y="4309069"/>
                  <a:pt x="3259015" y="4468167"/>
                  <a:pt x="3376246" y="4402853"/>
                </a:cubicBezTo>
                <a:cubicBezTo>
                  <a:pt x="3493477" y="4337539"/>
                  <a:pt x="3627455" y="3861917"/>
                  <a:pt x="3064747" y="3860242"/>
                </a:cubicBezTo>
                <a:cubicBezTo>
                  <a:pt x="2502039" y="3858567"/>
                  <a:pt x="512466" y="4300694"/>
                  <a:pt x="0" y="4392804"/>
                </a:cubicBezTo>
              </a:path>
            </a:pathLst>
          </a:cu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643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 последнее десятилетие жизни Ахматовой ее стихи постепенно, преодолевая сопротивление партийных бюрократов, боязливость редакторов, приходят к новому поколению читателей. В 1965 издан итоговый сборник "Бег времени".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На закате дней Ахматовой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было позволено принять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итальянскую литературную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Премию Этна-Таормина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и звание почетного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доктора Оксфордского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университета. 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		    </a:t>
            </a:r>
          </a:p>
          <a:p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		    5 марта 1966 года в Домодедово (под Москвой) 	                Анна Андреевна Ахматова скончалась.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35012008_8_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571612"/>
            <a:ext cx="3500462" cy="36961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Полилиния 8"/>
          <p:cNvSpPr/>
          <p:nvPr/>
        </p:nvSpPr>
        <p:spPr>
          <a:xfrm rot="711471">
            <a:off x="512466" y="3286124"/>
            <a:ext cx="2671187" cy="3610707"/>
          </a:xfrm>
          <a:custGeom>
            <a:avLst/>
            <a:gdLst>
              <a:gd name="connsiteX0" fmla="*/ 0 w 2671187"/>
              <a:gd name="connsiteY0" fmla="*/ 3056373 h 3610707"/>
              <a:gd name="connsiteX1" fmla="*/ 2461846 w 2671187"/>
              <a:gd name="connsiteY1" fmla="*/ 51916 h 3610707"/>
              <a:gd name="connsiteX2" fmla="*/ 1256044 w 2671187"/>
              <a:gd name="connsiteY2" fmla="*/ 3367872 h 3610707"/>
              <a:gd name="connsiteX3" fmla="*/ 1999622 w 2671187"/>
              <a:gd name="connsiteY3" fmla="*/ 1508927 h 3610707"/>
              <a:gd name="connsiteX4" fmla="*/ 803868 w 2671187"/>
              <a:gd name="connsiteY4" fmla="*/ 1016558 h 361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1187" h="3610707">
                <a:moveTo>
                  <a:pt x="0" y="3056373"/>
                </a:moveTo>
                <a:cubicBezTo>
                  <a:pt x="1126252" y="1528186"/>
                  <a:pt x="2252505" y="0"/>
                  <a:pt x="2461846" y="51916"/>
                </a:cubicBezTo>
                <a:cubicBezTo>
                  <a:pt x="2671187" y="103832"/>
                  <a:pt x="1333081" y="3125037"/>
                  <a:pt x="1256044" y="3367872"/>
                </a:cubicBezTo>
                <a:cubicBezTo>
                  <a:pt x="1179007" y="3610707"/>
                  <a:pt x="2074985" y="1900813"/>
                  <a:pt x="1999622" y="1508927"/>
                </a:cubicBezTo>
                <a:cubicBezTo>
                  <a:pt x="1924259" y="1117041"/>
                  <a:pt x="1364063" y="1066799"/>
                  <a:pt x="803868" y="1016558"/>
                </a:cubicBez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68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71480"/>
            <a:ext cx="70723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dventure" pitchFamily="2" charset="0"/>
                <a:hlinkClick r:id="rId2" action="ppaction://hlinksldjump"/>
              </a:rPr>
              <a:t>Иосифу Сталину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dventure" pitchFamily="2" charset="0"/>
                <a:hlinkClick r:id="rId3" action="ppaction://hlinksldjump"/>
              </a:rPr>
              <a:t>О.Э. Мандельштаму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dventure" pitchFamily="2" charset="0"/>
                <a:hlinkClick r:id="rId4" action="ppaction://hlinksldjump"/>
              </a:rPr>
              <a:t>Борису Пастернаку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dventure" pitchFamily="2" charset="0"/>
                <a:hlinkClick r:id="rId5" action="ppaction://hlinksldjump"/>
              </a:rPr>
              <a:t>А.А. Фадееву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dventure" pitchFamily="2" charset="0"/>
                <a:hlinkClick r:id="rId6" action="ppaction://hlinksldjump"/>
              </a:rPr>
              <a:t>Марине Цветаевой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dventure" pitchFamily="2" charset="0"/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dventure" pitchFamily="2" charset="0"/>
              </a:rPr>
            </a:b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dventure" pitchFamily="2" charset="0"/>
                <a:hlinkClick r:id="rId7" action="ppaction://hlinksldjump"/>
              </a:rPr>
              <a:t>Н.С. Гумилеву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dventure" pitchFamily="2" charset="0"/>
                <a:hlinkClick r:id="rId8" action="ppaction://hlinksldjump"/>
              </a:rPr>
              <a:t>А.А. Блоку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  <a:latin typeface="Adventure" pitchFamily="2" charset="0"/>
            </a:endParaRPr>
          </a:p>
          <a:p>
            <a:endParaRPr lang="ru-RU" sz="2400" b="1" dirty="0" smtClean="0">
              <a:latin typeface="CorridaCTT" pitchFamily="2" charset="0"/>
            </a:endParaRPr>
          </a:p>
          <a:p>
            <a:endParaRPr lang="ru-RU" dirty="0">
              <a:latin typeface="CorridaCTT" pitchFamily="2" charset="0"/>
            </a:endParaRPr>
          </a:p>
        </p:txBody>
      </p:sp>
      <p:pic>
        <p:nvPicPr>
          <p:cNvPr id="5" name="Рисунок 4" descr="ab452d1761bb3e20584b879bdadfea14.jpg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7686" y="857232"/>
            <a:ext cx="3333750" cy="47815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Управляющая кнопка: домой 5">
            <a:hlinkClick r:id="rId10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7154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Глубокоуважаемый Иосиф Виссарионович!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Зная Ваше внимательное отношение к культурным силам страны и в частности к писателям, я решаюсь обратиться к Вам с этим письмом. 23 октября в Ленинграде арестованы Н.К.В.Д. мой муж Николай Николаевич (Профессор Академии Художеств) и мой сын Лев Николаевич Гумилев (студент Л.Г.У).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Иосиф Виссарионович, я не знаю в чем их обвиняют, но даю Вам честное слово, что они ни фашисты, ни шпионы, ни участники контрреволюционных обществ.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Я живу в С.С.Р. с начала Революции, я никогда не хотела покинуть страну, с которой связана разумом и сердцем. Несмотря на то, что стихи мои не печатаются и отзывы критики доставляют мне много горьких минут, я не падала духом; в очень тяжелых моральных и материальных условиях я продолжала работать и уже напечатала одну работу о Пушкине, вторая печатается.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В Ленинграде я живу очень уединенно и часто по долгу болею. Арест двух единственно близких мне людей наносит мне такой удар, который я уже не могу пережить.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Я прошу Вас, Иосиф Виссарионович, вернуть мне мужа и сына, уверенная, что об этом никогда никто не пожалеет.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	  Анна Ахматова</a:t>
            </a:r>
          </a:p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1 ноября 1935 </a:t>
            </a:r>
          </a:p>
          <a:p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58280" y="142852"/>
            <a:ext cx="142876" cy="142876"/>
          </a:xfrm>
          <a:prstGeom prst="actionButtonForwardNext">
            <a:avLst/>
          </a:prstGeom>
          <a:solidFill>
            <a:schemeClr val="bg1">
              <a:lumMod val="25000"/>
              <a:lumOff val="75000"/>
              <a:alpha val="0"/>
            </a:schemeClr>
          </a:solidFill>
          <a:ln>
            <a:solidFill>
              <a:schemeClr val="bg1">
                <a:lumMod val="25000"/>
                <a:lumOff val="75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878687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Глубокоуважаемый Иосиф Виссарионович,</a:t>
            </a:r>
          </a:p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Обращаюсь к Вам с просьбой о спасении моего единственного сына Льва Николаевича Гумилева, студента IV курса исторического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фак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. Ленинградского Г.У. Сын мой уже 13 месяцев сидит в тюрьме, его судили, приговор затем был отменен, и теперь дело вновь в первоначальной стадии (уже 5-й месяц).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Столь длительное заключение моего сына приведет его и меня к роковым последствиям.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За это время я в полном одиночестве перенесла тяжелую болезнь (рак лица). С мужем я рассталась, и отсутствие сына, самого близкого мне человека, отнимает у меня всякую жизнеспособность.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Мой сын даровитый историк. Акад. Струве и проф. Артамонов могут засвидетельствовать, что его научная работа, принятая к печати, заслуживает внимания. Я уверена, что сын мой ни в чем не виновен перед Родиной и Правительством. Своей работой он всегда старался оправдать то высокое доверие, которое Вы нам оказали, вернув мне сына в 1935 г.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С великим смущением и чувствуя всю громадность моей просьбы, я опять обращаюсь к Вам.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Иосиф Виссарионович! Спасите советского историка и дайте мне возможность снова жить и работать.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	  Анна Ахматова.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previousslide" highlightClick="1"/>
          </p:cNvPr>
          <p:cNvSpPr/>
          <p:nvPr/>
        </p:nvSpPr>
        <p:spPr>
          <a:xfrm rot="10800000">
            <a:off x="8858280" y="142852"/>
            <a:ext cx="142876" cy="142876"/>
          </a:xfrm>
          <a:prstGeom prst="actionButtonForwardNext">
            <a:avLst/>
          </a:prstGeom>
          <a:solidFill>
            <a:schemeClr val="bg1">
              <a:lumMod val="25000"/>
              <a:lumOff val="75000"/>
              <a:alpha val="0"/>
            </a:schemeClr>
          </a:solidFill>
          <a:ln>
            <a:solidFill>
              <a:schemeClr val="bg1">
                <a:lumMod val="25000"/>
                <a:lumOff val="75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214422"/>
            <a:ext cx="87868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					        </a:t>
            </a:r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12 июля &lt;1935. Ленинград&gt;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Милый Осип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Эмильевич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, спасибо за письмо и память. Вот уже месяц, как я совсем больна. На днях лягу в больницу на исследование. Если все кончится благополучно - непременно побываю у Вас.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Лето ледяное - бессонница и слабость меня совсем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замучали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Вчера звонил Пастернак, который по дороге из Парижа в Москву очутился здесь. Кажется, я его не увижу - он сказал мне, что погибает от тяжелой психастении. Что это за мир такой? Уж Вы не болейте, дорогой Осип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Эмильевич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, и не теряйте бодрости.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С моей книжкой вышла какая-то задержка. До свидания.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Крепко жму Вашу руку и целую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Надюшу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	 Ваша Ахматова.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789877"/>
            <a:ext cx="84296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     20 июля 1943 г.</a:t>
            </a:r>
          </a:p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Дорогой Борис Леонидович,</a:t>
            </a:r>
          </a:p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письмо Ваше было для меня неожиданной радостью. Как странно, что мы не переписывались все времена - правда? Поздравляю Вас с успехом Вашей книги - вот бы мне на нее посмотреть. Наталия Александровна Вишневская расскажет Вам обо мне. 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Она прекрасно читает Ваши стихи и какой голос! До свидания.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      Ваша Ахматова</a:t>
            </a: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58280" y="142852"/>
            <a:ext cx="142876" cy="142876"/>
          </a:xfrm>
          <a:prstGeom prst="actionButtonForwardNext">
            <a:avLst/>
          </a:prstGeom>
          <a:solidFill>
            <a:schemeClr val="bg1">
              <a:lumMod val="25000"/>
              <a:lumOff val="75000"/>
              <a:alpha val="0"/>
            </a:schemeClr>
          </a:solidFill>
          <a:ln>
            <a:solidFill>
              <a:schemeClr val="bg1">
                <a:lumMod val="25000"/>
                <a:lumOff val="75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69445"/>
            <a:ext cx="8643998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       29 ноября 1952</a:t>
            </a:r>
          </a:p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</a:t>
            </a:r>
            <a:r>
              <a:rPr lang="ru-RU" sz="17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Дорогой Борис Леонидович, когда я приехала в Москву и Нина сказала мне, что Вы в больнице, мне показалось, что закрылся самый озаренный предел моего московского существования. Кроме того, все: улицы, встречи, люди стали менее интересны и подернулись туманом. Уж это ль не волшебство!</a:t>
            </a:r>
            <a:br>
              <a:rPr lang="ru-RU" sz="17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17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Мой дорогой друг, летом 51 года я проделала тот же долгий, больничный путь и знаю, как он скучен и труден. Но верно говорит Лозинский: в больнице есть своя прелесть. Надеюсь, что с 52 годом кончится и Ваше больничное заключение, и снова будет все как раньше: снежное Замоскворечье, и музыка, и творчество, и друзья.</a:t>
            </a:r>
            <a:br>
              <a:rPr lang="ru-RU" sz="17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17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Все спрашивают о Вас, ждут Вас. Немчинова восхищается Вашим Шекспиром, которого, как Вы конечно знаете, </a:t>
            </a:r>
            <a:r>
              <a:rPr lang="ru-RU" sz="1700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Гослитиздат</a:t>
            </a:r>
            <a:r>
              <a:rPr lang="ru-RU" sz="17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 будет переиздавать. А я слышу со всех сторон: Пастернак читает Чехова.</a:t>
            </a:r>
            <a:br>
              <a:rPr lang="ru-RU" sz="17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17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Берегите себя, Борис Леонидович, - надеюсь скоро увидеть Вас. Вот каким коротким оно стало, это письмо, которое я мысленно пишу Вам с первого дня моего приезда в Москву. Вы - мастер эпистолярного стиля - не осуждайте меня, ведь я же не пишу никому и никогда.</a:t>
            </a:r>
            <a:br>
              <a:rPr lang="ru-RU" sz="17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17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   Ваша Анна Ахматова</a:t>
            </a:r>
          </a:p>
          <a:p>
            <a:r>
              <a:rPr lang="ru-RU" sz="17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Письмо написано на машинке, чтобы не затруднять Вас разбором моих каракуль.</a:t>
            </a:r>
          </a:p>
          <a:p>
            <a:endParaRPr lang="ru-RU" dirty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previousslide" highlightClick="1"/>
          </p:cNvPr>
          <p:cNvSpPr/>
          <p:nvPr/>
        </p:nvSpPr>
        <p:spPr>
          <a:xfrm rot="10800000">
            <a:off x="8858280" y="142852"/>
            <a:ext cx="142876" cy="142876"/>
          </a:xfrm>
          <a:prstGeom prst="actionButtonForwardNext">
            <a:avLst/>
          </a:prstGeom>
          <a:solidFill>
            <a:schemeClr val="bg1">
              <a:lumMod val="25000"/>
              <a:lumOff val="75000"/>
              <a:alpha val="0"/>
            </a:schemeClr>
          </a:solidFill>
          <a:ln>
            <a:solidFill>
              <a:schemeClr val="bg1">
                <a:lumMod val="25000"/>
                <a:lumOff val="75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85794"/>
            <a:ext cx="3786214" cy="5048285"/>
          </a:xfrm>
          <a:prstGeom prst="rect">
            <a:avLst/>
          </a:prstGeom>
          <a:ln w="15875" cap="rnd">
            <a:solidFill>
              <a:schemeClr val="tx1"/>
            </a:solidFill>
            <a:prstDash val="sysDot"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642918"/>
            <a:ext cx="3207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4" action="ppaction://hlinksldjump"/>
              </a:rPr>
              <a:t>Биография</a:t>
            </a:r>
            <a:endParaRPr lang="ru-RU" sz="5400" dirty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500306"/>
            <a:ext cx="2295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5" action="ppaction://hlinksldjump"/>
              </a:rPr>
              <a:t>Письма</a:t>
            </a:r>
            <a:endParaRPr lang="ru-RU" sz="5400" dirty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429132"/>
            <a:ext cx="38827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6" action="ppaction://hlinksldjump"/>
              </a:rPr>
              <a:t>Посвящения </a:t>
            </a:r>
          </a:p>
          <a:p>
            <a:r>
              <a:rPr lang="ru-RU" sz="40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6" action="ppaction://hlinksldjump"/>
              </a:rPr>
              <a:t>Анне Ахматовой</a:t>
            </a:r>
            <a:endParaRPr lang="ru-RU" sz="4000" dirty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</p:txBody>
      </p:sp>
      <p:pic>
        <p:nvPicPr>
          <p:cNvPr id="10" name="Моцарт -  Lacrimosa (Реквием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14282" y="214290"/>
            <a:ext cx="269469" cy="3048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Полилиния 15"/>
          <p:cNvSpPr/>
          <p:nvPr/>
        </p:nvSpPr>
        <p:spPr>
          <a:xfrm>
            <a:off x="-117231" y="321547"/>
            <a:ext cx="3061398" cy="6300317"/>
          </a:xfrm>
          <a:custGeom>
            <a:avLst/>
            <a:gdLst>
              <a:gd name="connsiteX0" fmla="*/ 2910673 w 3061398"/>
              <a:gd name="connsiteY0" fmla="*/ 0 h 6300317"/>
              <a:gd name="connsiteX1" fmla="*/ 468923 w 3061398"/>
              <a:gd name="connsiteY1" fmla="*/ 341644 h 6300317"/>
              <a:gd name="connsiteX2" fmla="*/ 890954 w 3061398"/>
              <a:gd name="connsiteY2" fmla="*/ 1366576 h 6300317"/>
              <a:gd name="connsiteX3" fmla="*/ 408633 w 3061398"/>
              <a:gd name="connsiteY3" fmla="*/ 2401556 h 6300317"/>
              <a:gd name="connsiteX4" fmla="*/ 730180 w 3061398"/>
              <a:gd name="connsiteY4" fmla="*/ 3667649 h 6300317"/>
              <a:gd name="connsiteX5" fmla="*/ 388536 w 3061398"/>
              <a:gd name="connsiteY5" fmla="*/ 5325627 h 6300317"/>
              <a:gd name="connsiteX6" fmla="*/ 3061398 w 3061398"/>
              <a:gd name="connsiteY6" fmla="*/ 6300317 h 6300317"/>
              <a:gd name="connsiteX7" fmla="*/ 3061398 w 3061398"/>
              <a:gd name="connsiteY7" fmla="*/ 6300317 h 6300317"/>
              <a:gd name="connsiteX8" fmla="*/ 3031253 w 3061398"/>
              <a:gd name="connsiteY8" fmla="*/ 6280220 h 6300317"/>
              <a:gd name="connsiteX9" fmla="*/ 3051350 w 3061398"/>
              <a:gd name="connsiteY9" fmla="*/ 6290268 h 630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1398" h="6300317">
                <a:moveTo>
                  <a:pt x="2910673" y="0"/>
                </a:moveTo>
                <a:cubicBezTo>
                  <a:pt x="1858108" y="56940"/>
                  <a:pt x="805543" y="113881"/>
                  <a:pt x="468923" y="341644"/>
                </a:cubicBezTo>
                <a:cubicBezTo>
                  <a:pt x="132303" y="569407"/>
                  <a:pt x="901002" y="1023257"/>
                  <a:pt x="890954" y="1366576"/>
                </a:cubicBezTo>
                <a:cubicBezTo>
                  <a:pt x="880906" y="1709895"/>
                  <a:pt x="435429" y="2018044"/>
                  <a:pt x="408633" y="2401556"/>
                </a:cubicBezTo>
                <a:cubicBezTo>
                  <a:pt x="381837" y="2785068"/>
                  <a:pt x="733529" y="3180304"/>
                  <a:pt x="730180" y="3667649"/>
                </a:cubicBezTo>
                <a:cubicBezTo>
                  <a:pt x="726831" y="4154994"/>
                  <a:pt x="0" y="4886849"/>
                  <a:pt x="388536" y="5325627"/>
                </a:cubicBezTo>
                <a:cubicBezTo>
                  <a:pt x="777072" y="5764405"/>
                  <a:pt x="3061398" y="6300317"/>
                  <a:pt x="3061398" y="6300317"/>
                </a:cubicBezTo>
                <a:lnTo>
                  <a:pt x="3061398" y="6300317"/>
                </a:lnTo>
                <a:cubicBezTo>
                  <a:pt x="3056374" y="6296968"/>
                  <a:pt x="3032928" y="6281895"/>
                  <a:pt x="3031253" y="6280220"/>
                </a:cubicBezTo>
                <a:cubicBezTo>
                  <a:pt x="3029578" y="6278545"/>
                  <a:pt x="3040464" y="6284406"/>
                  <a:pt x="3051350" y="6290268"/>
                </a:cubicBez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500174"/>
            <a:ext cx="75724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					           </a:t>
            </a:r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[10 марта 1956]</a:t>
            </a: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Дорогой Александр Александрович!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Сейчас я узнала, что дело моего сына рассматривается в понедельник (12 марта). Трудно себе представить, какое это для меня потрясение.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Вы были так добры, так отзывчивы, как никто в эти страшные годы. Я умоляю Вас, если еще можно чем-нибудь помочь, сделайте это (позвонить, написать).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Мне кажется, что я семь лет стою над открытой могилой, где корчится мой, еще живой сын. Простите меня.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    </a:t>
            </a:r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Ахматова</a:t>
            </a: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928670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Дорогая Марина Ивановна,     </a:t>
            </a:r>
          </a:p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благодарю Вас за добрую память обо мне и за иконки. Ваше письмо застало меня в минуту величайшей усталости, так что мне трудно собраться с мыслями, чтобы подробно ответить Вам. Скажу только, что за эти долгие годы я потеряла всех родных, а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Левушка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 после моего развода остался в семье своего отца.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Книга моих последних стихов выходит на днях, я пришлю ее Вам и Вашей чудесной Але. О земных же моих делах, не знаю, право, что и сказать. Вероятно, мне "плохо", но я совсем не вижу, отчего бы мне могло быть "хорошо".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То, что Вы пишете о себе, и страшно и весело.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Желаю Вам и дальше дружбы с Музой и бодрости духа, и, хотите, будем надеяться, что мы все-таки когда-нибудь встретимся.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Целую Вас.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      </a:t>
            </a:r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Ваша Ахматова</a:t>
            </a: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58280" y="142852"/>
            <a:ext cx="142876" cy="142876"/>
          </a:xfrm>
          <a:prstGeom prst="actionButtonForwardNext">
            <a:avLst/>
          </a:prstGeom>
          <a:solidFill>
            <a:schemeClr val="bg1">
              <a:lumMod val="25000"/>
              <a:lumOff val="75000"/>
              <a:alpha val="0"/>
            </a:schemeClr>
          </a:solidFill>
          <a:ln>
            <a:solidFill>
              <a:schemeClr val="bg1">
                <a:lumMod val="25000"/>
                <a:lumOff val="75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00174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    Дорогая Марина Ивановна,     </a:t>
            </a:r>
          </a:p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меня давно так не печалила аграфия, которой я страдаю уже много лет, как сегодня, когда мне хочется поговорить с Вами. Я не пишу никогда и никому, но Ваше доброе отношение мне бесконечно дорого. Спасибо Вам за него и за посвящение поэмы. До 1 июля я в Петербурге. Мечтаю прочитать Ваши новые стихи. Целую Вас и Алю. 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      Ваша Ахматова</a:t>
            </a: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previousslide" highlightClick="1"/>
          </p:cNvPr>
          <p:cNvSpPr/>
          <p:nvPr/>
        </p:nvSpPr>
        <p:spPr>
          <a:xfrm rot="10800000">
            <a:off x="8858280" y="142852"/>
            <a:ext cx="142876" cy="142876"/>
          </a:xfrm>
          <a:prstGeom prst="actionButtonForwardNext">
            <a:avLst/>
          </a:prstGeom>
          <a:solidFill>
            <a:schemeClr val="bg1">
              <a:lumMod val="25000"/>
              <a:lumOff val="75000"/>
              <a:alpha val="0"/>
            </a:schemeClr>
          </a:solidFill>
          <a:ln>
            <a:solidFill>
              <a:schemeClr val="bg1">
                <a:lumMod val="25000"/>
                <a:lumOff val="75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785794"/>
            <a:ext cx="87154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      13 июля 1914. </a:t>
            </a:r>
            <a:r>
              <a:rPr lang="ru-RU" i="1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Слепнево</a:t>
            </a: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Милый Коля, 10-го я приехала в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Слепнево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. Нашла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Левушку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 здоровым, веселым и очень ласковым. О погоде и делах тебе верно напишет мама. В июльской книге "Нового слова" меня очень мило похвалил Ясинский. Соседей стараюсь не видеть, очень они пресные. Я написала несколько стихотворений, которых не слышал еще ни один человек, но меня это, слава Богу, пока мало огорчает. Теперь ты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au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courant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 всех петербургских и литературных дел. Напиши, что слышно? Сюда пришел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Жамм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. Только получу, с почты же отошлю тебе. Прости, что я распечатала письмо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Зноски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, чтобы большой конверт весил меньше. Я получила от Чулкова несколько слов, написанных карандашом. Ему очень плохо, и мне кажется, что мы его больше не увидим.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Вернешься ли ты в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Слепнево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? или с начала августа будешь в Петербурге. Напиши мне обо всем поскорее. Посылаю тебе черновики моих новых стихов и очень жду вестей. Целую.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	     Твоя Аня.</a:t>
            </a: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58280" y="142852"/>
            <a:ext cx="142876" cy="142876"/>
          </a:xfrm>
          <a:prstGeom prst="actionButtonForwardNext">
            <a:avLst/>
          </a:prstGeom>
          <a:solidFill>
            <a:schemeClr val="bg1">
              <a:lumMod val="25000"/>
              <a:lumOff val="75000"/>
              <a:alpha val="0"/>
            </a:schemeClr>
          </a:solidFill>
          <a:ln>
            <a:solidFill>
              <a:schemeClr val="bg1">
                <a:lumMod val="25000"/>
                <a:lumOff val="75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428604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Милый Коля, мама переслала мне сюда твое письмо. Сегодня уже неделя, как я в Слепневе. Становится скучно, погода испортилась, и я предчувствую раннюю осень. Целые дни лежу у себя на диване, изредка читаю, но чаще пишу стихи. Посылаю тебе одно сегодня, оно, кажется, имеет право существовать. Думаю, что нам будет очень трудно с деньгами осенью. У меня ничего нет, у тебя, наверно, тоже. С "Аполлона" получишь пустяки. А нам уже в августе будут нужны несколько сот рублей. Хорошо, если с "Четок" что-нибудь получим. Меня это все очень тревожит. Пожалуйста, не забудь, что заложены вещи. Если возможно, выкупи их и дай кому-нибудь спрятать.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Будет ли Чуковский читать свою статью об акмеизме как лекцию? Ведь он и это может. С добрым чувством жду июльскую "Русскую мысль". Вероятнее всего там свершит надо мною страшную казнь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Valere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. Но думаю о горчайшем, уже перенесенном, и смиряюсь.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Пиши, Коля, и стихи присылай. Будь здоров, милый!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Целую!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	      </a:t>
            </a:r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Твоя Анна.</a:t>
            </a: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</a:t>
            </a:r>
            <a:r>
              <a:rPr lang="ru-RU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Левушка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 здоров и все умеет говорить.</a:t>
            </a:r>
            <a:endParaRPr lang="ru-RU" dirty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previousslide" highlightClick="1"/>
          </p:cNvPr>
          <p:cNvSpPr/>
          <p:nvPr/>
        </p:nvSpPr>
        <p:spPr>
          <a:xfrm rot="10800000">
            <a:off x="8858280" y="142852"/>
            <a:ext cx="142876" cy="142876"/>
          </a:xfrm>
          <a:prstGeom prst="actionButtonForwardNext">
            <a:avLst/>
          </a:prstGeom>
          <a:solidFill>
            <a:schemeClr val="bg1">
              <a:lumMod val="25000"/>
              <a:lumOff val="75000"/>
              <a:alpha val="0"/>
            </a:schemeClr>
          </a:solidFill>
          <a:ln>
            <a:solidFill>
              <a:schemeClr val="bg1">
                <a:lumMod val="25000"/>
                <a:lumOff val="75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357298"/>
            <a:ext cx="8358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     &lt;6 или 7 января 1914 г. Петербург&gt;</a:t>
            </a: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Знаете, Александр Александрович, я только вчера получила Ваши книги. Вы спутали номер квартиры, и они пролежали все это время у кого-то, кто с ними расстался с большим трудом. А я скучала без Ваших стихов.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Вы очень добрый, что надписали мне так много книг, а за стихи я Вам глубоко и навсегда благодарна. Я им ужасно радуюсь, а это удается мне реже всего в жизни.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    Посылаю Вам стихотворение, Вам написанное, и хочу для Вас радости. (Только не от него, конечно. Видите, я не умею писать, как хочу).</a:t>
            </a:r>
            <a:b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     </a:t>
            </a:r>
          </a:p>
          <a:p>
            <a:r>
              <a:rPr lang="ru-RU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Courier New" pitchFamily="49" charset="0"/>
                <a:cs typeface="Courier New" pitchFamily="49" charset="0"/>
              </a:rPr>
              <a:t>						     Анна Ахматова.</a:t>
            </a:r>
            <a:endParaRPr lang="ru-RU" dirty="0" smtClean="0">
              <a:solidFill>
                <a:schemeClr val="bg1">
                  <a:lumMod val="90000"/>
                  <a:lumOff val="1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46345"/>
            <a:ext cx="492922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2" action="ppaction://hlinksldjump"/>
              </a:rPr>
              <a:t>Белла Ахмадулина</a:t>
            </a:r>
            <a:endParaRPr lang="ru-RU" sz="2400" b="1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endParaRPr lang="ru-RU" sz="2400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3" action="ppaction://hlinksldjump"/>
              </a:rPr>
              <a:t>Агния </a:t>
            </a:r>
            <a:r>
              <a:rPr lang="ru-RU" sz="2400" b="1" dirty="0" err="1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3" action="ppaction://hlinksldjump"/>
              </a:rPr>
              <a:t>Барто</a:t>
            </a:r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3" action="ppaction://hlinksldjump"/>
              </a:rPr>
              <a:t> </a:t>
            </a:r>
            <a:endParaRPr lang="ru-RU" sz="2400" b="1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endParaRPr lang="ru-RU" sz="2400" b="1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4" action="ppaction://hlinksldjump"/>
              </a:rPr>
              <a:t>Александр Блок</a:t>
            </a:r>
            <a:endParaRPr lang="ru-RU" sz="2400" b="1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endParaRPr lang="ru-RU" sz="2400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5" action="ppaction://hlinksldjump"/>
              </a:rPr>
              <a:t>Николай Гумилев</a:t>
            </a:r>
            <a:endParaRPr lang="ru-RU" sz="2400" b="1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endParaRPr lang="ru-RU" sz="2400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6" action="ppaction://hlinksldjump"/>
              </a:rPr>
              <a:t>Осип Мандельштам</a:t>
            </a:r>
            <a:endParaRPr lang="ru-RU" sz="2400" b="1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endParaRPr lang="ru-RU" sz="2400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7" action="ppaction://hlinksldjump"/>
              </a:rPr>
              <a:t>Борис Пастернак</a:t>
            </a:r>
            <a:endParaRPr lang="ru-RU" sz="2400" b="1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endParaRPr lang="ru-RU" sz="2400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8" action="ppaction://hlinksldjump"/>
              </a:rPr>
              <a:t>Арсений Тарковский</a:t>
            </a:r>
            <a:endParaRPr lang="ru-RU" sz="2400" b="1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endParaRPr lang="ru-RU" sz="2400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r>
              <a:rPr lang="ru-RU" sz="24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  <a:hlinkClick r:id="rId9" action="ppaction://hlinksldjump"/>
              </a:rPr>
              <a:t>Марина Цветаева</a:t>
            </a:r>
            <a:endParaRPr lang="ru-RU" sz="2400" b="1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endParaRPr lang="ru-RU" sz="2400" dirty="0" smtClean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  <a:p>
            <a:r>
              <a:rPr lang="ru-RU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</a:rPr>
              <a:t/>
            </a:r>
            <a:br>
              <a:rPr lang="ru-RU" sz="24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Adventure" pitchFamily="2" charset="0"/>
              </a:rPr>
            </a:br>
            <a:endParaRPr lang="ru-RU" sz="2400" dirty="0">
              <a:solidFill>
                <a:schemeClr val="bg1">
                  <a:lumMod val="90000"/>
                  <a:lumOff val="10000"/>
                </a:schemeClr>
              </a:solidFill>
              <a:latin typeface="Adventure" pitchFamily="2" charset="0"/>
            </a:endParaRPr>
          </a:p>
        </p:txBody>
      </p:sp>
      <p:pic>
        <p:nvPicPr>
          <p:cNvPr id="5" name="Рисунок 4" descr="0933b3f151bb42f88e0796f1baaf89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71934" y="571480"/>
            <a:ext cx="4071949" cy="558438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Управляющая кнопка: домой 5">
            <a:hlinkClick r:id="rId11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28839"/>
            <a:ext cx="42862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Я завидую ей - молодой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худой, как рабы на галере: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горячей, чем рабыни в гареме,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возжигала зрачок золотой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глядела, как вместе горели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две зари по-над невской водой.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Это имя, каким назвалась,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потому что сама захотела, -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нарушенье черты и предела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востока незваная власть,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так - на северный край чистотела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вдруг - персидской сирени напасть.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Но ее и мое имена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были схожи основой кромешной,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лишь однажды взглянула с усмешкой,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как метелью лицо обмела.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Что же было мне делать - посмевшей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зваться так, как назвали меня?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latin typeface="Veronica script Two" pitchFamily="2" charset="0"/>
              </a:rPr>
              <a:t/>
            </a:r>
            <a:br>
              <a:rPr lang="ru-RU" dirty="0" smtClean="0">
                <a:latin typeface="Veronica script Two" pitchFamily="2" charset="0"/>
              </a:rPr>
            </a:br>
            <a:endParaRPr lang="ru-RU" dirty="0">
              <a:latin typeface="Veronica script Tw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500042"/>
            <a:ext cx="4286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Я завидую ей - молодой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до печали, но до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упаданья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головою в ладонь, до страданья,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я завидую ей же - седой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 час, когда не прервали свиданья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две зари по-над невской водой.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Да, как колокол, грузной, седой,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 вещим слухом, окликнутым зовом,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то ли голосом чьим-то, то ль звоном,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излученным звездой и звездой,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 этим неописуемым зобом,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полным песни, уже неземной.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Я завидую ей - меж корней,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нищей пленнице рая и ада.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О, когда б я была так богата,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что мне прелесть оставшихся дней?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Но я знаю, какая расплата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за судьбу быть не мною, а ей.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349" y="56940"/>
            <a:ext cx="8551147" cy="6695552"/>
          </a:xfrm>
          <a:custGeom>
            <a:avLst/>
            <a:gdLst>
              <a:gd name="connsiteX0" fmla="*/ 4719376 w 8551147"/>
              <a:gd name="connsiteY0" fmla="*/ 264607 h 6695552"/>
              <a:gd name="connsiteX1" fmla="*/ 2880528 w 8551147"/>
              <a:gd name="connsiteY1" fmla="*/ 144027 h 6695552"/>
              <a:gd name="connsiteX2" fmla="*/ 539262 w 8551147"/>
              <a:gd name="connsiteY2" fmla="*/ 214365 h 6695552"/>
              <a:gd name="connsiteX3" fmla="*/ 257908 w 8551147"/>
              <a:gd name="connsiteY3" fmla="*/ 1430216 h 6695552"/>
              <a:gd name="connsiteX4" fmla="*/ 428730 w 8551147"/>
              <a:gd name="connsiteY4" fmla="*/ 3711192 h 6695552"/>
              <a:gd name="connsiteX5" fmla="*/ 247860 w 8551147"/>
              <a:gd name="connsiteY5" fmla="*/ 4585398 h 6695552"/>
              <a:gd name="connsiteX6" fmla="*/ 107183 w 8551147"/>
              <a:gd name="connsiteY6" fmla="*/ 4143271 h 6695552"/>
              <a:gd name="connsiteX7" fmla="*/ 489020 w 8551147"/>
              <a:gd name="connsiteY7" fmla="*/ 4344238 h 6695552"/>
              <a:gd name="connsiteX8" fmla="*/ 428730 w 8551147"/>
              <a:gd name="connsiteY8" fmla="*/ 6343860 h 6695552"/>
              <a:gd name="connsiteX9" fmla="*/ 3061398 w 8551147"/>
              <a:gd name="connsiteY9" fmla="*/ 6454392 h 6695552"/>
              <a:gd name="connsiteX10" fmla="*/ 5864888 w 8551147"/>
              <a:gd name="connsiteY10" fmla="*/ 6363957 h 6695552"/>
              <a:gd name="connsiteX11" fmla="*/ 6357258 w 8551147"/>
              <a:gd name="connsiteY11" fmla="*/ 6605117 h 6695552"/>
              <a:gd name="connsiteX12" fmla="*/ 7743930 w 8551147"/>
              <a:gd name="connsiteY12" fmla="*/ 6183086 h 6695552"/>
              <a:gd name="connsiteX13" fmla="*/ 8437266 w 8551147"/>
              <a:gd name="connsiteY13" fmla="*/ 6494585 h 6695552"/>
              <a:gd name="connsiteX14" fmla="*/ 8427218 w 8551147"/>
              <a:gd name="connsiteY14" fmla="*/ 6504634 h 669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51147" h="6695552">
                <a:moveTo>
                  <a:pt x="4719376" y="264607"/>
                </a:moveTo>
                <a:cubicBezTo>
                  <a:pt x="4148295" y="208504"/>
                  <a:pt x="3577214" y="152401"/>
                  <a:pt x="2880528" y="144027"/>
                </a:cubicBezTo>
                <a:cubicBezTo>
                  <a:pt x="2183842" y="135653"/>
                  <a:pt x="976365" y="0"/>
                  <a:pt x="539262" y="214365"/>
                </a:cubicBezTo>
                <a:cubicBezTo>
                  <a:pt x="102159" y="428730"/>
                  <a:pt x="276330" y="847412"/>
                  <a:pt x="257908" y="1430216"/>
                </a:cubicBezTo>
                <a:cubicBezTo>
                  <a:pt x="239486" y="2013020"/>
                  <a:pt x="430405" y="3185328"/>
                  <a:pt x="428730" y="3711192"/>
                </a:cubicBezTo>
                <a:cubicBezTo>
                  <a:pt x="427055" y="4237056"/>
                  <a:pt x="301451" y="4513385"/>
                  <a:pt x="247860" y="4585398"/>
                </a:cubicBezTo>
                <a:cubicBezTo>
                  <a:pt x="194269" y="4657411"/>
                  <a:pt x="66990" y="4183464"/>
                  <a:pt x="107183" y="4143271"/>
                </a:cubicBezTo>
                <a:cubicBezTo>
                  <a:pt x="147376" y="4103078"/>
                  <a:pt x="435429" y="3977473"/>
                  <a:pt x="489020" y="4344238"/>
                </a:cubicBezTo>
                <a:cubicBezTo>
                  <a:pt x="542611" y="4711003"/>
                  <a:pt x="0" y="5992168"/>
                  <a:pt x="428730" y="6343860"/>
                </a:cubicBezTo>
                <a:cubicBezTo>
                  <a:pt x="857460" y="6695552"/>
                  <a:pt x="2155372" y="6451043"/>
                  <a:pt x="3061398" y="6454392"/>
                </a:cubicBezTo>
                <a:cubicBezTo>
                  <a:pt x="3967424" y="6457741"/>
                  <a:pt x="5315578" y="6338836"/>
                  <a:pt x="5864888" y="6363957"/>
                </a:cubicBezTo>
                <a:cubicBezTo>
                  <a:pt x="6414198" y="6389078"/>
                  <a:pt x="6044084" y="6635262"/>
                  <a:pt x="6357258" y="6605117"/>
                </a:cubicBezTo>
                <a:cubicBezTo>
                  <a:pt x="6670432" y="6574972"/>
                  <a:pt x="7397262" y="6201508"/>
                  <a:pt x="7743930" y="6183086"/>
                </a:cubicBezTo>
                <a:cubicBezTo>
                  <a:pt x="8090598" y="6164664"/>
                  <a:pt x="8323385" y="6440994"/>
                  <a:pt x="8437266" y="6494585"/>
                </a:cubicBezTo>
                <a:cubicBezTo>
                  <a:pt x="8551147" y="6548176"/>
                  <a:pt x="8489182" y="6526405"/>
                  <a:pt x="8427218" y="6504634"/>
                </a:cubicBezTo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38" y="71438"/>
            <a:ext cx="214282" cy="214290"/>
          </a:xfrm>
          <a:prstGeom prst="actionButtonHome">
            <a:avLst/>
          </a:prstGeom>
          <a:noFill/>
          <a:ln>
            <a:solidFill>
              <a:schemeClr val="accent5">
                <a:lumMod val="20000"/>
                <a:lumOff val="8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32861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Сборник стихов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У парнишки лохматого.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Вот чудеса!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Это Анна Ахматова.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Но от ее печальной музы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Не только в школе пареньки,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Но даже юноши,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Стремящиеся в вузы,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Обычно очень далеки.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Вдруг - чудеса!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У мальчишки лохматого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Сборник стихов.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Неужели Ахматова?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Ранняя лирика: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"Белая стая".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Он очарован,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Страницы листая.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357166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Читатель мой насторожился.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Читатель прав - не верьте мне.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Мальчишки нет!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Девчонка в синих джинсах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Ахматову читает на окне.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Девчонка угловатая,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Нескладная пока,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Но ей уже Ахматова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Понятна и близка,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Понятна ревность ранняя,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нежность, и тоска.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</p:txBody>
      </p:sp>
      <p:pic>
        <p:nvPicPr>
          <p:cNvPr id="7" name="Рисунок 6" descr="f4345f193e9ebd834e514921261ca8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929066"/>
            <a:ext cx="4000500" cy="26416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Полилиния 9"/>
          <p:cNvSpPr/>
          <p:nvPr/>
        </p:nvSpPr>
        <p:spPr>
          <a:xfrm>
            <a:off x="579455" y="391886"/>
            <a:ext cx="8132466" cy="6380703"/>
          </a:xfrm>
          <a:custGeom>
            <a:avLst/>
            <a:gdLst>
              <a:gd name="connsiteX0" fmla="*/ 93785 w 8132466"/>
              <a:gd name="connsiteY0" fmla="*/ 5536641 h 6380703"/>
              <a:gd name="connsiteX1" fmla="*/ 284703 w 8132466"/>
              <a:gd name="connsiteY1" fmla="*/ 6079252 h 6380703"/>
              <a:gd name="connsiteX2" fmla="*/ 1802004 w 8132466"/>
              <a:gd name="connsiteY2" fmla="*/ 5606980 h 6380703"/>
              <a:gd name="connsiteX3" fmla="*/ 2394857 w 8132466"/>
              <a:gd name="connsiteY3" fmla="*/ 5094514 h 6380703"/>
              <a:gd name="connsiteX4" fmla="*/ 2816888 w 8132466"/>
              <a:gd name="connsiteY4" fmla="*/ 6059156 h 6380703"/>
              <a:gd name="connsiteX5" fmla="*/ 3701143 w 8132466"/>
              <a:gd name="connsiteY5" fmla="*/ 6129494 h 6380703"/>
              <a:gd name="connsiteX6" fmla="*/ 5479701 w 8132466"/>
              <a:gd name="connsiteY6" fmla="*/ 6139543 h 6380703"/>
              <a:gd name="connsiteX7" fmla="*/ 6162989 w 8132466"/>
              <a:gd name="connsiteY7" fmla="*/ 5918479 h 6380703"/>
              <a:gd name="connsiteX8" fmla="*/ 6976905 w 8132466"/>
              <a:gd name="connsiteY8" fmla="*/ 6179736 h 6380703"/>
              <a:gd name="connsiteX9" fmla="*/ 7640097 w 8132466"/>
              <a:gd name="connsiteY9" fmla="*/ 4712677 h 6380703"/>
              <a:gd name="connsiteX10" fmla="*/ 6796035 w 8132466"/>
              <a:gd name="connsiteY10" fmla="*/ 2481943 h 6380703"/>
              <a:gd name="connsiteX11" fmla="*/ 6956809 w 8132466"/>
              <a:gd name="connsiteY11" fmla="*/ 793819 h 6380703"/>
              <a:gd name="connsiteX12" fmla="*/ 8132466 w 8132466"/>
              <a:gd name="connsiteY12" fmla="*/ 0 h 6380703"/>
              <a:gd name="connsiteX13" fmla="*/ 8132466 w 8132466"/>
              <a:gd name="connsiteY13" fmla="*/ 0 h 63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32466" h="6380703">
                <a:moveTo>
                  <a:pt x="93785" y="5536641"/>
                </a:moveTo>
                <a:cubicBezTo>
                  <a:pt x="46892" y="5802085"/>
                  <a:pt x="0" y="6067529"/>
                  <a:pt x="284703" y="6079252"/>
                </a:cubicBezTo>
                <a:cubicBezTo>
                  <a:pt x="569406" y="6090975"/>
                  <a:pt x="1450312" y="5771103"/>
                  <a:pt x="1802004" y="5606980"/>
                </a:cubicBezTo>
                <a:cubicBezTo>
                  <a:pt x="2153696" y="5442857"/>
                  <a:pt x="2225710" y="5019151"/>
                  <a:pt x="2394857" y="5094514"/>
                </a:cubicBezTo>
                <a:cubicBezTo>
                  <a:pt x="2564004" y="5169877"/>
                  <a:pt x="2599174" y="5886659"/>
                  <a:pt x="2816888" y="6059156"/>
                </a:cubicBezTo>
                <a:cubicBezTo>
                  <a:pt x="3034602" y="6231653"/>
                  <a:pt x="3257341" y="6116096"/>
                  <a:pt x="3701143" y="6129494"/>
                </a:cubicBezTo>
                <a:cubicBezTo>
                  <a:pt x="4144945" y="6142892"/>
                  <a:pt x="5069393" y="6174712"/>
                  <a:pt x="5479701" y="6139543"/>
                </a:cubicBezTo>
                <a:cubicBezTo>
                  <a:pt x="5890009" y="6104374"/>
                  <a:pt x="5913455" y="5911780"/>
                  <a:pt x="6162989" y="5918479"/>
                </a:cubicBezTo>
                <a:cubicBezTo>
                  <a:pt x="6412523" y="5925178"/>
                  <a:pt x="6730720" y="6380703"/>
                  <a:pt x="6976905" y="6179736"/>
                </a:cubicBezTo>
                <a:cubicBezTo>
                  <a:pt x="7223090" y="5978769"/>
                  <a:pt x="7670242" y="5328976"/>
                  <a:pt x="7640097" y="4712677"/>
                </a:cubicBezTo>
                <a:cubicBezTo>
                  <a:pt x="7609952" y="4096378"/>
                  <a:pt x="6909916" y="3135086"/>
                  <a:pt x="6796035" y="2481943"/>
                </a:cubicBezTo>
                <a:cubicBezTo>
                  <a:pt x="6682154" y="1828800"/>
                  <a:pt x="6734071" y="1207476"/>
                  <a:pt x="6956809" y="793819"/>
                </a:cubicBezTo>
                <a:cubicBezTo>
                  <a:pt x="7179548" y="380162"/>
                  <a:pt x="8132466" y="0"/>
                  <a:pt x="8132466" y="0"/>
                </a:cubicBezTo>
                <a:lnTo>
                  <a:pt x="8132466" y="0"/>
                </a:lnTo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1438" y="71438"/>
            <a:ext cx="214282" cy="214290"/>
          </a:xfrm>
          <a:prstGeom prst="actionButtonHome">
            <a:avLst/>
          </a:prstGeom>
          <a:noFill/>
          <a:ln>
            <a:solidFill>
              <a:schemeClr val="accent5">
                <a:lumMod val="20000"/>
                <a:lumOff val="8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16894"/>
            <a:ext cx="53578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"Красота страшна" - Вам скажут, -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Вы накинете лениво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Шаль испанскую на плечи,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Красный розан - в волосах.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"Красота проста" - Вам скажут, -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Пестрой шалью неумело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Вы укроете ребенка,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Красный розан на полу.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Но, рассеянно внимая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Всем словам, кругом звучащим,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Вы задумаетесь грустно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твердите про себя: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"Не страшна и не проста я;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Я не так страшна, чтоб просто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Убивать; не так проста я,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Чтоб не знать, как жизнь страшна!"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</p:txBody>
      </p:sp>
      <p:pic>
        <p:nvPicPr>
          <p:cNvPr id="5" name="Рисунок 4" descr="51557480_ah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857232"/>
            <a:ext cx="3635714" cy="491312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олилиния 6"/>
          <p:cNvSpPr/>
          <p:nvPr/>
        </p:nvSpPr>
        <p:spPr>
          <a:xfrm>
            <a:off x="271305" y="4210259"/>
            <a:ext cx="5687368" cy="2538884"/>
          </a:xfrm>
          <a:custGeom>
            <a:avLst/>
            <a:gdLst>
              <a:gd name="connsiteX0" fmla="*/ 70339 w 5687368"/>
              <a:gd name="connsiteY0" fmla="*/ 0 h 2538884"/>
              <a:gd name="connsiteX1" fmla="*/ 190919 w 5687368"/>
              <a:gd name="connsiteY1" fmla="*/ 2150348 h 2538884"/>
              <a:gd name="connsiteX2" fmla="*/ 1215851 w 5687368"/>
              <a:gd name="connsiteY2" fmla="*/ 2331218 h 2538884"/>
              <a:gd name="connsiteX3" fmla="*/ 2652765 w 5687368"/>
              <a:gd name="connsiteY3" fmla="*/ 1899139 h 2538884"/>
              <a:gd name="connsiteX4" fmla="*/ 4501662 w 5687368"/>
              <a:gd name="connsiteY4" fmla="*/ 2270928 h 2538884"/>
              <a:gd name="connsiteX5" fmla="*/ 5687368 w 5687368"/>
              <a:gd name="connsiteY5" fmla="*/ 2019719 h 253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7368" h="2538884">
                <a:moveTo>
                  <a:pt x="70339" y="0"/>
                </a:moveTo>
                <a:cubicBezTo>
                  <a:pt x="35169" y="880906"/>
                  <a:pt x="0" y="1761812"/>
                  <a:pt x="190919" y="2150348"/>
                </a:cubicBezTo>
                <a:cubicBezTo>
                  <a:pt x="381838" y="2538884"/>
                  <a:pt x="805544" y="2373086"/>
                  <a:pt x="1215851" y="2331218"/>
                </a:cubicBezTo>
                <a:cubicBezTo>
                  <a:pt x="1626158" y="2289350"/>
                  <a:pt x="2105130" y="1909187"/>
                  <a:pt x="2652765" y="1899139"/>
                </a:cubicBezTo>
                <a:cubicBezTo>
                  <a:pt x="3200400" y="1889091"/>
                  <a:pt x="3995895" y="2250831"/>
                  <a:pt x="4501662" y="2270928"/>
                </a:cubicBezTo>
                <a:cubicBezTo>
                  <a:pt x="5007429" y="2291025"/>
                  <a:pt x="5347398" y="2155372"/>
                  <a:pt x="5687368" y="2019719"/>
                </a:cubicBezTo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1438" y="71438"/>
            <a:ext cx="214282" cy="214290"/>
          </a:xfrm>
          <a:prstGeom prst="actionButtonHome">
            <a:avLst/>
          </a:prstGeom>
          <a:noFill/>
          <a:ln>
            <a:solidFill>
              <a:schemeClr val="accent5">
                <a:lumMod val="20000"/>
                <a:lumOff val="8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429132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Анна Андреевна Ахматова (настоящая фамилия Горенко) родилась 11 (23) июня 1889. Предки Ахматовой по линии матери, по семейному преданию, восходили к татарскому хану Ахмату (отсюда псевдоним). Отец инженер-механик на флоте, эпизодически занимался журналистикой.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1050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85728"/>
            <a:ext cx="3357586" cy="396195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олилиния 5"/>
          <p:cNvSpPr/>
          <p:nvPr/>
        </p:nvSpPr>
        <p:spPr>
          <a:xfrm>
            <a:off x="5983793" y="592853"/>
            <a:ext cx="2724779" cy="3336052"/>
          </a:xfrm>
          <a:custGeom>
            <a:avLst/>
            <a:gdLst>
              <a:gd name="connsiteX0" fmla="*/ 366765 w 2724779"/>
              <a:gd name="connsiteY0" fmla="*/ 0 h 3336052"/>
              <a:gd name="connsiteX1" fmla="*/ 2396532 w 2724779"/>
              <a:gd name="connsiteY1" fmla="*/ 321547 h 3336052"/>
              <a:gd name="connsiteX2" fmla="*/ 45218 w 2724779"/>
              <a:gd name="connsiteY2" fmla="*/ 1125415 h 3336052"/>
              <a:gd name="connsiteX3" fmla="*/ 2667838 w 2724779"/>
              <a:gd name="connsiteY3" fmla="*/ 2552281 h 3336052"/>
              <a:gd name="connsiteX4" fmla="*/ 386862 w 2724779"/>
              <a:gd name="connsiteY4" fmla="*/ 3336052 h 3336052"/>
              <a:gd name="connsiteX5" fmla="*/ 386862 w 2724779"/>
              <a:gd name="connsiteY5" fmla="*/ 3336052 h 333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779" h="3336052">
                <a:moveTo>
                  <a:pt x="366765" y="0"/>
                </a:moveTo>
                <a:cubicBezTo>
                  <a:pt x="1408444" y="66989"/>
                  <a:pt x="2450123" y="133978"/>
                  <a:pt x="2396532" y="321547"/>
                </a:cubicBezTo>
                <a:cubicBezTo>
                  <a:pt x="2342941" y="509116"/>
                  <a:pt x="0" y="753626"/>
                  <a:pt x="45218" y="1125415"/>
                </a:cubicBezTo>
                <a:cubicBezTo>
                  <a:pt x="90436" y="1497204"/>
                  <a:pt x="2610897" y="2183841"/>
                  <a:pt x="2667838" y="2552281"/>
                </a:cubicBezTo>
                <a:cubicBezTo>
                  <a:pt x="2724779" y="2920721"/>
                  <a:pt x="386862" y="3336052"/>
                  <a:pt x="386862" y="3336052"/>
                </a:cubicBezTo>
                <a:lnTo>
                  <a:pt x="386862" y="3336052"/>
                </a:ln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4143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нгел лег у края небосклона,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аклонившись, удивлялся звонам.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овый мир был синим и бездонным.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д молчал, не слышалось ни стона.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лой Крови робкое томленье,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рупких рук испуг и содроганье -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иру снов досталось в обладанье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нгела святое отраженье.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есно в мире. Пусть живет, мечтая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 любви, о свете и о тени,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 ужасе предвечном открывая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Veronica script Two" pitchFamily="2" charset="0"/>
              </a:rPr>
              <a:t>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збуку своих же откровений.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58" y="2643182"/>
            <a:ext cx="4214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ддис-Абеба, город роз.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а берегу ручьев прозрачных,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ебесный див тебя принес,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лмазной, средь ущелий мрачных.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А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рмидин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 сад… Там пилигрим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ранит обет любви неясной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ы все склоняемся пред ним),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розы душны, розы красны.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ам смотрит в душу чей-то взор,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травы полный и обманов,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 садах высоких сикомор,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onica script Two" pitchFamily="2" charset="0"/>
              </a:rPr>
              <a:t>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ллеях сумрачных платанов.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51692" y="5024"/>
            <a:ext cx="7676941" cy="5982119"/>
          </a:xfrm>
          <a:custGeom>
            <a:avLst/>
            <a:gdLst>
              <a:gd name="connsiteX0" fmla="*/ 7676941 w 7676941"/>
              <a:gd name="connsiteY0" fmla="*/ 557684 h 5982119"/>
              <a:gd name="connsiteX1" fmla="*/ 6169688 w 7676941"/>
              <a:gd name="connsiteY1" fmla="*/ 175846 h 5982119"/>
              <a:gd name="connsiteX2" fmla="*/ 5194998 w 7676941"/>
              <a:gd name="connsiteY2" fmla="*/ 1612761 h 5982119"/>
              <a:gd name="connsiteX3" fmla="*/ 7285055 w 7676941"/>
              <a:gd name="connsiteY3" fmla="*/ 1843873 h 5982119"/>
              <a:gd name="connsiteX4" fmla="*/ 6863024 w 7676941"/>
              <a:gd name="connsiteY4" fmla="*/ 999811 h 5982119"/>
              <a:gd name="connsiteX5" fmla="*/ 5144756 w 7676941"/>
              <a:gd name="connsiteY5" fmla="*/ 2165420 h 5982119"/>
              <a:gd name="connsiteX6" fmla="*/ 3959051 w 7676941"/>
              <a:gd name="connsiteY6" fmla="*/ 2044840 h 5982119"/>
              <a:gd name="connsiteX7" fmla="*/ 4170066 w 7676941"/>
              <a:gd name="connsiteY7" fmla="*/ 3310932 h 5982119"/>
              <a:gd name="connsiteX8" fmla="*/ 3838471 w 7676941"/>
              <a:gd name="connsiteY8" fmla="*/ 4828233 h 5982119"/>
              <a:gd name="connsiteX9" fmla="*/ 1266093 w 7676941"/>
              <a:gd name="connsiteY9" fmla="*/ 4999055 h 5982119"/>
              <a:gd name="connsiteX10" fmla="*/ 2270928 w 7676941"/>
              <a:gd name="connsiteY10" fmla="*/ 4737798 h 5982119"/>
              <a:gd name="connsiteX11" fmla="*/ 1929284 w 7676941"/>
              <a:gd name="connsiteY11" fmla="*/ 5802923 h 5982119"/>
              <a:gd name="connsiteX12" fmla="*/ 0 w 7676941"/>
              <a:gd name="connsiteY12" fmla="*/ 5812972 h 598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76941" h="5982119">
                <a:moveTo>
                  <a:pt x="7676941" y="557684"/>
                </a:moveTo>
                <a:cubicBezTo>
                  <a:pt x="7130143" y="278842"/>
                  <a:pt x="6583345" y="0"/>
                  <a:pt x="6169688" y="175846"/>
                </a:cubicBezTo>
                <a:cubicBezTo>
                  <a:pt x="5756031" y="351692"/>
                  <a:pt x="5009104" y="1334757"/>
                  <a:pt x="5194998" y="1612761"/>
                </a:cubicBezTo>
                <a:cubicBezTo>
                  <a:pt x="5380893" y="1890766"/>
                  <a:pt x="7007051" y="1946031"/>
                  <a:pt x="7285055" y="1843873"/>
                </a:cubicBezTo>
                <a:cubicBezTo>
                  <a:pt x="7563059" y="1741715"/>
                  <a:pt x="7219740" y="946220"/>
                  <a:pt x="6863024" y="999811"/>
                </a:cubicBezTo>
                <a:cubicBezTo>
                  <a:pt x="6506308" y="1053402"/>
                  <a:pt x="5628751" y="1991249"/>
                  <a:pt x="5144756" y="2165420"/>
                </a:cubicBezTo>
                <a:cubicBezTo>
                  <a:pt x="4660761" y="2339591"/>
                  <a:pt x="4121499" y="1853921"/>
                  <a:pt x="3959051" y="2044840"/>
                </a:cubicBezTo>
                <a:cubicBezTo>
                  <a:pt x="3796603" y="2235759"/>
                  <a:pt x="4190163" y="2847033"/>
                  <a:pt x="4170066" y="3310932"/>
                </a:cubicBezTo>
                <a:cubicBezTo>
                  <a:pt x="4149969" y="3774831"/>
                  <a:pt x="4322466" y="4546879"/>
                  <a:pt x="3838471" y="4828233"/>
                </a:cubicBezTo>
                <a:cubicBezTo>
                  <a:pt x="3354476" y="5109587"/>
                  <a:pt x="1527350" y="5014128"/>
                  <a:pt x="1266093" y="4999055"/>
                </a:cubicBezTo>
                <a:cubicBezTo>
                  <a:pt x="1004836" y="4983983"/>
                  <a:pt x="2160396" y="4603820"/>
                  <a:pt x="2270928" y="4737798"/>
                </a:cubicBezTo>
                <a:cubicBezTo>
                  <a:pt x="2381460" y="4871776"/>
                  <a:pt x="2307772" y="5623727"/>
                  <a:pt x="1929284" y="5802923"/>
                </a:cubicBezTo>
                <a:cubicBezTo>
                  <a:pt x="1550796" y="5982119"/>
                  <a:pt x="775398" y="5897545"/>
                  <a:pt x="0" y="5812972"/>
                </a:cubicBezTo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38" y="71438"/>
            <a:ext cx="214282" cy="214290"/>
          </a:xfrm>
          <a:prstGeom prst="actionButtonHome">
            <a:avLst/>
          </a:prstGeom>
          <a:noFill/>
          <a:ln>
            <a:solidFill>
              <a:schemeClr val="accent5">
                <a:lumMod val="20000"/>
                <a:lumOff val="8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0562" y="1142984"/>
            <a:ext cx="4929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Как черный ангел на снегу,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Ты показалась мне сегодня,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утаить я не могу,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Есть на тебе печать Господня.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Такая странная печать -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Как бы дарованная свыше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- Что, кажется, в церковной нише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Тебе назначено стоять.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Пускай нездешняя любовь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 любовью здешней будут слиты,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Пускай бушующая кровь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Не перейдет в твои ланиты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пышный мрамор оттенит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Всю призрачность твоих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лохмотий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Всю наготу нежнейшей плоти,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Но не краснеющих ланит.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</p:txBody>
      </p:sp>
      <p:pic>
        <p:nvPicPr>
          <p:cNvPr id="5" name="Рисунок 4" descr="pisat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3758873" cy="478629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олилиния 5"/>
          <p:cNvSpPr/>
          <p:nvPr/>
        </p:nvSpPr>
        <p:spPr>
          <a:xfrm>
            <a:off x="4742822" y="278004"/>
            <a:ext cx="3989196" cy="3279112"/>
          </a:xfrm>
          <a:custGeom>
            <a:avLst/>
            <a:gdLst>
              <a:gd name="connsiteX0" fmla="*/ 0 w 3989196"/>
              <a:gd name="connsiteY0" fmla="*/ 405284 h 3279112"/>
              <a:gd name="connsiteX1" fmla="*/ 1537398 w 3989196"/>
              <a:gd name="connsiteY1" fmla="*/ 13398 h 3279112"/>
              <a:gd name="connsiteX2" fmla="*/ 2190541 w 3989196"/>
              <a:gd name="connsiteY2" fmla="*/ 485671 h 3279112"/>
              <a:gd name="connsiteX3" fmla="*/ 3165231 w 3989196"/>
              <a:gd name="connsiteY3" fmla="*/ 777073 h 3279112"/>
              <a:gd name="connsiteX4" fmla="*/ 3908809 w 3989196"/>
              <a:gd name="connsiteY4" fmla="*/ 1239297 h 3279112"/>
              <a:gd name="connsiteX5" fmla="*/ 3647552 w 3989196"/>
              <a:gd name="connsiteY5" fmla="*/ 3279112 h 32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9196" h="3279112">
                <a:moveTo>
                  <a:pt x="0" y="405284"/>
                </a:moveTo>
                <a:cubicBezTo>
                  <a:pt x="586154" y="202642"/>
                  <a:pt x="1172308" y="0"/>
                  <a:pt x="1537398" y="13398"/>
                </a:cubicBezTo>
                <a:cubicBezTo>
                  <a:pt x="1902488" y="26796"/>
                  <a:pt x="1919236" y="358392"/>
                  <a:pt x="2190541" y="485671"/>
                </a:cubicBezTo>
                <a:cubicBezTo>
                  <a:pt x="2461846" y="612950"/>
                  <a:pt x="2878853" y="651469"/>
                  <a:pt x="3165231" y="777073"/>
                </a:cubicBezTo>
                <a:cubicBezTo>
                  <a:pt x="3451609" y="902677"/>
                  <a:pt x="3828422" y="822291"/>
                  <a:pt x="3908809" y="1239297"/>
                </a:cubicBezTo>
                <a:cubicBezTo>
                  <a:pt x="3989196" y="1656304"/>
                  <a:pt x="3818374" y="2467708"/>
                  <a:pt x="3647552" y="3279112"/>
                </a:cubicBezTo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1438" y="71438"/>
            <a:ext cx="214282" cy="214290"/>
          </a:xfrm>
          <a:prstGeom prst="actionButtonHome">
            <a:avLst/>
          </a:prstGeom>
          <a:noFill/>
          <a:ln>
            <a:solidFill>
              <a:schemeClr val="accent5">
                <a:lumMod val="20000"/>
                <a:lumOff val="8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00042"/>
            <a:ext cx="42862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Мне кажется, я подберу слова,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Похожие на вашу первозданность.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А ошибусь, - мне это трын-трава,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Я все равно с ошибкой не расстанусь.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Я слышу мокрых кровель говорок,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Торцовых плит заглохшие эклоги.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Такой-то город, явный с первых строк,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Растет и отдается в каждом слоге.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Кругом весна, но за город нельзя.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Еще строга заказчица скупая.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Глаза шитьем за лампою следя,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Горит заря, спины не разгибая.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Вдыхая дали ладожскую гладь,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Спешит к воде, смиряя сил упадок.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 таких гулянок ничего не взять.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Каналы глохнут затхлостью укладок.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00042"/>
            <a:ext cx="4786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По ним ныряет, как пустой орех,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Горячий ветер, и колышет веки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Ветвей и звезд, и фонарей, и вех,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с моста вдаль глядящей белошвейки.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Бывает глаз по-разному остер.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По-разному бывает образ точен.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Но самой страшной крепости раствор -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Ночная даль под взглядом белой ночи.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Таким я вижу облик ваш и взгляд.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Он мне внушен не тем столбом из соли,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Которым вы пять лет тому назад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Испуг оглядки к рифме прикололи.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Но, исходив от ваших первых книг,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Где крепли прозы пристальной крупицы,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Он и во всех, как искры проводник,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Событья болью заставляет биться.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205802" y="5993842"/>
            <a:ext cx="5757706" cy="607925"/>
          </a:xfrm>
          <a:custGeom>
            <a:avLst/>
            <a:gdLst>
              <a:gd name="connsiteX0" fmla="*/ 0 w 5757706"/>
              <a:gd name="connsiteY0" fmla="*/ 437103 h 607925"/>
              <a:gd name="connsiteX1" fmla="*/ 1095271 w 5757706"/>
              <a:gd name="connsiteY1" fmla="*/ 5024 h 607925"/>
              <a:gd name="connsiteX2" fmla="*/ 2411605 w 5757706"/>
              <a:gd name="connsiteY2" fmla="*/ 447151 h 607925"/>
              <a:gd name="connsiteX3" fmla="*/ 3938954 w 5757706"/>
              <a:gd name="connsiteY3" fmla="*/ 95459 h 607925"/>
              <a:gd name="connsiteX4" fmla="*/ 5215095 w 5757706"/>
              <a:gd name="connsiteY4" fmla="*/ 85411 h 607925"/>
              <a:gd name="connsiteX5" fmla="*/ 5757706 w 5757706"/>
              <a:gd name="connsiteY5" fmla="*/ 607925 h 60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7706" h="607925">
                <a:moveTo>
                  <a:pt x="0" y="437103"/>
                </a:moveTo>
                <a:cubicBezTo>
                  <a:pt x="346668" y="220226"/>
                  <a:pt x="693337" y="3349"/>
                  <a:pt x="1095271" y="5024"/>
                </a:cubicBezTo>
                <a:cubicBezTo>
                  <a:pt x="1497205" y="6699"/>
                  <a:pt x="1937658" y="432079"/>
                  <a:pt x="2411605" y="447151"/>
                </a:cubicBezTo>
                <a:cubicBezTo>
                  <a:pt x="2885552" y="462224"/>
                  <a:pt x="3471706" y="155749"/>
                  <a:pt x="3938954" y="95459"/>
                </a:cubicBezTo>
                <a:cubicBezTo>
                  <a:pt x="4406202" y="35169"/>
                  <a:pt x="4911970" y="0"/>
                  <a:pt x="5215095" y="85411"/>
                </a:cubicBezTo>
                <a:cubicBezTo>
                  <a:pt x="5518220" y="170822"/>
                  <a:pt x="5637963" y="389373"/>
                  <a:pt x="5757706" y="607925"/>
                </a:cubicBezTo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38" y="71438"/>
            <a:ext cx="214282" cy="214290"/>
          </a:xfrm>
          <a:prstGeom prst="actionButtonHome">
            <a:avLst/>
          </a:prstGeom>
          <a:noFill/>
          <a:ln>
            <a:solidFill>
              <a:schemeClr val="accent5">
                <a:lumMod val="20000"/>
                <a:lumOff val="8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928670"/>
            <a:ext cx="51435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Все без нее не так. Приоткрывая,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Откладываю в сторону тетрадь,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некому стихи мне прочитать,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рукопись похожа беловая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На черновик, и первые ручьи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Подтачивают снежный пласт.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                                      Ничьи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Теперь ее портреты - горбоносый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Антиахийский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 профиль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. . . . . . . . . . . . . . . . . . . . . . 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                            Горький рот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Среди живых подобий не найдет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не ответит больше на вопросы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Полуулыбкой, для которой нет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Ни зеркала земного, ни сравнений,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Туман сквозит. Ни отзвука, ни тени.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смутно льется белый ровный свет.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</p:txBody>
      </p:sp>
      <p:pic>
        <p:nvPicPr>
          <p:cNvPr id="5" name="Рисунок 4" descr="62068176642060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0562" y="357166"/>
            <a:ext cx="4286250" cy="5715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олилиния 6"/>
          <p:cNvSpPr/>
          <p:nvPr/>
        </p:nvSpPr>
        <p:spPr>
          <a:xfrm>
            <a:off x="522514" y="239486"/>
            <a:ext cx="4253803" cy="4814835"/>
          </a:xfrm>
          <a:custGeom>
            <a:avLst/>
            <a:gdLst>
              <a:gd name="connsiteX0" fmla="*/ 0 w 4253803"/>
              <a:gd name="connsiteY0" fmla="*/ 333270 h 4814835"/>
              <a:gd name="connsiteX1" fmla="*/ 1838849 w 4253803"/>
              <a:gd name="connsiteY1" fmla="*/ 152400 h 4814835"/>
              <a:gd name="connsiteX2" fmla="*/ 2522137 w 4253803"/>
              <a:gd name="connsiteY2" fmla="*/ 584479 h 4814835"/>
              <a:gd name="connsiteX3" fmla="*/ 3717890 w 4253803"/>
              <a:gd name="connsiteY3" fmla="*/ 212690 h 4814835"/>
              <a:gd name="connsiteX4" fmla="*/ 4210260 w 4253803"/>
              <a:gd name="connsiteY4" fmla="*/ 1860619 h 4814835"/>
              <a:gd name="connsiteX5" fmla="*/ 3456633 w 4253803"/>
              <a:gd name="connsiteY5" fmla="*/ 2312795 h 4814835"/>
              <a:gd name="connsiteX6" fmla="*/ 3999244 w 4253803"/>
              <a:gd name="connsiteY6" fmla="*/ 3056373 h 4814835"/>
              <a:gd name="connsiteX7" fmla="*/ 3677697 w 4253803"/>
              <a:gd name="connsiteY7" fmla="*/ 4041112 h 4814835"/>
              <a:gd name="connsiteX8" fmla="*/ 4049486 w 4253803"/>
              <a:gd name="connsiteY8" fmla="*/ 4814835 h 4814835"/>
              <a:gd name="connsiteX9" fmla="*/ 4049486 w 4253803"/>
              <a:gd name="connsiteY9" fmla="*/ 4814835 h 4814835"/>
              <a:gd name="connsiteX10" fmla="*/ 4049486 w 4253803"/>
              <a:gd name="connsiteY10" fmla="*/ 4814835 h 481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53803" h="4814835">
                <a:moveTo>
                  <a:pt x="0" y="333270"/>
                </a:moveTo>
                <a:cubicBezTo>
                  <a:pt x="709246" y="221901"/>
                  <a:pt x="1418493" y="110532"/>
                  <a:pt x="1838849" y="152400"/>
                </a:cubicBezTo>
                <a:cubicBezTo>
                  <a:pt x="2259205" y="194268"/>
                  <a:pt x="2208964" y="574431"/>
                  <a:pt x="2522137" y="584479"/>
                </a:cubicBezTo>
                <a:cubicBezTo>
                  <a:pt x="2835310" y="594527"/>
                  <a:pt x="3436536" y="0"/>
                  <a:pt x="3717890" y="212690"/>
                </a:cubicBezTo>
                <a:cubicBezTo>
                  <a:pt x="3999244" y="425380"/>
                  <a:pt x="4253803" y="1510602"/>
                  <a:pt x="4210260" y="1860619"/>
                </a:cubicBezTo>
                <a:cubicBezTo>
                  <a:pt x="4166717" y="2210636"/>
                  <a:pt x="3491802" y="2113503"/>
                  <a:pt x="3456633" y="2312795"/>
                </a:cubicBezTo>
                <a:cubicBezTo>
                  <a:pt x="3421464" y="2512087"/>
                  <a:pt x="3962400" y="2768320"/>
                  <a:pt x="3999244" y="3056373"/>
                </a:cubicBezTo>
                <a:cubicBezTo>
                  <a:pt x="4036088" y="3344426"/>
                  <a:pt x="3669323" y="3748035"/>
                  <a:pt x="3677697" y="4041112"/>
                </a:cubicBezTo>
                <a:cubicBezTo>
                  <a:pt x="3686071" y="4334189"/>
                  <a:pt x="4049486" y="4814835"/>
                  <a:pt x="4049486" y="4814835"/>
                </a:cubicBezTo>
                <a:lnTo>
                  <a:pt x="4049486" y="4814835"/>
                </a:lnTo>
                <a:lnTo>
                  <a:pt x="4049486" y="4814835"/>
                </a:lnTo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1438" y="71438"/>
            <a:ext cx="214282" cy="214290"/>
          </a:xfrm>
          <a:prstGeom prst="actionButtonHome">
            <a:avLst/>
          </a:prstGeom>
          <a:noFill/>
          <a:ln>
            <a:solidFill>
              <a:schemeClr val="accent5">
                <a:lumMod val="20000"/>
                <a:lumOff val="8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571480"/>
            <a:ext cx="53578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О, Муза плача, прекраснейшая из муз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О ты, шальное исчадие ночи белой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Ты черную насылаешь метель на Русь,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вопли твои вонзаются в нас, как стрелы.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мы шарахаемся, и глухое: ох! -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Стотысячное - тебе присягает: Анна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Ахматова! Это имя - огромный вздох,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в глубь он падает, которая безымянна.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Мы коронованы тем, что одну с тобой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Мы землю топчем, что небо над нами - то же!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тот, кто ранен смертельной твоей судьбой,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Уже бессмертным на смертное сходит ложе.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endParaRPr lang="ru-RU" dirty="0" smtClean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В певучем граде моем купола горят,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Спаса светлого славит слепец бродячий...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И я дарю тебе свой колокольный град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onica script Two" pitchFamily="2" charset="0"/>
              </a:rPr>
              <a:t>- Ахматова! - и сердце свое в придачу.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onica script Tw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511333"/>
            <a:ext cx="3571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Златоустой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 Анне - всея Руси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Искупительному глаголу, - 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Ветер, голос мой донеси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И вот этот мой вздох тяжелый.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Расскажи, сгорающий небосклон,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Про глаза, что черны от боли,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И про тихий земной поклон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Посреди золотого поля.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Ты,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зеленоводный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 лесной ручей,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Расскажи, как сегодня ночью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Я взглянула в тебя - и чей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Лик узрела в тебе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воочью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.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Ты, в грозовой выси,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Обретенный вновь!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Ты! - Безымянный!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Донеси любовь мою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</a:b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Златоустой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Veronica script Two" pitchFamily="2" charset="0"/>
              </a:rPr>
              <a:t> Анне - всея Руси!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Veronica script Two" pitchFamily="2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123174" y="150725"/>
            <a:ext cx="1199103" cy="6571622"/>
          </a:xfrm>
          <a:custGeom>
            <a:avLst/>
            <a:gdLst>
              <a:gd name="connsiteX0" fmla="*/ 1112017 w 1199103"/>
              <a:gd name="connsiteY0" fmla="*/ 0 h 6571622"/>
              <a:gd name="connsiteX1" fmla="*/ 227762 w 1199103"/>
              <a:gd name="connsiteY1" fmla="*/ 1045029 h 6571622"/>
              <a:gd name="connsiteX2" fmla="*/ 921099 w 1199103"/>
              <a:gd name="connsiteY2" fmla="*/ 1416818 h 6571622"/>
              <a:gd name="connsiteX3" fmla="*/ 348342 w 1199103"/>
              <a:gd name="connsiteY3" fmla="*/ 2210638 h 6571622"/>
              <a:gd name="connsiteX4" fmla="*/ 87085 w 1199103"/>
              <a:gd name="connsiteY4" fmla="*/ 1969477 h 6571622"/>
              <a:gd name="connsiteX5" fmla="*/ 629696 w 1199103"/>
              <a:gd name="connsiteY5" fmla="*/ 2029767 h 6571622"/>
              <a:gd name="connsiteX6" fmla="*/ 599551 w 1199103"/>
              <a:gd name="connsiteY6" fmla="*/ 3265715 h 6571622"/>
              <a:gd name="connsiteX7" fmla="*/ 1071824 w 1199103"/>
              <a:gd name="connsiteY7" fmla="*/ 3416440 h 6571622"/>
              <a:gd name="connsiteX8" fmla="*/ 1142162 w 1199103"/>
              <a:gd name="connsiteY8" fmla="*/ 3989196 h 6571622"/>
              <a:gd name="connsiteX9" fmla="*/ 730180 w 1199103"/>
              <a:gd name="connsiteY9" fmla="*/ 4561952 h 6571622"/>
              <a:gd name="connsiteX10" fmla="*/ 328246 w 1199103"/>
              <a:gd name="connsiteY10" fmla="*/ 4712677 h 6571622"/>
              <a:gd name="connsiteX11" fmla="*/ 468923 w 1199103"/>
              <a:gd name="connsiteY11" fmla="*/ 4330840 h 6571622"/>
              <a:gd name="connsiteX12" fmla="*/ 981389 w 1199103"/>
              <a:gd name="connsiteY12" fmla="*/ 5064370 h 6571622"/>
              <a:gd name="connsiteX13" fmla="*/ 629696 w 1199103"/>
              <a:gd name="connsiteY13" fmla="*/ 5807948 h 6571622"/>
              <a:gd name="connsiteX14" fmla="*/ 36844 w 1199103"/>
              <a:gd name="connsiteY14" fmla="*/ 5958673 h 6571622"/>
              <a:gd name="connsiteX15" fmla="*/ 408633 w 1199103"/>
              <a:gd name="connsiteY15" fmla="*/ 6571622 h 65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9103" h="6571622">
                <a:moveTo>
                  <a:pt x="1112017" y="0"/>
                </a:moveTo>
                <a:cubicBezTo>
                  <a:pt x="685799" y="404446"/>
                  <a:pt x="259582" y="808893"/>
                  <a:pt x="227762" y="1045029"/>
                </a:cubicBezTo>
                <a:cubicBezTo>
                  <a:pt x="195942" y="1281165"/>
                  <a:pt x="901002" y="1222550"/>
                  <a:pt x="921099" y="1416818"/>
                </a:cubicBezTo>
                <a:cubicBezTo>
                  <a:pt x="941196" y="1611086"/>
                  <a:pt x="487344" y="2118528"/>
                  <a:pt x="348342" y="2210638"/>
                </a:cubicBezTo>
                <a:cubicBezTo>
                  <a:pt x="209340" y="2302748"/>
                  <a:pt x="40193" y="1999622"/>
                  <a:pt x="87085" y="1969477"/>
                </a:cubicBezTo>
                <a:cubicBezTo>
                  <a:pt x="133977" y="1939332"/>
                  <a:pt x="544285" y="1813727"/>
                  <a:pt x="629696" y="2029767"/>
                </a:cubicBezTo>
                <a:cubicBezTo>
                  <a:pt x="715107" y="2245807"/>
                  <a:pt x="525863" y="3034603"/>
                  <a:pt x="599551" y="3265715"/>
                </a:cubicBezTo>
                <a:cubicBezTo>
                  <a:pt x="673239" y="3496827"/>
                  <a:pt x="981389" y="3295860"/>
                  <a:pt x="1071824" y="3416440"/>
                </a:cubicBezTo>
                <a:cubicBezTo>
                  <a:pt x="1162259" y="3537020"/>
                  <a:pt x="1199103" y="3798277"/>
                  <a:pt x="1142162" y="3989196"/>
                </a:cubicBezTo>
                <a:cubicBezTo>
                  <a:pt x="1085221" y="4180115"/>
                  <a:pt x="865833" y="4441372"/>
                  <a:pt x="730180" y="4561952"/>
                </a:cubicBezTo>
                <a:cubicBezTo>
                  <a:pt x="594527" y="4682532"/>
                  <a:pt x="371789" y="4751196"/>
                  <a:pt x="328246" y="4712677"/>
                </a:cubicBezTo>
                <a:cubicBezTo>
                  <a:pt x="284703" y="4674158"/>
                  <a:pt x="360066" y="4272225"/>
                  <a:pt x="468923" y="4330840"/>
                </a:cubicBezTo>
                <a:cubicBezTo>
                  <a:pt x="577780" y="4389456"/>
                  <a:pt x="954594" y="4818185"/>
                  <a:pt x="981389" y="5064370"/>
                </a:cubicBezTo>
                <a:cubicBezTo>
                  <a:pt x="1008184" y="5310555"/>
                  <a:pt x="787120" y="5658898"/>
                  <a:pt x="629696" y="5807948"/>
                </a:cubicBezTo>
                <a:cubicBezTo>
                  <a:pt x="472272" y="5956998"/>
                  <a:pt x="73688" y="5831394"/>
                  <a:pt x="36844" y="5958673"/>
                </a:cubicBezTo>
                <a:cubicBezTo>
                  <a:pt x="0" y="6085952"/>
                  <a:pt x="204316" y="6328787"/>
                  <a:pt x="408633" y="6571622"/>
                </a:cubicBezTo>
              </a:path>
            </a:pathLst>
          </a:cu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1438" y="71438"/>
            <a:ext cx="214282" cy="214290"/>
          </a:xfrm>
          <a:prstGeom prst="actionButtonHome">
            <a:avLst/>
          </a:prstGeom>
          <a:noFill/>
          <a:ln>
            <a:solidFill>
              <a:schemeClr val="accent5">
                <a:lumMod val="20000"/>
                <a:lumOff val="8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Годовалым ребенком Анна была перевезена в Царское Село, где прожила до шестнадцати лет. Первое стихотворение Ахматова написала, когда ей было одиннадцать лет. Училась Анна в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Царскосельской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женской гимназии, сначала плохо, потом гораздо лучше, но всегда неохотно.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2285992"/>
            <a:ext cx="50006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В Царском Селе в 1903 году познакомилась с Н. С. Гумилевым и стала постоянным адресатом его стихотворений. В 1905 году после развода родителей переехала в Евпаторию. Последний класс проходила в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Фундуклеевской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гимназии в Киеве, которую и окончила в 1907 году. В 1908-10 годах училась на юридическом отделении Киевских высших женских курсов. Затем посещала женские историко-литературные курсы Н. П.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Раева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в Петербурге (начало 1910-х гг.).</a:t>
            </a:r>
          </a:p>
          <a:p>
            <a:endParaRPr lang="ru-RU" dirty="0"/>
          </a:p>
        </p:txBody>
      </p:sp>
      <p:pic>
        <p:nvPicPr>
          <p:cNvPr id="6" name="Рисунок 5" descr="p7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3571900" cy="46320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олилиния 6"/>
          <p:cNvSpPr/>
          <p:nvPr/>
        </p:nvSpPr>
        <p:spPr>
          <a:xfrm>
            <a:off x="21771" y="200129"/>
            <a:ext cx="9051891" cy="6537291"/>
          </a:xfrm>
          <a:custGeom>
            <a:avLst/>
            <a:gdLst>
              <a:gd name="connsiteX0" fmla="*/ 530888 w 9051891"/>
              <a:gd name="connsiteY0" fmla="*/ 838 h 6537291"/>
              <a:gd name="connsiteX1" fmla="*/ 601227 w 9051891"/>
              <a:gd name="connsiteY1" fmla="*/ 20935 h 6537291"/>
              <a:gd name="connsiteX2" fmla="*/ 7323574 w 9051891"/>
              <a:gd name="connsiteY2" fmla="*/ 131467 h 6537291"/>
              <a:gd name="connsiteX3" fmla="*/ 6791011 w 9051891"/>
              <a:gd name="connsiteY3" fmla="*/ 774561 h 6537291"/>
              <a:gd name="connsiteX4" fmla="*/ 7303477 w 9051891"/>
              <a:gd name="connsiteY4" fmla="*/ 1648768 h 6537291"/>
              <a:gd name="connsiteX5" fmla="*/ 4811486 w 9051891"/>
              <a:gd name="connsiteY5" fmla="*/ 1970315 h 6537291"/>
              <a:gd name="connsiteX6" fmla="*/ 3696119 w 9051891"/>
              <a:gd name="connsiteY6" fmla="*/ 2231572 h 6537291"/>
              <a:gd name="connsiteX7" fmla="*/ 3907134 w 9051891"/>
              <a:gd name="connsiteY7" fmla="*/ 3608196 h 6537291"/>
              <a:gd name="connsiteX8" fmla="*/ 3736313 w 9051891"/>
              <a:gd name="connsiteY8" fmla="*/ 4733612 h 6537291"/>
              <a:gd name="connsiteX9" fmla="*/ 3987521 w 9051891"/>
              <a:gd name="connsiteY9" fmla="*/ 6110236 h 6537291"/>
              <a:gd name="connsiteX10" fmla="*/ 6720673 w 9051891"/>
              <a:gd name="connsiteY10" fmla="*/ 6230816 h 6537291"/>
              <a:gd name="connsiteX11" fmla="*/ 8750440 w 9051891"/>
              <a:gd name="connsiteY11" fmla="*/ 6371493 h 6537291"/>
              <a:gd name="connsiteX12" fmla="*/ 8529376 w 9051891"/>
              <a:gd name="connsiteY12" fmla="*/ 5236029 h 6537291"/>
              <a:gd name="connsiteX13" fmla="*/ 7896330 w 9051891"/>
              <a:gd name="connsiteY13" fmla="*/ 5306368 h 6537291"/>
              <a:gd name="connsiteX14" fmla="*/ 7976717 w 9051891"/>
              <a:gd name="connsiteY14" fmla="*/ 5155642 h 653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51891" h="6537291">
                <a:moveTo>
                  <a:pt x="530888" y="838"/>
                </a:moveTo>
                <a:cubicBezTo>
                  <a:pt x="0" y="0"/>
                  <a:pt x="601227" y="20935"/>
                  <a:pt x="601227" y="20935"/>
                </a:cubicBezTo>
                <a:cubicBezTo>
                  <a:pt x="1733341" y="42707"/>
                  <a:pt x="6291943" y="5863"/>
                  <a:pt x="7323574" y="131467"/>
                </a:cubicBezTo>
                <a:cubicBezTo>
                  <a:pt x="8355205" y="257071"/>
                  <a:pt x="6794360" y="521678"/>
                  <a:pt x="6791011" y="774561"/>
                </a:cubicBezTo>
                <a:cubicBezTo>
                  <a:pt x="6787662" y="1027444"/>
                  <a:pt x="7633398" y="1449476"/>
                  <a:pt x="7303477" y="1648768"/>
                </a:cubicBezTo>
                <a:cubicBezTo>
                  <a:pt x="6973556" y="1848060"/>
                  <a:pt x="5412712" y="1873181"/>
                  <a:pt x="4811486" y="1970315"/>
                </a:cubicBezTo>
                <a:cubicBezTo>
                  <a:pt x="4210260" y="2067449"/>
                  <a:pt x="3846844" y="1958592"/>
                  <a:pt x="3696119" y="2231572"/>
                </a:cubicBezTo>
                <a:cubicBezTo>
                  <a:pt x="3545394" y="2504552"/>
                  <a:pt x="3900435" y="3191189"/>
                  <a:pt x="3907134" y="3608196"/>
                </a:cubicBezTo>
                <a:cubicBezTo>
                  <a:pt x="3913833" y="4025203"/>
                  <a:pt x="3722915" y="4316605"/>
                  <a:pt x="3736313" y="4733612"/>
                </a:cubicBezTo>
                <a:cubicBezTo>
                  <a:pt x="3749711" y="5150619"/>
                  <a:pt x="3490128" y="5860702"/>
                  <a:pt x="3987521" y="6110236"/>
                </a:cubicBezTo>
                <a:cubicBezTo>
                  <a:pt x="4484914" y="6359770"/>
                  <a:pt x="5926853" y="6187273"/>
                  <a:pt x="6720673" y="6230816"/>
                </a:cubicBezTo>
                <a:cubicBezTo>
                  <a:pt x="7514493" y="6274359"/>
                  <a:pt x="8448989" y="6537291"/>
                  <a:pt x="8750440" y="6371493"/>
                </a:cubicBezTo>
                <a:cubicBezTo>
                  <a:pt x="9051891" y="6205695"/>
                  <a:pt x="8671728" y="5413550"/>
                  <a:pt x="8529376" y="5236029"/>
                </a:cubicBezTo>
                <a:cubicBezTo>
                  <a:pt x="8387024" y="5058508"/>
                  <a:pt x="7988440" y="5319766"/>
                  <a:pt x="7896330" y="5306368"/>
                </a:cubicBezTo>
                <a:cubicBezTo>
                  <a:pt x="7804220" y="5292970"/>
                  <a:pt x="7890468" y="5224306"/>
                  <a:pt x="7976717" y="5155642"/>
                </a:cubicBez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12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1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643314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Весной 1910 года после нескольких отказов Ахматова согласилась стать женой Н.С.Гумилева. В 1910 по 1916 год жила у него в Царском Селе, на лето выезжала в имение Гумилевых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Слепнево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в Тверской губернии. В медовый месяц совершила первое путешествие за границу, в Париж. Вторично побывала там весной 1911. Весной 1912 Гумилевы путешествовали по Италии; в сентябре родился их сын Лев (Л. Н. Гумилев). В 1918, разведясь с Гумилевым (фактически брак распался в 1914), Ахматова вышла замуж за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ассириолога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и поэта В. К.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Шилейко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6a6327bcf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42852"/>
            <a:ext cx="4000528" cy="340044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олилиния 6"/>
          <p:cNvSpPr/>
          <p:nvPr/>
        </p:nvSpPr>
        <p:spPr>
          <a:xfrm>
            <a:off x="174171" y="293077"/>
            <a:ext cx="2394858" cy="3058048"/>
          </a:xfrm>
          <a:custGeom>
            <a:avLst/>
            <a:gdLst>
              <a:gd name="connsiteX0" fmla="*/ 1423517 w 2394858"/>
              <a:gd name="connsiteY0" fmla="*/ 792145 h 3058048"/>
              <a:gd name="connsiteX1" fmla="*/ 529214 w 2394858"/>
              <a:gd name="connsiteY1" fmla="*/ 38519 h 3058048"/>
              <a:gd name="connsiteX2" fmla="*/ 257908 w 2394858"/>
              <a:gd name="connsiteY2" fmla="*/ 1023257 h 3058048"/>
              <a:gd name="connsiteX3" fmla="*/ 2076660 w 2394858"/>
              <a:gd name="connsiteY3" fmla="*/ 2962589 h 3058048"/>
              <a:gd name="connsiteX4" fmla="*/ 2167095 w 2394858"/>
              <a:gd name="connsiteY4" fmla="*/ 450501 h 3058048"/>
              <a:gd name="connsiteX5" fmla="*/ 1282840 w 2394858"/>
              <a:gd name="connsiteY5" fmla="*/ 1425191 h 305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858" h="3058048">
                <a:moveTo>
                  <a:pt x="1423517" y="792145"/>
                </a:moveTo>
                <a:cubicBezTo>
                  <a:pt x="1073499" y="396072"/>
                  <a:pt x="723482" y="0"/>
                  <a:pt x="529214" y="38519"/>
                </a:cubicBezTo>
                <a:cubicBezTo>
                  <a:pt x="334946" y="77038"/>
                  <a:pt x="0" y="535912"/>
                  <a:pt x="257908" y="1023257"/>
                </a:cubicBezTo>
                <a:cubicBezTo>
                  <a:pt x="515816" y="1510602"/>
                  <a:pt x="1758462" y="3058048"/>
                  <a:pt x="2076660" y="2962589"/>
                </a:cubicBezTo>
                <a:cubicBezTo>
                  <a:pt x="2394858" y="2867130"/>
                  <a:pt x="2299398" y="706734"/>
                  <a:pt x="2167095" y="450501"/>
                </a:cubicBezTo>
                <a:cubicBezTo>
                  <a:pt x="2034792" y="194268"/>
                  <a:pt x="1658816" y="809729"/>
                  <a:pt x="1282840" y="1425191"/>
                </a:cubicBez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26994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Сочиняя стихи с 11 лет, и печатаясь с 18 лет, Ахматова впервые огласила свои опыты перед авторитетной аудиторией (Иванов, М. А. Кузмин) летом 1910.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По возвращении Гумилева из африканской поездки (март 1911) Ахматова читает ему все сочиненное за зиму и впервые получает полное одобрение своим литературным опытам. Вышедший год спустя ее сборник "Вечер" обрел весьма скорый успех. В том же 1912 участники недавно образованного "Цеха поэтов", секретарем которого избрали Ахматову, объявляют о возникновении поэтической школы акмеизма.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20802864_YUriy_Annenkov_Portret_Ahmatovoy_1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214686"/>
            <a:ext cx="2460781" cy="35004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3357562"/>
            <a:ext cx="5715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В 1914 выходит второй сборник "Четки" (переиздавался около 10 раз), принесший ей всероссийскую славу, породивший многочисленные подражания, утвердивший в литературном сознании понятие "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ахматовской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строки". Летом 1914 Ахматова пишет поэму "У самого моря", восходящую к детским переживаниям во время летних выездов в Херсонес под Севастополем.</a:t>
            </a:r>
          </a:p>
          <a:p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572756" y="2214554"/>
            <a:ext cx="7656844" cy="1056752"/>
          </a:xfrm>
          <a:custGeom>
            <a:avLst/>
            <a:gdLst>
              <a:gd name="connsiteX0" fmla="*/ 0 w 7656844"/>
              <a:gd name="connsiteY0" fmla="*/ 793820 h 1056752"/>
              <a:gd name="connsiteX1" fmla="*/ 5747657 w 7656844"/>
              <a:gd name="connsiteY1" fmla="*/ 924449 h 1056752"/>
              <a:gd name="connsiteX2" fmla="*/ 7656844 w 7656844"/>
              <a:gd name="connsiteY2" fmla="*/ 0 h 105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6844" h="1056752">
                <a:moveTo>
                  <a:pt x="0" y="793820"/>
                </a:moveTo>
                <a:cubicBezTo>
                  <a:pt x="2235758" y="925286"/>
                  <a:pt x="4471516" y="1056752"/>
                  <a:pt x="5747657" y="924449"/>
                </a:cubicBezTo>
                <a:cubicBezTo>
                  <a:pt x="7023798" y="792146"/>
                  <a:pt x="7340321" y="396073"/>
                  <a:pt x="7656844" y="0"/>
                </a:cubicBez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28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2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736"/>
            <a:ext cx="5286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С началом Первой мировой войны Ахматова резко ограничивает свою публичную жизнь. В это время она страдает от туберкулеза, болезни, долго не отпускавшей ее. Углубленное чтение классики (А. С. Пушкин, Е. А. Баратынский, Расин и др.) сказывается на ее поэтической манере,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остропарадоксальный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стиль беглых психологических зарисовок уступает место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неоклассицистическим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торжественным интонациям. </a:t>
            </a:r>
          </a:p>
        </p:txBody>
      </p:sp>
      <p:pic>
        <p:nvPicPr>
          <p:cNvPr id="6" name="Рисунок 5" descr="192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000108"/>
            <a:ext cx="3291250" cy="42862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олилиния 6"/>
          <p:cNvSpPr/>
          <p:nvPr/>
        </p:nvSpPr>
        <p:spPr>
          <a:xfrm>
            <a:off x="65315" y="211015"/>
            <a:ext cx="8606412" cy="6141218"/>
          </a:xfrm>
          <a:custGeom>
            <a:avLst/>
            <a:gdLst>
              <a:gd name="connsiteX0" fmla="*/ 7913076 w 8606412"/>
              <a:gd name="connsiteY0" fmla="*/ 0 h 6141218"/>
              <a:gd name="connsiteX1" fmla="*/ 437103 w 8606412"/>
              <a:gd name="connsiteY1" fmla="*/ 30145 h 6141218"/>
              <a:gd name="connsiteX2" fmla="*/ 5290456 w 8606412"/>
              <a:gd name="connsiteY2" fmla="*/ 683288 h 6141218"/>
              <a:gd name="connsiteX3" fmla="*/ 5059344 w 8606412"/>
              <a:gd name="connsiteY3" fmla="*/ 1266093 h 6141218"/>
              <a:gd name="connsiteX4" fmla="*/ 5531617 w 8606412"/>
              <a:gd name="connsiteY4" fmla="*/ 2069961 h 6141218"/>
              <a:gd name="connsiteX5" fmla="*/ 5561762 w 8606412"/>
              <a:gd name="connsiteY5" fmla="*/ 2974312 h 6141218"/>
              <a:gd name="connsiteX6" fmla="*/ 5812971 w 8606412"/>
              <a:gd name="connsiteY6" fmla="*/ 3918858 h 6141218"/>
              <a:gd name="connsiteX7" fmla="*/ 4275573 w 8606412"/>
              <a:gd name="connsiteY7" fmla="*/ 4793064 h 6141218"/>
              <a:gd name="connsiteX8" fmla="*/ 4747845 w 8606412"/>
              <a:gd name="connsiteY8" fmla="*/ 6018963 h 6141218"/>
              <a:gd name="connsiteX9" fmla="*/ 8606412 w 8606412"/>
              <a:gd name="connsiteY9" fmla="*/ 4059534 h 61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06412" h="6141218">
                <a:moveTo>
                  <a:pt x="7913076" y="0"/>
                </a:moveTo>
                <a:lnTo>
                  <a:pt x="437103" y="30145"/>
                </a:lnTo>
                <a:cubicBezTo>
                  <a:pt x="0" y="144026"/>
                  <a:pt x="4520083" y="477297"/>
                  <a:pt x="5290456" y="683288"/>
                </a:cubicBezTo>
                <a:cubicBezTo>
                  <a:pt x="6060829" y="889279"/>
                  <a:pt x="5019151" y="1034981"/>
                  <a:pt x="5059344" y="1266093"/>
                </a:cubicBezTo>
                <a:cubicBezTo>
                  <a:pt x="5099538" y="1497205"/>
                  <a:pt x="5447881" y="1785258"/>
                  <a:pt x="5531617" y="2069961"/>
                </a:cubicBezTo>
                <a:cubicBezTo>
                  <a:pt x="5615353" y="2354664"/>
                  <a:pt x="5514870" y="2666163"/>
                  <a:pt x="5561762" y="2974312"/>
                </a:cubicBezTo>
                <a:cubicBezTo>
                  <a:pt x="5608654" y="3282462"/>
                  <a:pt x="6027336" y="3615733"/>
                  <a:pt x="5812971" y="3918858"/>
                </a:cubicBezTo>
                <a:cubicBezTo>
                  <a:pt x="5598606" y="4221983"/>
                  <a:pt x="4453094" y="4443047"/>
                  <a:pt x="4275573" y="4793064"/>
                </a:cubicBezTo>
                <a:cubicBezTo>
                  <a:pt x="4098052" y="5143081"/>
                  <a:pt x="4026039" y="6141218"/>
                  <a:pt x="4747845" y="6018963"/>
                </a:cubicBezTo>
                <a:cubicBezTo>
                  <a:pt x="5469652" y="5896708"/>
                  <a:pt x="7038032" y="4978121"/>
                  <a:pt x="8606412" y="4059534"/>
                </a:cubicBez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84296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Первые послереволюционные годы в жизни Ахматовой отмечены лишениями и полным отдалением от литературной среды, но осенью 1921 после смерти Блока, расстрела Гумилева она, расставшись с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Шилейко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, возвращается к активной деятельности, участвует в литературных вечерах, в работе писательских организаций, публикуется в периодике. 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				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				  В том же году выходят два ее 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				  сборника "Подорожник" и 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				  "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Anno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Domini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. MCMXXI". 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				  В 1922 на полтора десятка лет 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				  Ахматова соединяет свою судьбу 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				  с искусствоведом Н. Н. Пуниным.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urok12_ill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786058"/>
            <a:ext cx="3000395" cy="33937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Полилиния 7"/>
          <p:cNvSpPr/>
          <p:nvPr/>
        </p:nvSpPr>
        <p:spPr>
          <a:xfrm>
            <a:off x="663191" y="5617029"/>
            <a:ext cx="7355394" cy="777072"/>
          </a:xfrm>
          <a:custGeom>
            <a:avLst/>
            <a:gdLst>
              <a:gd name="connsiteX0" fmla="*/ 7355394 w 7355394"/>
              <a:gd name="connsiteY0" fmla="*/ 0 h 777072"/>
              <a:gd name="connsiteX1" fmla="*/ 2893925 w 7355394"/>
              <a:gd name="connsiteY1" fmla="*/ 271305 h 777072"/>
              <a:gd name="connsiteX2" fmla="*/ 4541855 w 7355394"/>
              <a:gd name="connsiteY2" fmla="*/ 693336 h 777072"/>
              <a:gd name="connsiteX3" fmla="*/ 0 w 7355394"/>
              <a:gd name="connsiteY3" fmla="*/ 773723 h 77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5394" h="777072">
                <a:moveTo>
                  <a:pt x="7355394" y="0"/>
                </a:moveTo>
                <a:cubicBezTo>
                  <a:pt x="5359121" y="77874"/>
                  <a:pt x="3362848" y="155749"/>
                  <a:pt x="2893925" y="271305"/>
                </a:cubicBezTo>
                <a:cubicBezTo>
                  <a:pt x="2425002" y="386861"/>
                  <a:pt x="5024176" y="609600"/>
                  <a:pt x="4541855" y="693336"/>
                </a:cubicBezTo>
                <a:cubicBezTo>
                  <a:pt x="4059534" y="777072"/>
                  <a:pt x="2029767" y="775397"/>
                  <a:pt x="0" y="773723"/>
                </a:cubicBez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 1924 новые стихи Ахматовой публикуются в последний раз перед многолетним перерывом, после чего на ее имя наложен негласный запрет. В печати появляются только переводы (письма Рубенса, армянская поэзия), а также статья о "Сказке о золотом петушке" Пушкина.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 1935 арестованы ее сын Л. Гумилев и Пунин, но после письменного обращения Ахматовой к Сталину их освобождают. В 1937 НКВД готовит материалы для обвинения ее в контрреволюционной деятельности.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 1938 году снова арестован сын Ахматовой. Облеченные в стихи переживания этих мучительных лет составили цикл 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"Реквием",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который она два десятилетия не решалась зафиксировать на бумаге. </a:t>
            </a:r>
          </a:p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В 1939 после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полузаинтересованной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реплики Сталина издательские инстанции предлагают Ахматовой ряд публикаций. Выходит ее сборник "Из шести книг" (1940), включавший наряду с прошедшими строгий цензурный отбор старыми стихами и новые сочинения, возникшие после долгих лет молчания. Вскоре, однако, сборник подвергается идеологическому разносу и изымается из библиотек.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52176" y="108857"/>
            <a:ext cx="8881068" cy="6308690"/>
          </a:xfrm>
          <a:custGeom>
            <a:avLst/>
            <a:gdLst>
              <a:gd name="connsiteX0" fmla="*/ 0 w 8881068"/>
              <a:gd name="connsiteY0" fmla="*/ 192594 h 6308690"/>
              <a:gd name="connsiteX1" fmla="*/ 7566409 w 8881068"/>
              <a:gd name="connsiteY1" fmla="*/ 172497 h 6308690"/>
              <a:gd name="connsiteX2" fmla="*/ 7887956 w 8881068"/>
              <a:gd name="connsiteY2" fmla="*/ 1227574 h 6308690"/>
              <a:gd name="connsiteX3" fmla="*/ 7646795 w 8881068"/>
              <a:gd name="connsiteY3" fmla="*/ 1760136 h 6308690"/>
              <a:gd name="connsiteX4" fmla="*/ 8340132 w 8881068"/>
              <a:gd name="connsiteY4" fmla="*/ 2232409 h 6308690"/>
              <a:gd name="connsiteX5" fmla="*/ 7807569 w 8881068"/>
              <a:gd name="connsiteY5" fmla="*/ 3478405 h 6308690"/>
              <a:gd name="connsiteX6" fmla="*/ 7154426 w 8881068"/>
              <a:gd name="connsiteY6" fmla="*/ 4071257 h 6308690"/>
              <a:gd name="connsiteX7" fmla="*/ 7998488 w 8881068"/>
              <a:gd name="connsiteY7" fmla="*/ 4563627 h 6308690"/>
              <a:gd name="connsiteX8" fmla="*/ 8249697 w 8881068"/>
              <a:gd name="connsiteY8" fmla="*/ 5558413 h 6308690"/>
              <a:gd name="connsiteX9" fmla="*/ 6119446 w 8881068"/>
              <a:gd name="connsiteY9" fmla="*/ 6201508 h 6308690"/>
              <a:gd name="connsiteX10" fmla="*/ 6109398 w 8881068"/>
              <a:gd name="connsiteY10" fmla="*/ 6201508 h 6308690"/>
              <a:gd name="connsiteX11" fmla="*/ 6099349 w 8881068"/>
              <a:gd name="connsiteY11" fmla="*/ 6191459 h 630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81068" h="6308690">
                <a:moveTo>
                  <a:pt x="0" y="192594"/>
                </a:moveTo>
                <a:cubicBezTo>
                  <a:pt x="3125875" y="96297"/>
                  <a:pt x="6251750" y="0"/>
                  <a:pt x="7566409" y="172497"/>
                </a:cubicBezTo>
                <a:cubicBezTo>
                  <a:pt x="8881068" y="344994"/>
                  <a:pt x="7874558" y="962968"/>
                  <a:pt x="7887956" y="1227574"/>
                </a:cubicBezTo>
                <a:cubicBezTo>
                  <a:pt x="7901354" y="1492180"/>
                  <a:pt x="7571432" y="1592664"/>
                  <a:pt x="7646795" y="1760136"/>
                </a:cubicBezTo>
                <a:cubicBezTo>
                  <a:pt x="7722158" y="1927608"/>
                  <a:pt x="8313336" y="1946031"/>
                  <a:pt x="8340132" y="2232409"/>
                </a:cubicBezTo>
                <a:cubicBezTo>
                  <a:pt x="8366928" y="2518787"/>
                  <a:pt x="8005187" y="3171930"/>
                  <a:pt x="7807569" y="3478405"/>
                </a:cubicBezTo>
                <a:cubicBezTo>
                  <a:pt x="7609951" y="3784880"/>
                  <a:pt x="7122606" y="3890387"/>
                  <a:pt x="7154426" y="4071257"/>
                </a:cubicBezTo>
                <a:cubicBezTo>
                  <a:pt x="7186246" y="4252127"/>
                  <a:pt x="7815943" y="4315768"/>
                  <a:pt x="7998488" y="4563627"/>
                </a:cubicBezTo>
                <a:cubicBezTo>
                  <a:pt x="8181033" y="4811486"/>
                  <a:pt x="8562871" y="5285433"/>
                  <a:pt x="8249697" y="5558413"/>
                </a:cubicBezTo>
                <a:cubicBezTo>
                  <a:pt x="7936523" y="5831393"/>
                  <a:pt x="6476162" y="6094326"/>
                  <a:pt x="6119446" y="6201508"/>
                </a:cubicBezTo>
                <a:cubicBezTo>
                  <a:pt x="5762730" y="6308690"/>
                  <a:pt x="6112748" y="6203183"/>
                  <a:pt x="6109398" y="6201508"/>
                </a:cubicBezTo>
                <a:cubicBezTo>
                  <a:pt x="6106049" y="6199833"/>
                  <a:pt x="6102699" y="6195646"/>
                  <a:pt x="6099349" y="6191459"/>
                </a:cubicBezTo>
              </a:path>
            </a:pathLst>
          </a:cu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1406" y="71414"/>
            <a:ext cx="214314" cy="214314"/>
          </a:xfrm>
          <a:prstGeom prst="actionButtonHome">
            <a:avLst/>
          </a:prstGeom>
          <a:solidFill>
            <a:srgbClr val="A9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хматова">
      <a:dk1>
        <a:srgbClr val="16181E"/>
      </a:dk1>
      <a:lt1>
        <a:srgbClr val="CCCCFF"/>
      </a:lt1>
      <a:dk2>
        <a:srgbClr val="5A6378"/>
      </a:dk2>
      <a:lt2>
        <a:srgbClr val="21242C"/>
      </a:lt2>
      <a:accent1>
        <a:srgbClr val="924088"/>
      </a:accent1>
      <a:accent2>
        <a:srgbClr val="C565C7"/>
      </a:accent2>
      <a:accent3>
        <a:srgbClr val="542378"/>
      </a:accent3>
      <a:accent4>
        <a:srgbClr val="9872B0"/>
      </a:accent4>
      <a:accent5>
        <a:srgbClr val="BB7F9E"/>
      </a:accent5>
      <a:accent6>
        <a:srgbClr val="7030A0"/>
      </a:accent6>
      <a:hlink>
        <a:srgbClr val="3F1A5A"/>
      </a:hlink>
      <a:folHlink>
        <a:srgbClr val="65286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1170</Words>
  <Application>Microsoft Office PowerPoint</Application>
  <PresentationFormat>Экран (4:3)</PresentationFormat>
  <Paragraphs>138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2010-03-17T17:17:38Z</dcterms:created>
  <dcterms:modified xsi:type="dcterms:W3CDTF">2010-03-19T02:25:14Z</dcterms:modified>
</cp:coreProperties>
</file>