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8" r:id="rId3"/>
    <p:sldId id="282" r:id="rId4"/>
    <p:sldId id="283" r:id="rId5"/>
    <p:sldId id="269" r:id="rId6"/>
    <p:sldId id="281" r:id="rId7"/>
    <p:sldId id="271" r:id="rId8"/>
    <p:sldId id="284" r:id="rId9"/>
    <p:sldId id="272" r:id="rId10"/>
    <p:sldId id="273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эксперимента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эксперимента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4.0153684833513455E-2"/>
                  <c:y val="-8.457195761338821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653556173125421E-2"/>
                  <c:y val="2.723873162190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ниже среднего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0.67</c:v>
                </c:pt>
                <c:pt idx="2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95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3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59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4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64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192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3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7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3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9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6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6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3384377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800" b="1" i="1" dirty="0" err="1" smtClean="0">
                <a:solidFill>
                  <a:srgbClr val="00B050"/>
                </a:solidFill>
              </a:rPr>
              <a:t>Мбдоу</a:t>
            </a:r>
            <a:r>
              <a:rPr lang="ru-RU" sz="2800" b="1" i="1" dirty="0" smtClean="0">
                <a:solidFill>
                  <a:srgbClr val="00B050"/>
                </a:solidFill>
              </a:rPr>
              <a:t> «д/с «мастерок»</a:t>
            </a:r>
            <a:r>
              <a:rPr lang="ru-RU" sz="8000" b="1" i="1" dirty="0" smtClean="0">
                <a:solidFill>
                  <a:srgbClr val="00B050"/>
                </a:solidFill>
              </a:rPr>
              <a:t/>
            </a:r>
            <a:br>
              <a:rPr lang="ru-RU" sz="8000" b="1" i="1" dirty="0" smtClean="0">
                <a:solidFill>
                  <a:srgbClr val="00B050"/>
                </a:solidFill>
              </a:rPr>
            </a:br>
            <a:r>
              <a:rPr lang="ru-RU" sz="8000" b="1" i="1" dirty="0" err="1" smtClean="0">
                <a:solidFill>
                  <a:srgbClr val="0070C0"/>
                </a:solidFill>
              </a:rPr>
              <a:t>ПрОГРАММА</a:t>
            </a:r>
            <a:r>
              <a:rPr lang="ru-RU" sz="8000" b="1" i="1" dirty="0" smtClean="0">
                <a:solidFill>
                  <a:srgbClr val="00B050"/>
                </a:solidFill>
              </a:rPr>
              <a:t/>
            </a:r>
            <a:br>
              <a:rPr lang="ru-RU" sz="8000" b="1" i="1" dirty="0" smtClean="0">
                <a:solidFill>
                  <a:srgbClr val="00B050"/>
                </a:solidFill>
              </a:rPr>
            </a:br>
            <a:r>
              <a:rPr lang="ru-RU" sz="8000" b="1" i="1" dirty="0" smtClean="0">
                <a:solidFill>
                  <a:srgbClr val="00B050"/>
                </a:solidFill>
              </a:rPr>
              <a:t/>
            </a:r>
            <a:br>
              <a:rPr lang="ru-RU" sz="8000" b="1" i="1" dirty="0" smtClean="0">
                <a:solidFill>
                  <a:srgbClr val="00B050"/>
                </a:solidFill>
              </a:rPr>
            </a:br>
            <a:r>
              <a:rPr lang="ru-RU" sz="4800" b="1" i="1" dirty="0" smtClean="0">
                <a:solidFill>
                  <a:srgbClr val="7030A0"/>
                </a:solidFill>
              </a:rPr>
              <a:t>«ДЕЛУ – ВРЕМЯ, ПОТЕХЕ - ЧАС»</a:t>
            </a:r>
            <a:endParaRPr lang="ru-RU" sz="4800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786323"/>
            <a:ext cx="8229600" cy="181102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Учитель-логопед: Рогалева Н.А.</a:t>
            </a:r>
          </a:p>
          <a:p>
            <a:pPr algn="ct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dirty="0"/>
          </a:p>
        </p:txBody>
      </p:sp>
      <p:pic>
        <p:nvPicPr>
          <p:cNvPr id="6" name="Рисунок 5" descr="C:\Users\ENTER1\Desktop\делу время-потехе ча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8" y="4221088"/>
            <a:ext cx="2068830" cy="2068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260649"/>
            <a:ext cx="7773338" cy="1008112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заключительный</a:t>
            </a:r>
            <a:b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2015 – ноябрь 2015)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412776"/>
            <a:ext cx="7772870" cy="4378424"/>
          </a:xfrm>
        </p:spPr>
        <p:txBody>
          <a:bodyPr/>
          <a:lstStyle/>
          <a:p>
            <a:r>
              <a:rPr lang="ru-RU" b="1" i="1" dirty="0"/>
              <a:t>Цель: </a:t>
            </a:r>
            <a:r>
              <a:rPr lang="ru-RU" i="1" dirty="0"/>
              <a:t>обобщение и анализ работы обеспечения возможности и потребности у детей к здоровому образу жизни.</a:t>
            </a:r>
            <a:endParaRPr lang="ru-RU" dirty="0"/>
          </a:p>
          <a:p>
            <a:pPr lvl="0"/>
            <a:r>
              <a:rPr lang="ru-RU" dirty="0"/>
              <a:t>Анализ результата работы;</a:t>
            </a:r>
          </a:p>
          <a:p>
            <a:pPr lvl="0"/>
            <a:r>
              <a:rPr lang="ru-RU" dirty="0"/>
              <a:t>Итоговый мониторинг;</a:t>
            </a:r>
          </a:p>
          <a:p>
            <a:pPr lvl="0"/>
            <a:r>
              <a:rPr lang="ru-RU" dirty="0"/>
              <a:t>Обмен опытом.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C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возможных рисков:</a:t>
            </a:r>
            <a:r>
              <a:rPr lang="ru-RU" dirty="0" smtClean="0">
                <a:solidFill>
                  <a:srgbClr val="0C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C7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C72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/>
              <a:t>Неосознанность родителей в выполнении рекомендаций и требований к ЗОЖ семьи;</a:t>
            </a:r>
          </a:p>
          <a:p>
            <a:pPr lvl="0"/>
            <a:r>
              <a:rPr lang="ru-RU" dirty="0"/>
              <a:t>Пассивность некоторых родителей в участии реализации программы.</a:t>
            </a:r>
          </a:p>
          <a:p>
            <a:endParaRPr lang="ru-RU" dirty="0"/>
          </a:p>
        </p:txBody>
      </p:sp>
      <p:pic>
        <p:nvPicPr>
          <p:cNvPr id="5" name="Рисунок 4" descr="pe01677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914" y="4437112"/>
            <a:ext cx="2071702" cy="16716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214258"/>
            <a:ext cx="7773338" cy="177458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Smer4\Рабочий стол\skiing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286016" cy="2286016"/>
          </a:xfrm>
          <a:prstGeom prst="rect">
            <a:avLst/>
          </a:prstGeom>
          <a:noFill/>
        </p:spPr>
      </p:pic>
      <p:pic>
        <p:nvPicPr>
          <p:cNvPr id="2051" name="Picture 3" descr="C:\Documents and Settings\Smer4\Рабочий стол\th_Tennismantoserve-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4531" y="1595939"/>
            <a:ext cx="1524000" cy="1524000"/>
          </a:xfrm>
          <a:prstGeom prst="rect">
            <a:avLst/>
          </a:prstGeom>
          <a:noFill/>
        </p:spPr>
      </p:pic>
      <p:pic>
        <p:nvPicPr>
          <p:cNvPr id="2052" name="Picture 4" descr="C:\Documents and Settings\Smer4\Рабочий стол\0b0da20f73c71a7bcc4ec6b90c848ff5.jpe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450" y="810130"/>
            <a:ext cx="2357422" cy="2357422"/>
          </a:xfrm>
          <a:prstGeom prst="rect">
            <a:avLst/>
          </a:prstGeom>
          <a:noFill/>
        </p:spPr>
      </p:pic>
      <p:pic>
        <p:nvPicPr>
          <p:cNvPr id="2054" name="Picture 6" descr="C:\Documents and Settings\Smer4\Рабочий стол\sport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4214818"/>
            <a:ext cx="1857378" cy="1857378"/>
          </a:xfrm>
          <a:prstGeom prst="rect">
            <a:avLst/>
          </a:prstGeom>
          <a:noFill/>
        </p:spPr>
      </p:pic>
      <p:pic>
        <p:nvPicPr>
          <p:cNvPr id="2055" name="Picture 7" descr="C:\Documents and Settings\Smer4\Рабочий стол\woman_doing_yoga_h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4512" y="4955408"/>
            <a:ext cx="1571635" cy="1571635"/>
          </a:xfrm>
          <a:prstGeom prst="rect">
            <a:avLst/>
          </a:prstGeom>
          <a:noFill/>
        </p:spPr>
      </p:pic>
      <p:pic>
        <p:nvPicPr>
          <p:cNvPr id="10" name="Рисунок 9" descr="C:\Documents and Settings\Smer4\Рабочий стол\ПРОЕКТЫ\stretching1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714884"/>
            <a:ext cx="1857388" cy="15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Smer4\Рабочий стол\ПРОЕКТЫ\3918694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09" y="3571876"/>
            <a:ext cx="1071570" cy="97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124744"/>
            <a:ext cx="8686800" cy="547260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/>
              <a:t> - Физиологически </a:t>
            </a:r>
            <a:r>
              <a:rPr lang="ru-RU" dirty="0"/>
              <a:t>зрелыми рождаются не более 14% детей;</a:t>
            </a:r>
            <a:br>
              <a:rPr lang="ru-RU" dirty="0"/>
            </a:br>
            <a:r>
              <a:rPr lang="ru-RU" dirty="0" smtClean="0"/>
              <a:t> - Более </a:t>
            </a:r>
            <a:r>
              <a:rPr lang="ru-RU" dirty="0"/>
              <a:t>50% дошкольников имеют те или иные функциональные отклонения с состоянии здоровья;</a:t>
            </a:r>
            <a:br>
              <a:rPr lang="ru-RU" dirty="0"/>
            </a:br>
            <a:r>
              <a:rPr lang="ru-RU" dirty="0" smtClean="0"/>
              <a:t> - 15 </a:t>
            </a:r>
            <a:r>
              <a:rPr lang="ru-RU" dirty="0"/>
              <a:t>– 20 % имеют хронические заболевания, снижающие потенциал ребенка к социализации.</a:t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260648"/>
            <a:ext cx="8458200" cy="129614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Актуальность</a:t>
            </a:r>
            <a:endParaRPr lang="ru-RU" sz="5400" b="1" dirty="0"/>
          </a:p>
        </p:txBody>
      </p:sp>
      <p:pic>
        <p:nvPicPr>
          <p:cNvPr id="4" name="Picture 5" descr="vos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4542">
            <a:off x="6930536" y="148435"/>
            <a:ext cx="1264341" cy="1264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387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0.06892 3.33333E-6 0.125 0.07477 0.125 0.16666 C 0.125 0.25856 0.06892 0.33333 1.11111E-6 0.33333 C -0.06892 0.33333 -0.125 0.25856 -0.125 0.16666 C -0.125 0.07477 -0.06892 3.33333E-6 1.11111E-6 3.33333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700809"/>
            <a:ext cx="7772870" cy="40903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психофизиологического здоровья детей старшего дошкольного возраста с ОНР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в логопедической работе в системе культурно-досуговой деятельности.</a:t>
            </a:r>
          </a:p>
          <a:p>
            <a:endParaRPr lang="ru-RU" dirty="0"/>
          </a:p>
        </p:txBody>
      </p:sp>
      <p:pic>
        <p:nvPicPr>
          <p:cNvPr id="4" name="Picture 13" descr="j02830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330" y="3501008"/>
            <a:ext cx="2643206" cy="3066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95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88641"/>
            <a:ext cx="7773338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196753"/>
            <a:ext cx="8686800" cy="5232643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Обеспечить условия для преобладания положительных эмоций в ежедневном распорядке каждого ребёнка;</a:t>
            </a:r>
          </a:p>
          <a:p>
            <a:pPr lvl="0"/>
            <a:r>
              <a:rPr lang="ru-RU" sz="1800" dirty="0"/>
              <a:t>Обеспечить потребность практических навыков и умений по </a:t>
            </a:r>
            <a:r>
              <a:rPr lang="ru-RU" sz="1800" dirty="0" err="1"/>
              <a:t>самокоррекции</a:t>
            </a:r>
            <a:r>
              <a:rPr lang="ru-RU" sz="1800" dirty="0"/>
              <a:t> собственного здоровья, обучение рефлексивным умениям;</a:t>
            </a:r>
          </a:p>
          <a:p>
            <a:pPr lvl="0"/>
            <a:r>
              <a:rPr lang="ru-RU" sz="1800" dirty="0"/>
              <a:t>Формировать представление о том, что полезно и что вредно для человеческого организма;</a:t>
            </a:r>
          </a:p>
          <a:p>
            <a:pPr lvl="0"/>
            <a:r>
              <a:rPr lang="ru-RU" sz="1800" dirty="0"/>
              <a:t>Активизировать познавательный интерес к своему организму и его возможностям;</a:t>
            </a:r>
          </a:p>
          <a:p>
            <a:pPr lvl="0"/>
            <a:r>
              <a:rPr lang="ru-RU" sz="1800" dirty="0"/>
              <a:t>Развивать самосознание, потребность к здоровому образу жизни;</a:t>
            </a:r>
          </a:p>
          <a:p>
            <a:pPr lvl="0"/>
            <a:r>
              <a:rPr lang="ru-RU" sz="1800" dirty="0"/>
              <a:t>Воспитывать любовь к себе и своему телу, готовность помочь окружающим.</a:t>
            </a:r>
          </a:p>
          <a:p>
            <a:r>
              <a:rPr lang="ru-RU" sz="1800" dirty="0"/>
              <a:t>Пропагандировать ЗОЖ и методы оздоровления, полученные в рамках программы, в коллективе детей, родителей и ближайшего окружения. </a:t>
            </a:r>
          </a:p>
        </p:txBody>
      </p:sp>
      <p:grpSp>
        <p:nvGrpSpPr>
          <p:cNvPr id="5" name="Group 158"/>
          <p:cNvGrpSpPr>
            <a:grpSpLocks/>
          </p:cNvGrpSpPr>
          <p:nvPr/>
        </p:nvGrpSpPr>
        <p:grpSpPr bwMode="auto">
          <a:xfrm>
            <a:off x="7194518" y="78511"/>
            <a:ext cx="1357322" cy="1166813"/>
            <a:chOff x="4196" y="1008"/>
            <a:chExt cx="1324" cy="1380"/>
          </a:xfrm>
        </p:grpSpPr>
        <p:sp>
          <p:nvSpPr>
            <p:cNvPr id="6" name="Freeform 155"/>
            <p:cNvSpPr>
              <a:spLocks/>
            </p:cNvSpPr>
            <p:nvPr/>
          </p:nvSpPr>
          <p:spPr bwMode="auto">
            <a:xfrm>
              <a:off x="4196" y="1008"/>
              <a:ext cx="1228" cy="1380"/>
            </a:xfrm>
            <a:custGeom>
              <a:avLst/>
              <a:gdLst/>
              <a:ahLst/>
              <a:cxnLst>
                <a:cxn ang="0">
                  <a:pos x="1212" y="480"/>
                </a:cxn>
                <a:cxn ang="0">
                  <a:pos x="1044" y="192"/>
                </a:cxn>
                <a:cxn ang="0">
                  <a:pos x="900" y="180"/>
                </a:cxn>
                <a:cxn ang="0">
                  <a:pos x="684" y="84"/>
                </a:cxn>
                <a:cxn ang="0">
                  <a:pos x="468" y="48"/>
                </a:cxn>
                <a:cxn ang="0">
                  <a:pos x="288" y="0"/>
                </a:cxn>
                <a:cxn ang="0">
                  <a:pos x="120" y="180"/>
                </a:cxn>
                <a:cxn ang="0">
                  <a:pos x="48" y="252"/>
                </a:cxn>
                <a:cxn ang="0">
                  <a:pos x="0" y="768"/>
                </a:cxn>
                <a:cxn ang="0">
                  <a:pos x="72" y="1104"/>
                </a:cxn>
                <a:cxn ang="0">
                  <a:pos x="132" y="1212"/>
                </a:cxn>
                <a:cxn ang="0">
                  <a:pos x="180" y="1248"/>
                </a:cxn>
                <a:cxn ang="0">
                  <a:pos x="204" y="1284"/>
                </a:cxn>
                <a:cxn ang="0">
                  <a:pos x="336" y="1332"/>
                </a:cxn>
                <a:cxn ang="0">
                  <a:pos x="444" y="1548"/>
                </a:cxn>
                <a:cxn ang="0">
                  <a:pos x="588" y="1584"/>
                </a:cxn>
                <a:cxn ang="0">
                  <a:pos x="900" y="1476"/>
                </a:cxn>
                <a:cxn ang="0">
                  <a:pos x="996" y="1032"/>
                </a:cxn>
                <a:cxn ang="0">
                  <a:pos x="1128" y="924"/>
                </a:cxn>
                <a:cxn ang="0">
                  <a:pos x="1212" y="708"/>
                </a:cxn>
                <a:cxn ang="0">
                  <a:pos x="1212" y="480"/>
                </a:cxn>
              </a:cxnLst>
              <a:rect l="0" t="0" r="r" b="b"/>
              <a:pathLst>
                <a:path w="1228" h="1584">
                  <a:moveTo>
                    <a:pt x="1212" y="480"/>
                  </a:moveTo>
                  <a:cubicBezTo>
                    <a:pt x="1200" y="317"/>
                    <a:pt x="1228" y="212"/>
                    <a:pt x="1044" y="192"/>
                  </a:cubicBezTo>
                  <a:cubicBezTo>
                    <a:pt x="996" y="187"/>
                    <a:pt x="948" y="184"/>
                    <a:pt x="900" y="180"/>
                  </a:cubicBezTo>
                  <a:cubicBezTo>
                    <a:pt x="824" y="155"/>
                    <a:pt x="765" y="103"/>
                    <a:pt x="684" y="84"/>
                  </a:cubicBezTo>
                  <a:cubicBezTo>
                    <a:pt x="613" y="68"/>
                    <a:pt x="468" y="48"/>
                    <a:pt x="468" y="48"/>
                  </a:cubicBezTo>
                  <a:cubicBezTo>
                    <a:pt x="413" y="11"/>
                    <a:pt x="351" y="16"/>
                    <a:pt x="288" y="0"/>
                  </a:cubicBezTo>
                  <a:cubicBezTo>
                    <a:pt x="243" y="67"/>
                    <a:pt x="179" y="128"/>
                    <a:pt x="120" y="180"/>
                  </a:cubicBezTo>
                  <a:cubicBezTo>
                    <a:pt x="95" y="203"/>
                    <a:pt x="48" y="252"/>
                    <a:pt x="48" y="252"/>
                  </a:cubicBezTo>
                  <a:cubicBezTo>
                    <a:pt x="32" y="425"/>
                    <a:pt x="42" y="599"/>
                    <a:pt x="0" y="768"/>
                  </a:cubicBezTo>
                  <a:cubicBezTo>
                    <a:pt x="9" y="881"/>
                    <a:pt x="21" y="1003"/>
                    <a:pt x="72" y="1104"/>
                  </a:cubicBezTo>
                  <a:cubicBezTo>
                    <a:pt x="96" y="1151"/>
                    <a:pt x="71" y="1167"/>
                    <a:pt x="132" y="1212"/>
                  </a:cubicBezTo>
                  <a:cubicBezTo>
                    <a:pt x="148" y="1224"/>
                    <a:pt x="166" y="1234"/>
                    <a:pt x="180" y="1248"/>
                  </a:cubicBezTo>
                  <a:cubicBezTo>
                    <a:pt x="190" y="1258"/>
                    <a:pt x="192" y="1277"/>
                    <a:pt x="204" y="1284"/>
                  </a:cubicBezTo>
                  <a:cubicBezTo>
                    <a:pt x="221" y="1294"/>
                    <a:pt x="301" y="1320"/>
                    <a:pt x="336" y="1332"/>
                  </a:cubicBezTo>
                  <a:cubicBezTo>
                    <a:pt x="356" y="1414"/>
                    <a:pt x="374" y="1490"/>
                    <a:pt x="444" y="1548"/>
                  </a:cubicBezTo>
                  <a:cubicBezTo>
                    <a:pt x="468" y="1568"/>
                    <a:pt x="560" y="1579"/>
                    <a:pt x="588" y="1584"/>
                  </a:cubicBezTo>
                  <a:cubicBezTo>
                    <a:pt x="656" y="1482"/>
                    <a:pt x="790" y="1487"/>
                    <a:pt x="900" y="1476"/>
                  </a:cubicBezTo>
                  <a:cubicBezTo>
                    <a:pt x="1080" y="1431"/>
                    <a:pt x="958" y="1181"/>
                    <a:pt x="996" y="1032"/>
                  </a:cubicBezTo>
                  <a:cubicBezTo>
                    <a:pt x="1010" y="977"/>
                    <a:pt x="1088" y="964"/>
                    <a:pt x="1128" y="924"/>
                  </a:cubicBezTo>
                  <a:cubicBezTo>
                    <a:pt x="1154" y="863"/>
                    <a:pt x="1209" y="777"/>
                    <a:pt x="1212" y="708"/>
                  </a:cubicBezTo>
                  <a:cubicBezTo>
                    <a:pt x="1215" y="632"/>
                    <a:pt x="1212" y="556"/>
                    <a:pt x="1212" y="48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pic>
          <p:nvPicPr>
            <p:cNvPr id="7" name="Picture 152" descr="pe01758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1200"/>
              <a:ext cx="1056" cy="1035"/>
            </a:xfrm>
            <a:prstGeom prst="rect">
              <a:avLst/>
            </a:prstGeom>
            <a:noFill/>
            <a:effectLst/>
          </p:spPr>
        </p:pic>
      </p:grpSp>
    </p:spTree>
    <p:extLst>
      <p:ext uri="{BB962C8B-B14F-4D97-AF65-F5344CB8AC3E}">
        <p14:creationId xmlns:p14="http://schemas.microsoft.com/office/powerpoint/2010/main" val="61706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32657"/>
            <a:ext cx="7773338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330" y="1340769"/>
            <a:ext cx="7772870" cy="445043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dirty="0"/>
              <a:t>Формирование психофизиологического здоровья будет успешным при использовании методов, приемов, </a:t>
            </a:r>
            <a:r>
              <a:rPr lang="ru-RU" sz="3600" dirty="0" err="1"/>
              <a:t>здоровьесберегающих</a:t>
            </a:r>
            <a:r>
              <a:rPr lang="ru-RU" sz="3600" dirty="0"/>
              <a:t> элементов для сохранения работоспособности и расширения функциональных возможностей организма старших дошкольников.</a:t>
            </a:r>
          </a:p>
          <a:p>
            <a:pPr algn="ctr">
              <a:buNone/>
            </a:pP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bd07219_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4509120"/>
            <a:ext cx="1500198" cy="21097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38568"/>
            <a:ext cx="7773338" cy="15039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842483"/>
            <a:ext cx="8686800" cy="417880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Привлечение внимания к проблеме;</a:t>
            </a:r>
          </a:p>
          <a:p>
            <a:pPr lvl="0"/>
            <a:r>
              <a:rPr lang="ru-RU" dirty="0"/>
              <a:t>Представление о строении человеческого организма, вреде и пользе питания;</a:t>
            </a:r>
          </a:p>
          <a:p>
            <a:pPr lvl="0"/>
            <a:r>
              <a:rPr lang="ru-RU" dirty="0"/>
              <a:t>Воспитание любви к собственному телу;</a:t>
            </a:r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осознанной потребности в ведении здорового образа жизни;</a:t>
            </a:r>
          </a:p>
          <a:p>
            <a:pPr lvl="0"/>
            <a:r>
              <a:rPr lang="ru-RU" dirty="0"/>
              <a:t>Благотворное влияние на расширение кругозора, физических и нравственных качеств, сохранение и укрепление здоровья;</a:t>
            </a:r>
          </a:p>
          <a:p>
            <a:pPr lvl="0"/>
            <a:r>
              <a:rPr lang="ru-RU" dirty="0" err="1"/>
              <a:t>Самокоррекция</a:t>
            </a:r>
            <a:r>
              <a:rPr lang="ru-RU" dirty="0"/>
              <a:t> зрительного восприятия, верхних дыхательных путей, снижение уровня простудных заболеваний. </a:t>
            </a:r>
          </a:p>
          <a:p>
            <a:pPr marL="0" lv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34" y="338567"/>
            <a:ext cx="1095368" cy="10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820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168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en-US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</a:t>
            </a:r>
            <a:br>
              <a:rPr lang="ru-RU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 </a:t>
            </a:r>
            <a:r>
              <a:rPr lang="ru-RU" sz="31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– апрель 2013)</a:t>
            </a:r>
            <a:endParaRPr lang="ru-RU" sz="31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04800" y="1554163"/>
            <a:ext cx="8686800" cy="4803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Цель: </a:t>
            </a:r>
            <a:r>
              <a:rPr lang="ru-RU" i="1" dirty="0"/>
              <a:t>выявление представлений у детей о строении человеческого организма и здорового образа жизни</a:t>
            </a:r>
            <a:r>
              <a:rPr lang="ru-RU" i="1" dirty="0" smtClean="0"/>
              <a:t>.</a:t>
            </a:r>
          </a:p>
          <a:p>
            <a:pPr lvl="0"/>
            <a:r>
              <a:rPr lang="ru-RU" dirty="0"/>
              <a:t>Написание программы, </a:t>
            </a:r>
            <a:r>
              <a:rPr lang="ru-RU" dirty="0" smtClean="0"/>
              <a:t>тематических планов.</a:t>
            </a:r>
            <a:endParaRPr lang="ru-RU" dirty="0" smtClean="0"/>
          </a:p>
          <a:p>
            <a:pPr lvl="0"/>
            <a:r>
              <a:rPr lang="ru-RU" dirty="0" smtClean="0"/>
              <a:t>Подборка </a:t>
            </a:r>
            <a:r>
              <a:rPr lang="ru-RU" dirty="0"/>
              <a:t>библиографического материала по теме;</a:t>
            </a:r>
          </a:p>
          <a:p>
            <a:pPr lvl="0"/>
            <a:r>
              <a:rPr lang="ru-RU" dirty="0"/>
              <a:t>Подборка художественной литературы, статей, журналов, дисков, видеороликов, игр, презентаций, </a:t>
            </a:r>
            <a:r>
              <a:rPr lang="ru-RU" dirty="0" err="1"/>
              <a:t>физминуток</a:t>
            </a:r>
            <a:r>
              <a:rPr lang="ru-RU" dirty="0"/>
              <a:t> о ЗОЖ;</a:t>
            </a:r>
          </a:p>
          <a:p>
            <a:pPr lvl="0"/>
            <a:r>
              <a:rPr lang="ru-RU" dirty="0"/>
              <a:t>Наблюдение;</a:t>
            </a:r>
          </a:p>
          <a:p>
            <a:pPr lvl="0"/>
            <a:r>
              <a:rPr lang="ru-RU" dirty="0"/>
              <a:t>Анкетирование, </a:t>
            </a:r>
            <a:r>
              <a:rPr lang="ru-RU" dirty="0" smtClean="0"/>
              <a:t>тестирование</a:t>
            </a:r>
            <a:r>
              <a:rPr lang="ru-RU" dirty="0" smtClean="0"/>
              <a:t>;</a:t>
            </a:r>
          </a:p>
          <a:p>
            <a:r>
              <a:rPr lang="ru-RU" dirty="0"/>
              <a:t>Выработка основный критерий сформированности знаний и умений ЗОЖ. Мониторинг;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332656"/>
            <a:ext cx="7773338" cy="1152129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Подготовительный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2708562"/>
              </p:ext>
            </p:extLst>
          </p:nvPr>
        </p:nvGraphicFramePr>
        <p:xfrm>
          <a:off x="467544" y="1484786"/>
          <a:ext cx="7772400" cy="49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849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16632"/>
            <a:ext cx="7773338" cy="1440161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основной </a:t>
            </a:r>
            <a:b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2013 – апрель 2014)</a:t>
            </a:r>
            <a:r>
              <a:rPr lang="ru-RU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649562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Цель: </a:t>
            </a:r>
            <a:r>
              <a:rPr lang="ru-RU" i="1" dirty="0"/>
              <a:t>организация предметно-развивающей среды, реализация программы в соответствии с разработанным планом действий. </a:t>
            </a:r>
            <a:endParaRPr lang="ru-RU" dirty="0"/>
          </a:p>
          <a:p>
            <a:pPr lvl="0"/>
            <a:r>
              <a:rPr lang="ru-RU" dirty="0"/>
              <a:t>Обогащение развивающей среды (изготовление дидактического материала, пособий, подбор игр, упражнений, фотографий, анатомических атласов и т.п</a:t>
            </a:r>
            <a:r>
              <a:rPr lang="ru-RU" dirty="0" smtClean="0"/>
              <a:t>.;</a:t>
            </a:r>
            <a:endParaRPr lang="ru-RU" dirty="0"/>
          </a:p>
          <a:p>
            <a:pPr lvl="0"/>
            <a:r>
              <a:rPr lang="ru-RU" dirty="0"/>
              <a:t>Медико-профилактические меры;</a:t>
            </a:r>
          </a:p>
          <a:p>
            <a:pPr lvl="0"/>
            <a:r>
              <a:rPr lang="ru-RU" dirty="0"/>
              <a:t>Проведение совместной и индивидуальной деятельности с детьми;</a:t>
            </a:r>
          </a:p>
          <a:p>
            <a:pPr lvl="0"/>
            <a:r>
              <a:rPr lang="ru-RU" dirty="0"/>
              <a:t>Разработка и проведение групповых праздников и развлечений с детьми и </a:t>
            </a:r>
            <a:r>
              <a:rPr lang="ru-RU" dirty="0" smtClean="0"/>
              <a:t>родителями;</a:t>
            </a:r>
            <a:endParaRPr lang="ru-RU" dirty="0"/>
          </a:p>
          <a:p>
            <a:pPr lvl="0"/>
            <a:r>
              <a:rPr lang="ru-RU" dirty="0"/>
              <a:t>Организация семейных выставок рисунков, поделок, фотовыставок по </a:t>
            </a:r>
            <a:r>
              <a:rPr lang="ru-RU" dirty="0" smtClean="0"/>
              <a:t>теме;</a:t>
            </a:r>
            <a:endParaRPr lang="ru-RU" dirty="0"/>
          </a:p>
          <a:p>
            <a:pPr lvl="0"/>
            <a:r>
              <a:rPr lang="ru-RU" dirty="0"/>
              <a:t>Участие в разных конкурсах детского </a:t>
            </a:r>
            <a:r>
              <a:rPr lang="ru-RU" dirty="0" smtClean="0"/>
              <a:t>творчества;</a:t>
            </a:r>
            <a:endParaRPr lang="ru-RU" dirty="0"/>
          </a:p>
          <a:p>
            <a:pPr lvl="0"/>
            <a:r>
              <a:rPr lang="ru-RU" dirty="0"/>
              <a:t>Создание группового альбома семейных рисунков и стихов «Творю и </a:t>
            </a:r>
            <a:r>
              <a:rPr lang="ru-RU" dirty="0" smtClean="0"/>
              <a:t>говорю»;</a:t>
            </a:r>
            <a:endParaRPr lang="ru-RU" dirty="0"/>
          </a:p>
          <a:p>
            <a:pPr lvl="0"/>
            <a:r>
              <a:rPr lang="ru-RU" dirty="0"/>
              <a:t>Создание книжек – малышек «Семейные культурные </a:t>
            </a:r>
            <a:r>
              <a:rPr lang="ru-RU" dirty="0" smtClean="0"/>
              <a:t>досуги;</a:t>
            </a:r>
            <a:endParaRPr lang="ru-RU" dirty="0"/>
          </a:p>
          <a:p>
            <a:pPr lvl="0"/>
            <a:r>
              <a:rPr lang="ru-RU" dirty="0"/>
              <a:t>Создание сундучка «Если хочешь быть здоров» (картотека игр, развлечений, досугов, предложенных родителями по теме</a:t>
            </a:r>
            <a:r>
              <a:rPr lang="ru-RU" dirty="0" smtClean="0"/>
              <a:t>);</a:t>
            </a:r>
            <a:endParaRPr lang="ru-RU" dirty="0"/>
          </a:p>
          <a:p>
            <a:pPr lvl="0"/>
            <a:r>
              <a:rPr lang="ru-RU" dirty="0"/>
              <a:t>Консультационный пункт для педагогов ДОУ и </a:t>
            </a:r>
            <a:r>
              <a:rPr lang="ru-RU" dirty="0" smtClean="0"/>
              <a:t>родителей;</a:t>
            </a:r>
            <a:endParaRPr lang="ru-RU" dirty="0"/>
          </a:p>
          <a:p>
            <a:pPr lvl="0"/>
            <a:r>
              <a:rPr lang="ru-RU" dirty="0"/>
              <a:t>Промежуточный мониторинг.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1523</TotalTime>
  <Words>493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Капля</vt:lpstr>
      <vt:lpstr>Мбдоу «д/с «мастерок» ПрОГРАММА  «ДЕЛУ – ВРЕМЯ, ПОТЕХЕ - ЧАС»</vt:lpstr>
      <vt:lpstr> - Физиологически зрелыми рождаются не более 14% детей;  - Более 50% дошкольников имеют те или иные функциональные отклонения с состоянии здоровья;  - 15 – 20 % имеют хронические заболевания, снижающие потенциал ребенка к социализации.  </vt:lpstr>
      <vt:lpstr>Цель:</vt:lpstr>
      <vt:lpstr>Задачи:</vt:lpstr>
      <vt:lpstr>ГИПОТЕЗА</vt:lpstr>
      <vt:lpstr>Ожидаемые результаты</vt:lpstr>
      <vt:lpstr> I Этап – Подготовительный (ноябрь 2012 – апрель 2013)</vt:lpstr>
      <vt:lpstr>I Этап – Подготовительный</vt:lpstr>
      <vt:lpstr>II Этап – основной  сентябрь 2013 – апрель 2014) </vt:lpstr>
      <vt:lpstr>III Этап – заключительный апрель 2015 – ноябрь 2015)</vt:lpstr>
      <vt:lpstr>Прогноз возможных рисков: </vt:lpstr>
      <vt:lpstr>БУДЬТЕ ЗДОРОВЫ!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«Познай себя » </dc:title>
  <cp:lastModifiedBy>1</cp:lastModifiedBy>
  <cp:revision>160</cp:revision>
  <dcterms:modified xsi:type="dcterms:W3CDTF">2014-03-13T12:01:52Z</dcterms:modified>
</cp:coreProperties>
</file>