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4" r:id="rId3"/>
    <p:sldId id="256" r:id="rId4"/>
    <p:sldId id="268" r:id="rId5"/>
    <p:sldId id="258" r:id="rId6"/>
    <p:sldId id="259" r:id="rId7"/>
    <p:sldId id="260" r:id="rId8"/>
    <p:sldId id="261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БОУ СОШ с.Фащевка" initials="МС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B8E83-6DEA-4206-A43D-94FA3B3D4C9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F9472-76E1-418D-A3B9-DE478882C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0E925C-14D1-4E8E-BF9C-104B3FEE0A5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B9B7-2A86-4B79-A89E-593749935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5" y="206375"/>
            <a:ext cx="838679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Муниципальное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бюджетное общеобразовательное учреждение средняя общеобразовательная школа села Фащевка. </a:t>
            </a:r>
          </a:p>
          <a:p>
            <a:pPr algn="ctr">
              <a:defRPr/>
            </a:pPr>
            <a:endParaRPr lang="ru-RU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ru-RU" sz="9600" dirty="0" smtClean="0">
                <a:solidFill>
                  <a:srgbClr val="C00000"/>
                </a:solidFill>
                <a:latin typeface="+mj-lt"/>
              </a:rPr>
              <a:t>?</a:t>
            </a:r>
          </a:p>
          <a:p>
            <a:pPr algn="ctr">
              <a:defRPr/>
            </a:pPr>
            <a:endParaRPr lang="ru-RU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ru-RU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ru-RU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ru-RU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ru-RU" sz="24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231775" y="6065838"/>
            <a:ext cx="8539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2012г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357950" y="5786454"/>
            <a:ext cx="228601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ru-RU" sz="2000" dirty="0" smtClean="0"/>
          </a:p>
          <a:p>
            <a:pPr algn="ctr">
              <a:defRPr/>
            </a:pPr>
            <a:r>
              <a:rPr lang="ru-RU" sz="2000" dirty="0" smtClean="0"/>
              <a:t>Папина  Т.В..</a:t>
            </a:r>
            <a:endParaRPr lang="ru-RU" sz="2000" dirty="0"/>
          </a:p>
        </p:txBody>
      </p:sp>
      <p:pic>
        <p:nvPicPr>
          <p:cNvPr id="11" name="Рисунок 10" descr="iCAONTSYU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857628"/>
            <a:ext cx="2601193" cy="19769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2" name="Формула" r:id="rId5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3"/>
          <p:cNvGrpSpPr>
            <a:grpSpLocks/>
          </p:cNvGrpSpPr>
          <p:nvPr/>
        </p:nvGrpSpPr>
        <p:grpSpPr bwMode="auto">
          <a:xfrm>
            <a:off x="3429000" y="5410200"/>
            <a:ext cx="1143000" cy="1066800"/>
            <a:chOff x="2256" y="3504"/>
            <a:chExt cx="720" cy="672"/>
          </a:xfrm>
        </p:grpSpPr>
        <p:sp>
          <p:nvSpPr>
            <p:cNvPr id="2415" name="AutoShape 367"/>
            <p:cNvSpPr>
              <a:spLocks noChangeArrowheads="1"/>
            </p:cNvSpPr>
            <p:nvPr/>
          </p:nvSpPr>
          <p:spPr bwMode="auto">
            <a:xfrm>
              <a:off x="2256" y="3504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20" name="Text Box 372"/>
            <p:cNvSpPr txBox="1">
              <a:spLocks noChangeArrowheads="1"/>
            </p:cNvSpPr>
            <p:nvPr/>
          </p:nvSpPr>
          <p:spPr bwMode="auto">
            <a:xfrm>
              <a:off x="2400" y="369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/>
                <a:t>1</a:t>
              </a:r>
            </a:p>
          </p:txBody>
        </p:sp>
      </p:grpSp>
      <p:grpSp>
        <p:nvGrpSpPr>
          <p:cNvPr id="3" name="Group 358"/>
          <p:cNvGrpSpPr>
            <a:grpSpLocks/>
          </p:cNvGrpSpPr>
          <p:nvPr/>
        </p:nvGrpSpPr>
        <p:grpSpPr bwMode="auto">
          <a:xfrm>
            <a:off x="914400" y="1219200"/>
            <a:ext cx="2057400" cy="820738"/>
            <a:chOff x="576" y="768"/>
            <a:chExt cx="1296" cy="517"/>
          </a:xfrm>
        </p:grpSpPr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576" y="768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76" y="768"/>
              <a:ext cx="478" cy="512"/>
              <a:chOff x="386" y="685"/>
              <a:chExt cx="512" cy="512"/>
            </a:xfrm>
          </p:grpSpPr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2055" name="Text Box 7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1105" y="1041"/>
              <a:ext cx="194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387" y="773"/>
              <a:ext cx="478" cy="512"/>
              <a:chOff x="386" y="685"/>
              <a:chExt cx="512" cy="512"/>
            </a:xfrm>
          </p:grpSpPr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200" y="137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1)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57200" y="24574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2)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57200" y="3543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3)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57200" y="46291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4)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57200" y="5638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5)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33400" y="457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6600"/>
                </a:solidFill>
              </a:rPr>
              <a:t>I </a:t>
            </a:r>
            <a:r>
              <a:rPr lang="ru-RU" sz="2800" b="1" dirty="0">
                <a:solidFill>
                  <a:srgbClr val="006600"/>
                </a:solidFill>
              </a:rPr>
              <a:t>вариант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724400" y="457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6600"/>
                </a:solidFill>
              </a:rPr>
              <a:t>II </a:t>
            </a:r>
            <a:r>
              <a:rPr lang="ru-RU" sz="2800" b="1" dirty="0">
                <a:solidFill>
                  <a:srgbClr val="006600"/>
                </a:solidFill>
              </a:rPr>
              <a:t>вариант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724400" y="34671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3)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724400" y="45529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4)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724400" y="5638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5)</a:t>
            </a:r>
          </a:p>
        </p:txBody>
      </p:sp>
      <p:grpSp>
        <p:nvGrpSpPr>
          <p:cNvPr id="6" name="Group 360"/>
          <p:cNvGrpSpPr>
            <a:grpSpLocks/>
          </p:cNvGrpSpPr>
          <p:nvPr/>
        </p:nvGrpSpPr>
        <p:grpSpPr bwMode="auto">
          <a:xfrm>
            <a:off x="914400" y="3352800"/>
            <a:ext cx="2057400" cy="820738"/>
            <a:chOff x="576" y="2112"/>
            <a:chExt cx="1296" cy="517"/>
          </a:xfrm>
        </p:grpSpPr>
        <p:sp>
          <p:nvSpPr>
            <p:cNvPr id="2092" name="AutoShape 44"/>
            <p:cNvSpPr>
              <a:spLocks noChangeArrowheads="1"/>
            </p:cNvSpPr>
            <p:nvPr/>
          </p:nvSpPr>
          <p:spPr bwMode="auto">
            <a:xfrm>
              <a:off x="576" y="2112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576" y="2112"/>
              <a:ext cx="478" cy="512"/>
              <a:chOff x="386" y="685"/>
              <a:chExt cx="512" cy="512"/>
            </a:xfrm>
          </p:grpSpPr>
          <p:sp>
            <p:nvSpPr>
              <p:cNvPr id="2094" name="Text Box 46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22</a:t>
                </a:r>
              </a:p>
            </p:txBody>
          </p:sp>
          <p:sp>
            <p:nvSpPr>
              <p:cNvPr id="2095" name="Text Box 47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43</a:t>
                </a:r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1105" y="2385"/>
              <a:ext cx="194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1387" y="2117"/>
              <a:ext cx="478" cy="512"/>
              <a:chOff x="386" y="685"/>
              <a:chExt cx="512" cy="512"/>
            </a:xfrm>
          </p:grpSpPr>
          <p:sp>
            <p:nvSpPr>
              <p:cNvPr id="2099" name="Text Box 51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15</a:t>
                </a:r>
              </a:p>
            </p:txBody>
          </p:sp>
          <p:sp>
            <p:nvSpPr>
              <p:cNvPr id="2100" name="Text Box 52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43</a:t>
                </a:r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362"/>
          <p:cNvGrpSpPr>
            <a:grpSpLocks/>
          </p:cNvGrpSpPr>
          <p:nvPr/>
        </p:nvGrpSpPr>
        <p:grpSpPr bwMode="auto">
          <a:xfrm>
            <a:off x="5257800" y="1219200"/>
            <a:ext cx="2057400" cy="820738"/>
            <a:chOff x="3408" y="720"/>
            <a:chExt cx="1296" cy="517"/>
          </a:xfrm>
        </p:grpSpPr>
        <p:sp>
          <p:nvSpPr>
            <p:cNvPr id="2136" name="AutoShape 88"/>
            <p:cNvSpPr>
              <a:spLocks noChangeArrowheads="1"/>
            </p:cNvSpPr>
            <p:nvPr/>
          </p:nvSpPr>
          <p:spPr bwMode="auto">
            <a:xfrm>
              <a:off x="3408" y="720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" name="Group 89"/>
            <p:cNvGrpSpPr>
              <a:grpSpLocks/>
            </p:cNvGrpSpPr>
            <p:nvPr/>
          </p:nvGrpSpPr>
          <p:grpSpPr bwMode="auto">
            <a:xfrm>
              <a:off x="3408" y="720"/>
              <a:ext cx="478" cy="512"/>
              <a:chOff x="386" y="685"/>
              <a:chExt cx="512" cy="512"/>
            </a:xfrm>
          </p:grpSpPr>
          <p:sp>
            <p:nvSpPr>
              <p:cNvPr id="2138" name="Text Box 90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14</a:t>
                </a:r>
              </a:p>
            </p:txBody>
          </p:sp>
          <p:sp>
            <p:nvSpPr>
              <p:cNvPr id="2139" name="Text Box 91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15</a:t>
                </a:r>
              </a:p>
            </p:txBody>
          </p:sp>
          <p:sp>
            <p:nvSpPr>
              <p:cNvPr id="2140" name="Line 92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41" name="Line 93"/>
            <p:cNvSpPr>
              <a:spLocks noChangeShapeType="1"/>
            </p:cNvSpPr>
            <p:nvPr/>
          </p:nvSpPr>
          <p:spPr bwMode="auto">
            <a:xfrm>
              <a:off x="3937" y="993"/>
              <a:ext cx="194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" name="Group 94"/>
            <p:cNvGrpSpPr>
              <a:grpSpLocks/>
            </p:cNvGrpSpPr>
            <p:nvPr/>
          </p:nvGrpSpPr>
          <p:grpSpPr bwMode="auto">
            <a:xfrm>
              <a:off x="4219" y="725"/>
              <a:ext cx="478" cy="512"/>
              <a:chOff x="386" y="685"/>
              <a:chExt cx="512" cy="512"/>
            </a:xfrm>
          </p:grpSpPr>
          <p:sp>
            <p:nvSpPr>
              <p:cNvPr id="2143" name="Text Box 95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2144" name="Text Box 96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15</a:t>
                </a:r>
              </a:p>
            </p:txBody>
          </p:sp>
          <p:sp>
            <p:nvSpPr>
              <p:cNvPr id="2145" name="Line 97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" name="Group 386"/>
          <p:cNvGrpSpPr>
            <a:grpSpLocks/>
          </p:cNvGrpSpPr>
          <p:nvPr/>
        </p:nvGrpSpPr>
        <p:grpSpPr bwMode="auto">
          <a:xfrm>
            <a:off x="5257800" y="3352800"/>
            <a:ext cx="2057400" cy="820738"/>
            <a:chOff x="3312" y="2112"/>
            <a:chExt cx="1296" cy="517"/>
          </a:xfrm>
        </p:grpSpPr>
        <p:sp>
          <p:nvSpPr>
            <p:cNvPr id="2158" name="AutoShape 110"/>
            <p:cNvSpPr>
              <a:spLocks noChangeArrowheads="1"/>
            </p:cNvSpPr>
            <p:nvPr/>
          </p:nvSpPr>
          <p:spPr bwMode="auto">
            <a:xfrm>
              <a:off x="3312" y="2112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" name="Group 111"/>
            <p:cNvGrpSpPr>
              <a:grpSpLocks/>
            </p:cNvGrpSpPr>
            <p:nvPr/>
          </p:nvGrpSpPr>
          <p:grpSpPr bwMode="auto">
            <a:xfrm>
              <a:off x="3312" y="2112"/>
              <a:ext cx="478" cy="512"/>
              <a:chOff x="386" y="685"/>
              <a:chExt cx="512" cy="512"/>
            </a:xfrm>
          </p:grpSpPr>
          <p:sp>
            <p:nvSpPr>
              <p:cNvPr id="2160" name="Text Box 11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19</a:t>
                </a:r>
              </a:p>
            </p:txBody>
          </p:sp>
          <p:sp>
            <p:nvSpPr>
              <p:cNvPr id="2161" name="Text Box 11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35</a:t>
                </a:r>
              </a:p>
            </p:txBody>
          </p:sp>
          <p:sp>
            <p:nvSpPr>
              <p:cNvPr id="2162" name="Line 11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63" name="Line 115"/>
            <p:cNvSpPr>
              <a:spLocks noChangeShapeType="1"/>
            </p:cNvSpPr>
            <p:nvPr/>
          </p:nvSpPr>
          <p:spPr bwMode="auto">
            <a:xfrm>
              <a:off x="3841" y="2385"/>
              <a:ext cx="194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" name="Group 116"/>
            <p:cNvGrpSpPr>
              <a:grpSpLocks/>
            </p:cNvGrpSpPr>
            <p:nvPr/>
          </p:nvGrpSpPr>
          <p:grpSpPr bwMode="auto">
            <a:xfrm>
              <a:off x="4123" y="2117"/>
              <a:ext cx="478" cy="512"/>
              <a:chOff x="386" y="685"/>
              <a:chExt cx="512" cy="512"/>
            </a:xfrm>
          </p:grpSpPr>
          <p:sp>
            <p:nvSpPr>
              <p:cNvPr id="2165" name="Text Box 117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14</a:t>
                </a:r>
              </a:p>
            </p:txBody>
          </p:sp>
          <p:sp>
            <p:nvSpPr>
              <p:cNvPr id="2166" name="Text Box 118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35</a:t>
                </a:r>
              </a:p>
            </p:txBody>
          </p:sp>
          <p:sp>
            <p:nvSpPr>
              <p:cNvPr id="2167" name="Line 119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233"/>
          <p:cNvGrpSpPr>
            <a:grpSpLocks/>
          </p:cNvGrpSpPr>
          <p:nvPr/>
        </p:nvGrpSpPr>
        <p:grpSpPr bwMode="auto">
          <a:xfrm>
            <a:off x="2933700" y="1289050"/>
            <a:ext cx="571500" cy="749300"/>
            <a:chOff x="1928" y="812"/>
            <a:chExt cx="360" cy="472"/>
          </a:xfrm>
        </p:grpSpPr>
        <p:sp>
          <p:nvSpPr>
            <p:cNvPr id="2280" name="Oval 232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01" name="AutoShape 153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16" name="Group 154"/>
          <p:cNvGrpSpPr>
            <a:grpSpLocks/>
          </p:cNvGrpSpPr>
          <p:nvPr/>
        </p:nvGrpSpPr>
        <p:grpSpPr bwMode="auto">
          <a:xfrm>
            <a:off x="3429000" y="1143000"/>
            <a:ext cx="1143000" cy="1066800"/>
            <a:chOff x="2304" y="720"/>
            <a:chExt cx="720" cy="672"/>
          </a:xfrm>
        </p:grpSpPr>
        <p:sp>
          <p:nvSpPr>
            <p:cNvPr id="2203" name="AutoShape 155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7" name="Group 156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2205" name="Text Box 157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2206" name="Text Box 158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2207" name="Line 159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" name="Group 236"/>
          <p:cNvGrpSpPr>
            <a:grpSpLocks/>
          </p:cNvGrpSpPr>
          <p:nvPr/>
        </p:nvGrpSpPr>
        <p:grpSpPr bwMode="auto">
          <a:xfrm>
            <a:off x="2933700" y="2355850"/>
            <a:ext cx="571500" cy="749300"/>
            <a:chOff x="1928" y="812"/>
            <a:chExt cx="360" cy="472"/>
          </a:xfrm>
        </p:grpSpPr>
        <p:sp>
          <p:nvSpPr>
            <p:cNvPr id="2285" name="Oval 23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86" name="AutoShape 23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19" name="Group 239"/>
          <p:cNvGrpSpPr>
            <a:grpSpLocks/>
          </p:cNvGrpSpPr>
          <p:nvPr/>
        </p:nvGrpSpPr>
        <p:grpSpPr bwMode="auto">
          <a:xfrm>
            <a:off x="3429000" y="2209800"/>
            <a:ext cx="1143000" cy="1066800"/>
            <a:chOff x="2304" y="720"/>
            <a:chExt cx="720" cy="672"/>
          </a:xfrm>
        </p:grpSpPr>
        <p:sp>
          <p:nvSpPr>
            <p:cNvPr id="2288" name="AutoShape 240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" name="Group 241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2290" name="Text Box 24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23</a:t>
                </a:r>
              </a:p>
            </p:txBody>
          </p:sp>
          <p:sp>
            <p:nvSpPr>
              <p:cNvPr id="2291" name="Text Box 24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2292" name="Line 24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1" name="Group 246"/>
          <p:cNvGrpSpPr>
            <a:grpSpLocks/>
          </p:cNvGrpSpPr>
          <p:nvPr/>
        </p:nvGrpSpPr>
        <p:grpSpPr bwMode="auto">
          <a:xfrm>
            <a:off x="2933700" y="3422650"/>
            <a:ext cx="571500" cy="749300"/>
            <a:chOff x="1928" y="812"/>
            <a:chExt cx="360" cy="472"/>
          </a:xfrm>
        </p:grpSpPr>
        <p:sp>
          <p:nvSpPr>
            <p:cNvPr id="2295" name="Oval 24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96" name="AutoShape 24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2" name="Group 249"/>
          <p:cNvGrpSpPr>
            <a:grpSpLocks/>
          </p:cNvGrpSpPr>
          <p:nvPr/>
        </p:nvGrpSpPr>
        <p:grpSpPr bwMode="auto">
          <a:xfrm>
            <a:off x="3429000" y="3276600"/>
            <a:ext cx="1143000" cy="1066800"/>
            <a:chOff x="2304" y="720"/>
            <a:chExt cx="720" cy="672"/>
          </a:xfrm>
        </p:grpSpPr>
        <p:sp>
          <p:nvSpPr>
            <p:cNvPr id="2298" name="AutoShape 250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" name="Group 251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2300" name="Text Box 25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2301" name="Text Box 25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43</a:t>
                </a:r>
              </a:p>
            </p:txBody>
          </p:sp>
          <p:sp>
            <p:nvSpPr>
              <p:cNvPr id="2302" name="Line 25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4" name="Group 256"/>
          <p:cNvGrpSpPr>
            <a:grpSpLocks/>
          </p:cNvGrpSpPr>
          <p:nvPr/>
        </p:nvGrpSpPr>
        <p:grpSpPr bwMode="auto">
          <a:xfrm>
            <a:off x="2933700" y="4489450"/>
            <a:ext cx="571500" cy="749300"/>
            <a:chOff x="1928" y="812"/>
            <a:chExt cx="360" cy="472"/>
          </a:xfrm>
        </p:grpSpPr>
        <p:sp>
          <p:nvSpPr>
            <p:cNvPr id="2305" name="Oval 25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06" name="AutoShape 25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5" name="Group 259"/>
          <p:cNvGrpSpPr>
            <a:grpSpLocks/>
          </p:cNvGrpSpPr>
          <p:nvPr/>
        </p:nvGrpSpPr>
        <p:grpSpPr bwMode="auto">
          <a:xfrm>
            <a:off x="3429000" y="4343400"/>
            <a:ext cx="1143000" cy="1066800"/>
            <a:chOff x="2304" y="720"/>
            <a:chExt cx="720" cy="672"/>
          </a:xfrm>
        </p:grpSpPr>
        <p:sp>
          <p:nvSpPr>
            <p:cNvPr id="2308" name="AutoShape 260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" name="Group 261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2310" name="Text Box 26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2311" name="Text Box 26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13</a:t>
                </a:r>
              </a:p>
            </p:txBody>
          </p:sp>
          <p:sp>
            <p:nvSpPr>
              <p:cNvPr id="2312" name="Line 26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" name="Group 266"/>
          <p:cNvGrpSpPr>
            <a:grpSpLocks/>
          </p:cNvGrpSpPr>
          <p:nvPr/>
        </p:nvGrpSpPr>
        <p:grpSpPr bwMode="auto">
          <a:xfrm>
            <a:off x="2933700" y="5556250"/>
            <a:ext cx="571500" cy="749300"/>
            <a:chOff x="1928" y="812"/>
            <a:chExt cx="360" cy="472"/>
          </a:xfrm>
        </p:grpSpPr>
        <p:sp>
          <p:nvSpPr>
            <p:cNvPr id="2315" name="Oval 26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16" name="AutoShape 26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8" name="Group 276"/>
          <p:cNvGrpSpPr>
            <a:grpSpLocks/>
          </p:cNvGrpSpPr>
          <p:nvPr/>
        </p:nvGrpSpPr>
        <p:grpSpPr bwMode="auto">
          <a:xfrm>
            <a:off x="7277100" y="1289050"/>
            <a:ext cx="571500" cy="749300"/>
            <a:chOff x="1928" y="812"/>
            <a:chExt cx="360" cy="472"/>
          </a:xfrm>
        </p:grpSpPr>
        <p:sp>
          <p:nvSpPr>
            <p:cNvPr id="2325" name="Oval 27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26" name="AutoShape 27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9" name="Group 279"/>
          <p:cNvGrpSpPr>
            <a:grpSpLocks/>
          </p:cNvGrpSpPr>
          <p:nvPr/>
        </p:nvGrpSpPr>
        <p:grpSpPr bwMode="auto">
          <a:xfrm>
            <a:off x="7772400" y="1143000"/>
            <a:ext cx="1143000" cy="1066800"/>
            <a:chOff x="2304" y="720"/>
            <a:chExt cx="720" cy="672"/>
          </a:xfrm>
        </p:grpSpPr>
        <p:sp>
          <p:nvSpPr>
            <p:cNvPr id="2328" name="AutoShape 280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" name="Group 281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2330" name="Text Box 28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2331" name="Text Box 28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15</a:t>
                </a:r>
              </a:p>
            </p:txBody>
          </p:sp>
          <p:sp>
            <p:nvSpPr>
              <p:cNvPr id="2332" name="Line 28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1" name="Group 286"/>
          <p:cNvGrpSpPr>
            <a:grpSpLocks/>
          </p:cNvGrpSpPr>
          <p:nvPr/>
        </p:nvGrpSpPr>
        <p:grpSpPr bwMode="auto">
          <a:xfrm>
            <a:off x="7277100" y="2355850"/>
            <a:ext cx="571500" cy="749300"/>
            <a:chOff x="1928" y="812"/>
            <a:chExt cx="360" cy="472"/>
          </a:xfrm>
        </p:grpSpPr>
        <p:sp>
          <p:nvSpPr>
            <p:cNvPr id="2335" name="Oval 28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36" name="AutoShape 28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272" name="Group 289"/>
          <p:cNvGrpSpPr>
            <a:grpSpLocks/>
          </p:cNvGrpSpPr>
          <p:nvPr/>
        </p:nvGrpSpPr>
        <p:grpSpPr bwMode="auto">
          <a:xfrm>
            <a:off x="7772400" y="2209800"/>
            <a:ext cx="1143000" cy="1066800"/>
            <a:chOff x="2304" y="720"/>
            <a:chExt cx="720" cy="672"/>
          </a:xfrm>
        </p:grpSpPr>
        <p:sp>
          <p:nvSpPr>
            <p:cNvPr id="2338" name="AutoShape 290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73" name="Group 291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2340" name="Text Box 29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2341" name="Text Box 29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47</a:t>
                </a:r>
              </a:p>
            </p:txBody>
          </p:sp>
          <p:sp>
            <p:nvSpPr>
              <p:cNvPr id="2342" name="Line 29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74" name="Group 296"/>
          <p:cNvGrpSpPr>
            <a:grpSpLocks/>
          </p:cNvGrpSpPr>
          <p:nvPr/>
        </p:nvGrpSpPr>
        <p:grpSpPr bwMode="auto">
          <a:xfrm>
            <a:off x="7239000" y="3422650"/>
            <a:ext cx="571500" cy="749300"/>
            <a:chOff x="1928" y="812"/>
            <a:chExt cx="360" cy="472"/>
          </a:xfrm>
        </p:grpSpPr>
        <p:sp>
          <p:nvSpPr>
            <p:cNvPr id="2345" name="Oval 29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46" name="AutoShape 29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275" name="Group 299"/>
          <p:cNvGrpSpPr>
            <a:grpSpLocks/>
          </p:cNvGrpSpPr>
          <p:nvPr/>
        </p:nvGrpSpPr>
        <p:grpSpPr bwMode="auto">
          <a:xfrm>
            <a:off x="7772400" y="3276600"/>
            <a:ext cx="1143000" cy="1066800"/>
            <a:chOff x="2304" y="720"/>
            <a:chExt cx="720" cy="672"/>
          </a:xfrm>
        </p:grpSpPr>
        <p:sp>
          <p:nvSpPr>
            <p:cNvPr id="2348" name="AutoShape 300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76" name="Group 301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2350" name="Text Box 30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2351" name="Text Box 30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35</a:t>
                </a:r>
              </a:p>
            </p:txBody>
          </p:sp>
          <p:sp>
            <p:nvSpPr>
              <p:cNvPr id="2352" name="Line 30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77" name="Group 306"/>
          <p:cNvGrpSpPr>
            <a:grpSpLocks/>
          </p:cNvGrpSpPr>
          <p:nvPr/>
        </p:nvGrpSpPr>
        <p:grpSpPr bwMode="auto">
          <a:xfrm>
            <a:off x="7277100" y="4413250"/>
            <a:ext cx="571500" cy="749300"/>
            <a:chOff x="1928" y="812"/>
            <a:chExt cx="360" cy="472"/>
          </a:xfrm>
        </p:grpSpPr>
        <p:sp>
          <p:nvSpPr>
            <p:cNvPr id="2355" name="Oval 30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" name="AutoShape 30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grpSp>
        <p:nvGrpSpPr>
          <p:cNvPr id="2278" name="Group 309"/>
          <p:cNvGrpSpPr>
            <a:grpSpLocks/>
          </p:cNvGrpSpPr>
          <p:nvPr/>
        </p:nvGrpSpPr>
        <p:grpSpPr bwMode="auto">
          <a:xfrm>
            <a:off x="7772400" y="4267200"/>
            <a:ext cx="1143000" cy="1066800"/>
            <a:chOff x="2304" y="720"/>
            <a:chExt cx="720" cy="672"/>
          </a:xfrm>
        </p:grpSpPr>
        <p:sp>
          <p:nvSpPr>
            <p:cNvPr id="2358" name="AutoShape 310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79" name="Group 311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2360" name="Text Box 31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14</a:t>
                </a:r>
              </a:p>
            </p:txBody>
          </p:sp>
          <p:sp>
            <p:nvSpPr>
              <p:cNvPr id="2361" name="Text Box 31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17</a:t>
                </a:r>
              </a:p>
            </p:txBody>
          </p:sp>
          <p:sp>
            <p:nvSpPr>
              <p:cNvPr id="2362" name="Line 31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81" name="Group 316"/>
          <p:cNvGrpSpPr>
            <a:grpSpLocks/>
          </p:cNvGrpSpPr>
          <p:nvPr/>
        </p:nvGrpSpPr>
        <p:grpSpPr bwMode="auto">
          <a:xfrm>
            <a:off x="7277100" y="5499100"/>
            <a:ext cx="571500" cy="749300"/>
            <a:chOff x="1928" y="812"/>
            <a:chExt cx="360" cy="472"/>
          </a:xfrm>
        </p:grpSpPr>
        <p:sp>
          <p:nvSpPr>
            <p:cNvPr id="2365" name="Oval 317"/>
            <p:cNvSpPr>
              <a:spLocks noChangeArrowheads="1"/>
            </p:cNvSpPr>
            <p:nvPr/>
          </p:nvSpPr>
          <p:spPr bwMode="auto">
            <a:xfrm>
              <a:off x="1956" y="908"/>
              <a:ext cx="288" cy="288"/>
            </a:xfrm>
            <a:prstGeom prst="ellipse">
              <a:avLst/>
            </a:prstGeom>
            <a:solidFill>
              <a:srgbClr val="FBFACA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6" name="AutoShape 318"/>
            <p:cNvSpPr>
              <a:spLocks noChangeArrowheads="1"/>
            </p:cNvSpPr>
            <p:nvPr/>
          </p:nvSpPr>
          <p:spPr bwMode="auto">
            <a:xfrm>
              <a:off x="1928" y="812"/>
              <a:ext cx="360" cy="472"/>
            </a:xfrm>
            <a:prstGeom prst="roundRect">
              <a:avLst>
                <a:gd name="adj" fmla="val 35833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/>
                <a:t>=</a:t>
              </a:r>
            </a:p>
          </p:txBody>
        </p:sp>
      </p:grpSp>
      <p:sp>
        <p:nvSpPr>
          <p:cNvPr id="2373" name="Text Box 325"/>
          <p:cNvSpPr txBox="1">
            <a:spLocks noChangeArrowheads="1"/>
          </p:cNvSpPr>
          <p:nvPr/>
        </p:nvSpPr>
        <p:spPr bwMode="auto">
          <a:xfrm>
            <a:off x="4724400" y="13525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1)</a:t>
            </a:r>
          </a:p>
        </p:txBody>
      </p:sp>
      <p:sp>
        <p:nvSpPr>
          <p:cNvPr id="2374" name="Text Box 326"/>
          <p:cNvSpPr txBox="1">
            <a:spLocks noChangeArrowheads="1"/>
          </p:cNvSpPr>
          <p:nvPr/>
        </p:nvSpPr>
        <p:spPr bwMode="auto">
          <a:xfrm>
            <a:off x="47244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8F8F8"/>
                </a:solidFill>
              </a:rPr>
              <a:t>2)</a:t>
            </a:r>
          </a:p>
        </p:txBody>
      </p:sp>
      <p:grpSp>
        <p:nvGrpSpPr>
          <p:cNvPr id="2282" name="Group 385"/>
          <p:cNvGrpSpPr>
            <a:grpSpLocks/>
          </p:cNvGrpSpPr>
          <p:nvPr/>
        </p:nvGrpSpPr>
        <p:grpSpPr bwMode="auto">
          <a:xfrm>
            <a:off x="914400" y="2286000"/>
            <a:ext cx="2057400" cy="812800"/>
            <a:chOff x="576" y="1440"/>
            <a:chExt cx="1296" cy="512"/>
          </a:xfrm>
        </p:grpSpPr>
        <p:sp>
          <p:nvSpPr>
            <p:cNvPr id="2081" name="AutoShape 33"/>
            <p:cNvSpPr>
              <a:spLocks noChangeArrowheads="1"/>
            </p:cNvSpPr>
            <p:nvPr/>
          </p:nvSpPr>
          <p:spPr bwMode="auto">
            <a:xfrm>
              <a:off x="576" y="1440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83" name="Group 34"/>
            <p:cNvGrpSpPr>
              <a:grpSpLocks/>
            </p:cNvGrpSpPr>
            <p:nvPr/>
          </p:nvGrpSpPr>
          <p:grpSpPr bwMode="auto">
            <a:xfrm>
              <a:off x="576" y="1440"/>
              <a:ext cx="478" cy="512"/>
              <a:chOff x="386" y="685"/>
              <a:chExt cx="512" cy="512"/>
            </a:xfrm>
          </p:grpSpPr>
          <p:sp>
            <p:nvSpPr>
              <p:cNvPr id="2083" name="Text Box 35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11</a:t>
                </a:r>
              </a:p>
            </p:txBody>
          </p:sp>
          <p:sp>
            <p:nvSpPr>
              <p:cNvPr id="2084" name="Text Box 36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84" name="Group 39"/>
            <p:cNvGrpSpPr>
              <a:grpSpLocks/>
            </p:cNvGrpSpPr>
            <p:nvPr/>
          </p:nvGrpSpPr>
          <p:grpSpPr bwMode="auto">
            <a:xfrm>
              <a:off x="1392" y="1440"/>
              <a:ext cx="478" cy="512"/>
              <a:chOff x="386" y="685"/>
              <a:chExt cx="512" cy="512"/>
            </a:xfrm>
          </p:grpSpPr>
          <p:sp>
            <p:nvSpPr>
              <p:cNvPr id="2088" name="Text Box 40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12</a:t>
                </a:r>
              </a:p>
            </p:txBody>
          </p:sp>
          <p:sp>
            <p:nvSpPr>
              <p:cNvPr id="2089" name="Text Box 41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87" name="Group 328"/>
            <p:cNvGrpSpPr>
              <a:grpSpLocks/>
            </p:cNvGrpSpPr>
            <p:nvPr/>
          </p:nvGrpSpPr>
          <p:grpSpPr bwMode="auto">
            <a:xfrm>
              <a:off x="1105" y="1632"/>
              <a:ext cx="194" cy="194"/>
              <a:chOff x="1105" y="1712"/>
              <a:chExt cx="194" cy="194"/>
            </a:xfrm>
          </p:grpSpPr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5" name="Line 327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89" name="Group 361"/>
          <p:cNvGrpSpPr>
            <a:grpSpLocks/>
          </p:cNvGrpSpPr>
          <p:nvPr/>
        </p:nvGrpSpPr>
        <p:grpSpPr bwMode="auto">
          <a:xfrm>
            <a:off x="914400" y="4419600"/>
            <a:ext cx="2057400" cy="820738"/>
            <a:chOff x="576" y="2784"/>
            <a:chExt cx="1296" cy="517"/>
          </a:xfrm>
        </p:grpSpPr>
        <p:sp>
          <p:nvSpPr>
            <p:cNvPr id="2103" name="AutoShape 55"/>
            <p:cNvSpPr>
              <a:spLocks noChangeArrowheads="1"/>
            </p:cNvSpPr>
            <p:nvPr/>
          </p:nvSpPr>
          <p:spPr bwMode="auto">
            <a:xfrm>
              <a:off x="576" y="2784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93" name="Group 56"/>
            <p:cNvGrpSpPr>
              <a:grpSpLocks/>
            </p:cNvGrpSpPr>
            <p:nvPr/>
          </p:nvGrpSpPr>
          <p:grpSpPr bwMode="auto">
            <a:xfrm>
              <a:off x="576" y="2784"/>
              <a:ext cx="478" cy="512"/>
              <a:chOff x="386" y="685"/>
              <a:chExt cx="512" cy="512"/>
            </a:xfrm>
          </p:grpSpPr>
          <p:sp>
            <p:nvSpPr>
              <p:cNvPr id="2105" name="Text Box 57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2106" name="Text Box 58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13</a:t>
                </a:r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94" name="Group 61"/>
            <p:cNvGrpSpPr>
              <a:grpSpLocks/>
            </p:cNvGrpSpPr>
            <p:nvPr/>
          </p:nvGrpSpPr>
          <p:grpSpPr bwMode="auto">
            <a:xfrm>
              <a:off x="1387" y="2789"/>
              <a:ext cx="478" cy="512"/>
              <a:chOff x="386" y="685"/>
              <a:chExt cx="512" cy="512"/>
            </a:xfrm>
          </p:grpSpPr>
          <p:sp>
            <p:nvSpPr>
              <p:cNvPr id="2110" name="Text Box 6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2111" name="Text Box 6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13</a:t>
                </a:r>
              </a:p>
            </p:txBody>
          </p:sp>
          <p:sp>
            <p:nvSpPr>
              <p:cNvPr id="2112" name="Line 6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97" name="Group 329"/>
            <p:cNvGrpSpPr>
              <a:grpSpLocks/>
            </p:cNvGrpSpPr>
            <p:nvPr/>
          </p:nvGrpSpPr>
          <p:grpSpPr bwMode="auto">
            <a:xfrm>
              <a:off x="1104" y="2976"/>
              <a:ext cx="194" cy="194"/>
              <a:chOff x="1105" y="1712"/>
              <a:chExt cx="194" cy="194"/>
            </a:xfrm>
          </p:grpSpPr>
          <p:sp>
            <p:nvSpPr>
              <p:cNvPr id="2378" name="Line 330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9" name="Line 331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99" name="Group 339"/>
          <p:cNvGrpSpPr>
            <a:grpSpLocks/>
          </p:cNvGrpSpPr>
          <p:nvPr/>
        </p:nvGrpSpPr>
        <p:grpSpPr bwMode="auto">
          <a:xfrm>
            <a:off x="914400" y="5473700"/>
            <a:ext cx="2057400" cy="825500"/>
            <a:chOff x="576" y="3448"/>
            <a:chExt cx="1296" cy="520"/>
          </a:xfrm>
        </p:grpSpPr>
        <p:sp>
          <p:nvSpPr>
            <p:cNvPr id="2114" name="AutoShape 66"/>
            <p:cNvSpPr>
              <a:spLocks noChangeArrowheads="1"/>
            </p:cNvSpPr>
            <p:nvPr/>
          </p:nvSpPr>
          <p:spPr bwMode="auto">
            <a:xfrm>
              <a:off x="576" y="3456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03" name="Group 67"/>
            <p:cNvGrpSpPr>
              <a:grpSpLocks/>
            </p:cNvGrpSpPr>
            <p:nvPr/>
          </p:nvGrpSpPr>
          <p:grpSpPr bwMode="auto">
            <a:xfrm>
              <a:off x="584" y="3448"/>
              <a:ext cx="288" cy="512"/>
              <a:chOff x="386" y="685"/>
              <a:chExt cx="512" cy="512"/>
            </a:xfrm>
          </p:grpSpPr>
          <p:sp>
            <p:nvSpPr>
              <p:cNvPr id="2116" name="Text Box 68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2117" name="Text Box 69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9</a:t>
                </a:r>
              </a:p>
            </p:txBody>
          </p:sp>
          <p:sp>
            <p:nvSpPr>
              <p:cNvPr id="2118" name="Line 70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19" name="Line 71"/>
            <p:cNvSpPr>
              <a:spLocks noChangeShapeType="1"/>
            </p:cNvSpPr>
            <p:nvPr/>
          </p:nvSpPr>
          <p:spPr bwMode="auto">
            <a:xfrm>
              <a:off x="892" y="3728"/>
              <a:ext cx="144" cy="4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04" name="Group 72"/>
            <p:cNvGrpSpPr>
              <a:grpSpLocks/>
            </p:cNvGrpSpPr>
            <p:nvPr/>
          </p:nvGrpSpPr>
          <p:grpSpPr bwMode="auto">
            <a:xfrm>
              <a:off x="1040" y="3452"/>
              <a:ext cx="293" cy="512"/>
              <a:chOff x="386" y="685"/>
              <a:chExt cx="512" cy="512"/>
            </a:xfrm>
          </p:grpSpPr>
          <p:sp>
            <p:nvSpPr>
              <p:cNvPr id="2121" name="Text Box 73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2122" name="Text Box 74"/>
              <p:cNvSpPr txBox="1">
                <a:spLocks noChangeArrowheads="1"/>
              </p:cNvSpPr>
              <p:nvPr/>
            </p:nvSpPr>
            <p:spPr bwMode="auto">
              <a:xfrm>
                <a:off x="410" y="909"/>
                <a:ext cx="4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9</a:t>
                </a:r>
              </a:p>
            </p:txBody>
          </p:sp>
          <p:sp>
            <p:nvSpPr>
              <p:cNvPr id="2123" name="Line 75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07" name="Group 332"/>
            <p:cNvGrpSpPr>
              <a:grpSpLocks/>
            </p:cNvGrpSpPr>
            <p:nvPr/>
          </p:nvGrpSpPr>
          <p:grpSpPr bwMode="auto">
            <a:xfrm>
              <a:off x="1340" y="3668"/>
              <a:ext cx="146" cy="126"/>
              <a:chOff x="1105" y="1712"/>
              <a:chExt cx="194" cy="194"/>
            </a:xfrm>
          </p:grpSpPr>
          <p:sp>
            <p:nvSpPr>
              <p:cNvPr id="2381" name="Line 333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82" name="Line 334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09" name="Group 335"/>
            <p:cNvGrpSpPr>
              <a:grpSpLocks/>
            </p:cNvGrpSpPr>
            <p:nvPr/>
          </p:nvGrpSpPr>
          <p:grpSpPr bwMode="auto">
            <a:xfrm>
              <a:off x="1512" y="3448"/>
              <a:ext cx="293" cy="512"/>
              <a:chOff x="386" y="685"/>
              <a:chExt cx="512" cy="512"/>
            </a:xfrm>
          </p:grpSpPr>
          <p:sp>
            <p:nvSpPr>
              <p:cNvPr id="2384" name="Text Box 336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2385" name="Text Box 337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9</a:t>
                </a:r>
              </a:p>
            </p:txBody>
          </p:sp>
          <p:sp>
            <p:nvSpPr>
              <p:cNvPr id="2386" name="Line 338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313" name="Group 340"/>
          <p:cNvGrpSpPr>
            <a:grpSpLocks/>
          </p:cNvGrpSpPr>
          <p:nvPr/>
        </p:nvGrpSpPr>
        <p:grpSpPr bwMode="auto">
          <a:xfrm>
            <a:off x="5257800" y="5486400"/>
            <a:ext cx="2057400" cy="825500"/>
            <a:chOff x="576" y="3448"/>
            <a:chExt cx="1296" cy="520"/>
          </a:xfrm>
        </p:grpSpPr>
        <p:sp>
          <p:nvSpPr>
            <p:cNvPr id="2389" name="AutoShape 341"/>
            <p:cNvSpPr>
              <a:spLocks noChangeArrowheads="1"/>
            </p:cNvSpPr>
            <p:nvPr/>
          </p:nvSpPr>
          <p:spPr bwMode="auto">
            <a:xfrm>
              <a:off x="576" y="3456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14" name="Group 342"/>
            <p:cNvGrpSpPr>
              <a:grpSpLocks/>
            </p:cNvGrpSpPr>
            <p:nvPr/>
          </p:nvGrpSpPr>
          <p:grpSpPr bwMode="auto">
            <a:xfrm>
              <a:off x="584" y="3448"/>
              <a:ext cx="288" cy="512"/>
              <a:chOff x="386" y="685"/>
              <a:chExt cx="512" cy="512"/>
            </a:xfrm>
          </p:grpSpPr>
          <p:sp>
            <p:nvSpPr>
              <p:cNvPr id="2391" name="Text Box 343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2392" name="Text Box 344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2393" name="Line 345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94" name="Line 346"/>
            <p:cNvSpPr>
              <a:spLocks noChangeShapeType="1"/>
            </p:cNvSpPr>
            <p:nvPr/>
          </p:nvSpPr>
          <p:spPr bwMode="auto">
            <a:xfrm>
              <a:off x="892" y="3728"/>
              <a:ext cx="144" cy="4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17" name="Group 347"/>
            <p:cNvGrpSpPr>
              <a:grpSpLocks/>
            </p:cNvGrpSpPr>
            <p:nvPr/>
          </p:nvGrpSpPr>
          <p:grpSpPr bwMode="auto">
            <a:xfrm>
              <a:off x="1040" y="3452"/>
              <a:ext cx="293" cy="512"/>
              <a:chOff x="386" y="685"/>
              <a:chExt cx="512" cy="512"/>
            </a:xfrm>
          </p:grpSpPr>
          <p:sp>
            <p:nvSpPr>
              <p:cNvPr id="2396" name="Text Box 348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2397" name="Text Box 349"/>
              <p:cNvSpPr txBox="1">
                <a:spLocks noChangeArrowheads="1"/>
              </p:cNvSpPr>
              <p:nvPr/>
            </p:nvSpPr>
            <p:spPr bwMode="auto">
              <a:xfrm>
                <a:off x="410" y="909"/>
                <a:ext cx="4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2398" name="Line 350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18" name="Group 351"/>
            <p:cNvGrpSpPr>
              <a:grpSpLocks/>
            </p:cNvGrpSpPr>
            <p:nvPr/>
          </p:nvGrpSpPr>
          <p:grpSpPr bwMode="auto">
            <a:xfrm>
              <a:off x="1340" y="3668"/>
              <a:ext cx="146" cy="126"/>
              <a:chOff x="1105" y="1712"/>
              <a:chExt cx="194" cy="194"/>
            </a:xfrm>
          </p:grpSpPr>
          <p:sp>
            <p:nvSpPr>
              <p:cNvPr id="2400" name="Line 352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01" name="Line 353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19" name="Group 354"/>
            <p:cNvGrpSpPr>
              <a:grpSpLocks/>
            </p:cNvGrpSpPr>
            <p:nvPr/>
          </p:nvGrpSpPr>
          <p:grpSpPr bwMode="auto">
            <a:xfrm>
              <a:off x="1512" y="3448"/>
              <a:ext cx="293" cy="512"/>
              <a:chOff x="386" y="685"/>
              <a:chExt cx="512" cy="512"/>
            </a:xfrm>
          </p:grpSpPr>
          <p:sp>
            <p:nvSpPr>
              <p:cNvPr id="2403" name="Text Box 355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2404" name="Text Box 356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2405" name="Line 357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320" name="Group 374"/>
          <p:cNvGrpSpPr>
            <a:grpSpLocks/>
          </p:cNvGrpSpPr>
          <p:nvPr/>
        </p:nvGrpSpPr>
        <p:grpSpPr bwMode="auto">
          <a:xfrm>
            <a:off x="7772400" y="5334000"/>
            <a:ext cx="1143000" cy="1066800"/>
            <a:chOff x="2256" y="3504"/>
            <a:chExt cx="720" cy="672"/>
          </a:xfrm>
        </p:grpSpPr>
        <p:sp>
          <p:nvSpPr>
            <p:cNvPr id="2423" name="AutoShape 375"/>
            <p:cNvSpPr>
              <a:spLocks noChangeArrowheads="1"/>
            </p:cNvSpPr>
            <p:nvPr/>
          </p:nvSpPr>
          <p:spPr bwMode="auto">
            <a:xfrm>
              <a:off x="2256" y="3504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24" name="Text Box 376"/>
            <p:cNvSpPr txBox="1">
              <a:spLocks noChangeArrowheads="1"/>
            </p:cNvSpPr>
            <p:nvPr/>
          </p:nvSpPr>
          <p:spPr bwMode="auto">
            <a:xfrm>
              <a:off x="2400" y="369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/>
                <a:t>1</a:t>
              </a:r>
            </a:p>
          </p:txBody>
        </p:sp>
      </p:grpSp>
      <p:grpSp>
        <p:nvGrpSpPr>
          <p:cNvPr id="2321" name="Group 384"/>
          <p:cNvGrpSpPr>
            <a:grpSpLocks/>
          </p:cNvGrpSpPr>
          <p:nvPr/>
        </p:nvGrpSpPr>
        <p:grpSpPr bwMode="auto">
          <a:xfrm>
            <a:off x="5257800" y="4343400"/>
            <a:ext cx="2057400" cy="820738"/>
            <a:chOff x="3312" y="2736"/>
            <a:chExt cx="1296" cy="517"/>
          </a:xfrm>
        </p:grpSpPr>
        <p:sp>
          <p:nvSpPr>
            <p:cNvPr id="2169" name="AutoShape 121"/>
            <p:cNvSpPr>
              <a:spLocks noChangeArrowheads="1"/>
            </p:cNvSpPr>
            <p:nvPr/>
          </p:nvSpPr>
          <p:spPr bwMode="auto">
            <a:xfrm>
              <a:off x="3312" y="2736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22" name="Group 122"/>
            <p:cNvGrpSpPr>
              <a:grpSpLocks/>
            </p:cNvGrpSpPr>
            <p:nvPr/>
          </p:nvGrpSpPr>
          <p:grpSpPr bwMode="auto">
            <a:xfrm>
              <a:off x="3312" y="2736"/>
              <a:ext cx="478" cy="512"/>
              <a:chOff x="386" y="685"/>
              <a:chExt cx="512" cy="512"/>
            </a:xfrm>
          </p:grpSpPr>
          <p:sp>
            <p:nvSpPr>
              <p:cNvPr id="2171" name="Text Box 123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8</a:t>
                </a:r>
              </a:p>
            </p:txBody>
          </p:sp>
          <p:sp>
            <p:nvSpPr>
              <p:cNvPr id="2172" name="Text Box 124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17</a:t>
                </a:r>
              </a:p>
            </p:txBody>
          </p:sp>
          <p:sp>
            <p:nvSpPr>
              <p:cNvPr id="2173" name="Line 125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23" name="Group 127"/>
            <p:cNvGrpSpPr>
              <a:grpSpLocks/>
            </p:cNvGrpSpPr>
            <p:nvPr/>
          </p:nvGrpSpPr>
          <p:grpSpPr bwMode="auto">
            <a:xfrm>
              <a:off x="4123" y="2741"/>
              <a:ext cx="478" cy="512"/>
              <a:chOff x="386" y="685"/>
              <a:chExt cx="512" cy="512"/>
            </a:xfrm>
          </p:grpSpPr>
          <p:sp>
            <p:nvSpPr>
              <p:cNvPr id="2176" name="Text Box 128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2177" name="Text Box 129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17</a:t>
                </a:r>
              </a:p>
            </p:txBody>
          </p:sp>
          <p:sp>
            <p:nvSpPr>
              <p:cNvPr id="2178" name="Line 130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24" name="Group 377"/>
            <p:cNvGrpSpPr>
              <a:grpSpLocks/>
            </p:cNvGrpSpPr>
            <p:nvPr/>
          </p:nvGrpSpPr>
          <p:grpSpPr bwMode="auto">
            <a:xfrm>
              <a:off x="3840" y="2928"/>
              <a:ext cx="194" cy="194"/>
              <a:chOff x="1105" y="1712"/>
              <a:chExt cx="194" cy="194"/>
            </a:xfrm>
          </p:grpSpPr>
          <p:sp>
            <p:nvSpPr>
              <p:cNvPr id="2426" name="Line 378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27" name="Line 379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327" name="Group 383"/>
          <p:cNvGrpSpPr>
            <a:grpSpLocks/>
          </p:cNvGrpSpPr>
          <p:nvPr/>
        </p:nvGrpSpPr>
        <p:grpSpPr bwMode="auto">
          <a:xfrm>
            <a:off x="5257800" y="2286000"/>
            <a:ext cx="2057400" cy="820738"/>
            <a:chOff x="3312" y="1488"/>
            <a:chExt cx="1296" cy="517"/>
          </a:xfrm>
        </p:grpSpPr>
        <p:sp>
          <p:nvSpPr>
            <p:cNvPr id="2147" name="AutoShape 99"/>
            <p:cNvSpPr>
              <a:spLocks noChangeArrowheads="1"/>
            </p:cNvSpPr>
            <p:nvPr/>
          </p:nvSpPr>
          <p:spPr bwMode="auto">
            <a:xfrm>
              <a:off x="3312" y="1488"/>
              <a:ext cx="1296" cy="512"/>
            </a:xfrm>
            <a:prstGeom prst="roundRect">
              <a:avLst>
                <a:gd name="adj" fmla="val 16667"/>
              </a:avLst>
            </a:prstGeom>
            <a:solidFill>
              <a:srgbClr val="FBFA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29" name="Group 100"/>
            <p:cNvGrpSpPr>
              <a:grpSpLocks/>
            </p:cNvGrpSpPr>
            <p:nvPr/>
          </p:nvGrpSpPr>
          <p:grpSpPr bwMode="auto">
            <a:xfrm>
              <a:off x="3312" y="1488"/>
              <a:ext cx="478" cy="512"/>
              <a:chOff x="386" y="685"/>
              <a:chExt cx="512" cy="512"/>
            </a:xfrm>
          </p:grpSpPr>
          <p:sp>
            <p:nvSpPr>
              <p:cNvPr id="2149" name="Text Box 101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28</a:t>
                </a:r>
              </a:p>
            </p:txBody>
          </p:sp>
          <p:sp>
            <p:nvSpPr>
              <p:cNvPr id="2150" name="Text Box 102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47</a:t>
                </a:r>
              </a:p>
            </p:txBody>
          </p:sp>
          <p:sp>
            <p:nvSpPr>
              <p:cNvPr id="2151" name="Line 103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33" name="Group 105"/>
            <p:cNvGrpSpPr>
              <a:grpSpLocks/>
            </p:cNvGrpSpPr>
            <p:nvPr/>
          </p:nvGrpSpPr>
          <p:grpSpPr bwMode="auto">
            <a:xfrm>
              <a:off x="4123" y="1493"/>
              <a:ext cx="478" cy="512"/>
              <a:chOff x="386" y="685"/>
              <a:chExt cx="512" cy="512"/>
            </a:xfrm>
          </p:grpSpPr>
          <p:sp>
            <p:nvSpPr>
              <p:cNvPr id="2154" name="Text Box 106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2155" name="Text Box 107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b="1">
                    <a:solidFill>
                      <a:srgbClr val="000066"/>
                    </a:solidFill>
                  </a:rPr>
                  <a:t>47</a:t>
                </a:r>
              </a:p>
            </p:txBody>
          </p:sp>
          <p:sp>
            <p:nvSpPr>
              <p:cNvPr id="2156" name="Line 108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34" name="Group 380"/>
            <p:cNvGrpSpPr>
              <a:grpSpLocks/>
            </p:cNvGrpSpPr>
            <p:nvPr/>
          </p:nvGrpSpPr>
          <p:grpSpPr bwMode="auto">
            <a:xfrm>
              <a:off x="3874" y="1664"/>
              <a:ext cx="194" cy="194"/>
              <a:chOff x="1105" y="1712"/>
              <a:chExt cx="194" cy="194"/>
            </a:xfrm>
          </p:grpSpPr>
          <p:sp>
            <p:nvSpPr>
              <p:cNvPr id="2429" name="Line 381"/>
              <p:cNvSpPr>
                <a:spLocks noChangeShapeType="1"/>
              </p:cNvSpPr>
              <p:nvPr/>
            </p:nvSpPr>
            <p:spPr bwMode="auto">
              <a:xfrm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30" name="Line 382"/>
              <p:cNvSpPr>
                <a:spLocks noChangeShapeType="1"/>
              </p:cNvSpPr>
              <p:nvPr/>
            </p:nvSpPr>
            <p:spPr bwMode="auto">
              <a:xfrm rot="5400000">
                <a:off x="1105" y="1809"/>
                <a:ext cx="194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1" dur="500"/>
                                        <p:tgtEl>
                                          <p:spTgt spid="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6" dur="500"/>
                                        <p:tgtEl>
                                          <p:spTgt spid="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1" dur="500"/>
                                        <p:tgtEl>
                                          <p:spTgt spid="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6" dur="500"/>
                                        <p:tgtEl>
                                          <p:spTgt spid="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1" dur="500"/>
                                        <p:tgtEl>
                                          <p:spTgt spid="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6" dur="500"/>
                                        <p:tgtEl>
                                          <p:spTgt spid="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1" dur="500"/>
                                        <p:tgtEl>
                                          <p:spTgt spid="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utoUpdateAnimBg="0"/>
      <p:bldP spid="2063" grpId="0" autoUpdateAnimBg="0"/>
      <p:bldP spid="2064" grpId="0" autoUpdateAnimBg="0"/>
      <p:bldP spid="2070" grpId="0" autoUpdateAnimBg="0"/>
      <p:bldP spid="2071" grpId="0" autoUpdateAnimBg="0"/>
      <p:bldP spid="2072" grpId="0" autoUpdateAnimBg="0"/>
      <p:bldP spid="2073" grpId="0" autoUpdateAnimBg="0"/>
      <p:bldP spid="2076" grpId="0" autoUpdateAnimBg="0"/>
      <p:bldP spid="2077" grpId="0" autoUpdateAnimBg="0"/>
      <p:bldP spid="2078" grpId="0" autoUpdateAnimBg="0"/>
      <p:bldP spid="2373" grpId="0" autoUpdateAnimBg="0"/>
      <p:bldP spid="23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CC3300"/>
                </a:solidFill>
              </a:rPr>
              <a:t>Домашнее задание</a:t>
            </a:r>
          </a:p>
        </p:txBody>
      </p:sp>
      <p:sp>
        <p:nvSpPr>
          <p:cNvPr id="20848" name="Rectangle 368"/>
          <p:cNvSpPr>
            <a:spLocks noChangeArrowheads="1"/>
          </p:cNvSpPr>
          <p:nvPr/>
        </p:nvSpPr>
        <p:spPr bwMode="auto">
          <a:xfrm>
            <a:off x="1071538" y="1857365"/>
            <a:ext cx="73501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8000"/>
                </a:solidFill>
                <a:effectLst/>
              </a:rPr>
              <a:t>            </a:t>
            </a:r>
          </a:p>
          <a:p>
            <a:r>
              <a:rPr lang="ru-RU" dirty="0">
                <a:solidFill>
                  <a:srgbClr val="008000"/>
                </a:solidFill>
                <a:effectLst/>
              </a:rPr>
              <a:t>            </a:t>
            </a:r>
            <a:r>
              <a:rPr lang="ru-RU" dirty="0" smtClean="0">
                <a:solidFill>
                  <a:srgbClr val="008000"/>
                </a:solidFill>
              </a:rPr>
              <a:t>с. </a:t>
            </a:r>
            <a:endParaRPr lang="ru-RU" dirty="0">
              <a:solidFill>
                <a:srgbClr val="008000"/>
              </a:solidFill>
              <a:effectLst/>
            </a:endParaRPr>
          </a:p>
          <a:p>
            <a:r>
              <a:rPr lang="ru-RU" dirty="0">
                <a:solidFill>
                  <a:srgbClr val="008000"/>
                </a:solidFill>
                <a:effectLst/>
              </a:rPr>
              <a:t>  </a:t>
            </a:r>
          </a:p>
          <a:p>
            <a:r>
              <a:rPr lang="ru-RU" dirty="0">
                <a:solidFill>
                  <a:srgbClr val="008000"/>
                </a:solidFill>
                <a:effectLst/>
              </a:rPr>
              <a:t>	</a:t>
            </a:r>
            <a:endParaRPr lang="ru-RU" dirty="0">
              <a:effectLst/>
            </a:endParaRPr>
          </a:p>
          <a:p>
            <a:r>
              <a:rPr lang="ru-RU" dirty="0">
                <a:solidFill>
                  <a:srgbClr val="008000"/>
                </a:solidFill>
                <a:effectLst/>
              </a:rPr>
              <a:t>								</a:t>
            </a:r>
          </a:p>
          <a:p>
            <a:endParaRPr lang="ru-RU" dirty="0">
              <a:solidFill>
                <a:srgbClr val="008000"/>
              </a:solidFill>
              <a:effectLst/>
            </a:endParaRPr>
          </a:p>
          <a:p>
            <a:r>
              <a:rPr lang="ru-RU" dirty="0">
                <a:solidFill>
                  <a:srgbClr val="008000"/>
                </a:solidFill>
                <a:effectLst/>
              </a:rPr>
              <a:t>							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857364"/>
            <a:ext cx="6715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с. 118-119(  правила), №  423(</a:t>
            </a:r>
            <a:r>
              <a:rPr lang="ru-RU" sz="3600" dirty="0" err="1" smtClean="0"/>
              <a:t>в,г</a:t>
            </a:r>
            <a:r>
              <a:rPr lang="ru-RU" sz="3600" dirty="0" smtClean="0"/>
              <a:t>), № 424(</a:t>
            </a:r>
            <a:r>
              <a:rPr lang="ru-RU" sz="3600" dirty="0" err="1" smtClean="0"/>
              <a:t>в,г</a:t>
            </a:r>
            <a:r>
              <a:rPr lang="ru-RU" sz="3600" dirty="0" smtClean="0"/>
              <a:t>),№ 433(а).По желанию –сочинить историю про дроби.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835150" y="836613"/>
            <a:ext cx="5040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Как называется?</a:t>
            </a:r>
            <a:endParaRPr lang="ru-RU" sz="3600" dirty="0"/>
          </a:p>
        </p:txBody>
      </p:sp>
      <p:sp>
        <p:nvSpPr>
          <p:cNvPr id="30179" name="Text Box 483"/>
          <p:cNvSpPr txBox="1">
            <a:spLocks noChangeArrowheads="1"/>
          </p:cNvSpPr>
          <p:nvPr/>
        </p:nvSpPr>
        <p:spPr bwMode="auto">
          <a:xfrm>
            <a:off x="323850" y="1916112"/>
            <a:ext cx="824867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dirty="0">
                <a:latin typeface="Tahoma" pitchFamily="34" charset="0"/>
              </a:rPr>
              <a:t>Дробь, в которой числитель меньше знаменателя</a:t>
            </a:r>
            <a:r>
              <a:rPr lang="ru-RU" sz="2400" dirty="0" smtClean="0">
                <a:latin typeface="Tahoma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endParaRPr lang="ru-RU" sz="2400" dirty="0" smtClean="0">
              <a:latin typeface="Tahoma" pitchFamily="34" charset="0"/>
            </a:endParaRPr>
          </a:p>
          <a:p>
            <a:pPr marL="457200" indent="-457200">
              <a:buAutoNum type="arabicPeriod" startAt="2"/>
            </a:pPr>
            <a:r>
              <a:rPr lang="ru-RU" sz="2400" dirty="0" smtClean="0">
                <a:latin typeface="Tahoma" pitchFamily="34" charset="0"/>
              </a:rPr>
              <a:t>Дробь, в которой числитель больше знаменателя.</a:t>
            </a:r>
          </a:p>
          <a:p>
            <a:pPr marL="457200" indent="-457200">
              <a:buAutoNum type="arabicPeriod" startAt="2"/>
            </a:pPr>
            <a:endParaRPr lang="ru-RU" sz="2400" dirty="0" smtClean="0">
              <a:latin typeface="Tahoma" pitchFamily="34" charset="0"/>
            </a:endParaRPr>
          </a:p>
          <a:p>
            <a:pPr marL="457200" indent="-457200">
              <a:buAutoNum type="arabicPeriod" startAt="3"/>
            </a:pPr>
            <a:r>
              <a:rPr lang="ru-RU" sz="2400" dirty="0" smtClean="0">
                <a:latin typeface="Tahoma" pitchFamily="34" charset="0"/>
              </a:rPr>
              <a:t>Число, стоящее над чертой.</a:t>
            </a:r>
          </a:p>
          <a:p>
            <a:pPr marL="457200" indent="-457200">
              <a:buAutoNum type="arabicPeriod" startAt="3"/>
            </a:pPr>
            <a:endParaRPr lang="ru-RU" sz="2400" dirty="0">
              <a:latin typeface="Tahoma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 dirty="0">
                <a:latin typeface="Tahoma" pitchFamily="34" charset="0"/>
              </a:rPr>
              <a:t>Число, стоящее под чертой дроби</a:t>
            </a:r>
            <a:r>
              <a:rPr lang="ru-RU" sz="2400" dirty="0" smtClean="0">
                <a:latin typeface="Tahoma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endParaRPr lang="ru-RU" sz="2400" dirty="0">
              <a:latin typeface="Tahoma" pitchFamily="34" charset="0"/>
            </a:endParaRPr>
          </a:p>
          <a:p>
            <a:pPr marL="457200" indent="-457200">
              <a:buAutoNum type="arabicPeriod" startAt="3"/>
            </a:pPr>
            <a:r>
              <a:rPr lang="ru-RU" sz="2400" dirty="0" smtClean="0">
                <a:latin typeface="Tahoma" pitchFamily="34" charset="0"/>
              </a:rPr>
              <a:t>1</a:t>
            </a:r>
            <a:r>
              <a:rPr lang="en-US" sz="2400" dirty="0">
                <a:latin typeface="Tahoma" pitchFamily="34" charset="0"/>
              </a:rPr>
              <a:t>/60 </a:t>
            </a:r>
            <a:r>
              <a:rPr lang="ru-RU" sz="2400" dirty="0">
                <a:latin typeface="Tahoma" pitchFamily="34" charset="0"/>
              </a:rPr>
              <a:t>часа</a:t>
            </a:r>
            <a:r>
              <a:rPr lang="ru-RU" sz="2400" dirty="0" smtClean="0">
                <a:latin typeface="Tahoma" pitchFamily="34" charset="0"/>
              </a:rPr>
              <a:t>.</a:t>
            </a:r>
          </a:p>
          <a:p>
            <a:pPr marL="457200" indent="-457200">
              <a:buAutoNum type="arabicPeriod" startAt="3"/>
            </a:pPr>
            <a:endParaRPr lang="ru-RU" sz="2400" dirty="0">
              <a:latin typeface="Tahoma" pitchFamily="34" charset="0"/>
            </a:endParaRPr>
          </a:p>
          <a:p>
            <a:pPr marL="457200" indent="-457200"/>
            <a:r>
              <a:rPr lang="ru-RU" sz="2400" dirty="0" smtClean="0">
                <a:latin typeface="Tahoma" pitchFamily="34" charset="0"/>
              </a:rPr>
              <a:t>4.  Число, стоящее над чертой дроби.</a:t>
            </a:r>
            <a:endParaRPr lang="ru-RU" sz="2400" i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3360" y="620706"/>
            <a:ext cx="8147520" cy="6050075"/>
          </a:xfrm>
        </p:spPr>
        <p:txBody>
          <a:bodyPr/>
          <a:lstStyle/>
          <a:p>
            <a:pPr marL="552968" indent="-552968" defTabSz="829452"/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  Найдите  правильную дробь.</a:t>
            </a:r>
          </a:p>
          <a:p>
            <a:pPr marL="552968" indent="-552968" defTabSz="829452"/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>
              <a:buNone/>
            </a:pPr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  Найдите неправильную дробь:</a:t>
            </a:r>
          </a:p>
          <a:p>
            <a:pPr marL="552968" indent="-552968" defTabSz="829452">
              <a:buNone/>
            </a:pPr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>
              <a:buNone/>
            </a:pPr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  Сократите дробь       :</a:t>
            </a:r>
          </a:p>
          <a:p>
            <a:pPr marL="552968" indent="-552968" defTabSz="829452">
              <a:buNone/>
            </a:pPr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/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552968" indent="-552968" defTabSz="829452">
              <a:buNone/>
            </a:pPr>
            <a:r>
              <a:rPr lang="ru-RU" sz="3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  </a:t>
            </a:r>
            <a:r>
              <a:rPr lang="ru-RU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Выделите  целую  часть        :</a:t>
            </a:r>
          </a:p>
          <a:p>
            <a:pPr marL="552968" indent="-552968" defTabSz="829452"/>
            <a:endParaRPr lang="ru-RU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7760" y="1142041"/>
            <a:ext cx="4043520" cy="708554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2960" y="2383451"/>
            <a:ext cx="4008960" cy="639427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7760" y="3624861"/>
            <a:ext cx="3870720" cy="622145"/>
          </a:xfrm>
          <a:prstGeom prst="rect">
            <a:avLst/>
          </a:prstGeom>
          <a:noFill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1920" y="5911821"/>
            <a:ext cx="4129920" cy="656709"/>
          </a:xfrm>
          <a:prstGeom prst="rect">
            <a:avLst/>
          </a:prstGeom>
          <a:noFill/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1360" y="3037280"/>
            <a:ext cx="466560" cy="665350"/>
          </a:xfrm>
          <a:prstGeom prst="rect">
            <a:avLst/>
          </a:prstGeom>
          <a:noFill/>
        </p:spPr>
      </p:pic>
      <p:pic>
        <p:nvPicPr>
          <p:cNvPr id="7180" name="Picture 12" descr="Шотландка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7441" y="2645559"/>
            <a:ext cx="3395520" cy="1487676"/>
          </a:xfrm>
          <a:prstGeom prst="rect">
            <a:avLst/>
          </a:prstGeom>
          <a:pattFill prst="plaid">
            <a:fgClr>
              <a:srgbClr val="EEEB6F"/>
            </a:fgClr>
            <a:bgClr>
              <a:srgbClr val="FFFFFF"/>
            </a:bgClr>
          </a:pattFill>
        </p:spPr>
      </p:pic>
      <p:sp>
        <p:nvSpPr>
          <p:cNvPr id="7181" name="Rectangle 13" descr="Шотландка"/>
          <p:cNvSpPr>
            <a:spLocks noChangeArrowheads="1"/>
          </p:cNvSpPr>
          <p:nvPr/>
        </p:nvSpPr>
        <p:spPr bwMode="auto">
          <a:xfrm>
            <a:off x="5682240" y="816567"/>
            <a:ext cx="3265920" cy="1437271"/>
          </a:xfrm>
          <a:prstGeom prst="rect">
            <a:avLst/>
          </a:prstGeom>
          <a:pattFill prst="plaid">
            <a:fgClr>
              <a:srgbClr val="EEEB6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/>
          <a:lstStyle/>
          <a:p>
            <a:pPr algn="ctr"/>
            <a:r>
              <a:rPr lang="ru-RU" sz="2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  «+»   отметка 5,</a:t>
            </a:r>
            <a:br>
              <a:rPr lang="ru-RU" sz="2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4  «+»   отметка 4 , </a:t>
            </a:r>
            <a:br>
              <a:rPr lang="ru-RU" sz="2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5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  «+»   отметка 3.</a:t>
            </a:r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1201" y="5389046"/>
            <a:ext cx="456480" cy="673991"/>
          </a:xfrm>
          <a:prstGeom prst="rect">
            <a:avLst/>
          </a:prstGeom>
          <a:noFill/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47040" y="3429001"/>
            <a:ext cx="493920" cy="522774"/>
          </a:xfrm>
          <a:prstGeom prst="rect">
            <a:avLst/>
          </a:prstGeom>
          <a:noFill/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3357562"/>
            <a:ext cx="493920" cy="522774"/>
          </a:xfrm>
          <a:prstGeom prst="rect">
            <a:avLst/>
          </a:prstGeom>
          <a:noFill/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429001"/>
            <a:ext cx="443520" cy="457968"/>
          </a:xfrm>
          <a:prstGeom prst="rect">
            <a:avLst/>
          </a:prstGeom>
          <a:noFill/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4560" y="3429001"/>
            <a:ext cx="443520" cy="457968"/>
          </a:xfrm>
          <a:prstGeom prst="rect">
            <a:avLst/>
          </a:prstGeom>
          <a:noFill/>
        </p:spPr>
      </p:pic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1632961" y="1012427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3070081" y="2187590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3070081" y="3429000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4572000" y="4604164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  <p:sp>
        <p:nvSpPr>
          <p:cNvPr id="7193" name="Oval 25"/>
          <p:cNvSpPr>
            <a:spLocks noChangeArrowheads="1"/>
          </p:cNvSpPr>
          <p:nvPr/>
        </p:nvSpPr>
        <p:spPr bwMode="auto">
          <a:xfrm>
            <a:off x="1501920" y="5715960"/>
            <a:ext cx="1110240" cy="97930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7189" grpId="0" animBg="1"/>
      <p:bldP spid="7190" grpId="0" animBg="1"/>
      <p:bldP spid="7191" grpId="0" animBg="1"/>
      <p:bldP spid="7192" grpId="0" animBg="1"/>
      <p:bldP spid="71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88913"/>
            <a:ext cx="7772400" cy="50323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4000" b="1"/>
              <a:t>В ы ч и с л и т ь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50825" y="1052513"/>
            <a:ext cx="1512888" cy="1223962"/>
          </a:xfrm>
          <a:prstGeom prst="flowChartAlternateProcess">
            <a:avLst/>
          </a:prstGeom>
          <a:solidFill>
            <a:srgbClr val="FF99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90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835150" y="1628775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987675" y="1125538"/>
            <a:ext cx="1871663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45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4932363" y="1557338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7451725" y="227647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524750" y="4005263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516688" y="1196975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3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659563" y="2924175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84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659563" y="4868863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72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 flipV="1">
            <a:off x="2339975" y="5445125"/>
            <a:ext cx="1150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492500" y="4868863"/>
            <a:ext cx="1871663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/>
              <a:t>9 </a:t>
            </a:r>
            <a:r>
              <a:rPr lang="ru-RU" sz="4000" b="1"/>
              <a:t> </a:t>
            </a: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5364163" y="5373688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2124075" y="908050"/>
            <a:ext cx="647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- 45</a:t>
            </a:r>
          </a:p>
        </p:txBody>
      </p:sp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5292725" y="908050"/>
            <a:ext cx="7921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15</a:t>
            </a:r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8027988" y="2349500"/>
            <a:ext cx="4572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28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8027988" y="4149725"/>
            <a:ext cx="6477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- 12</a:t>
            </a:r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5867400" y="4652963"/>
            <a:ext cx="423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:8</a:t>
            </a: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1258888" y="2492375"/>
            <a:ext cx="58737" cy="11906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WordArt 24"/>
          <p:cNvSpPr>
            <a:spLocks noChangeArrowheads="1" noChangeShapeType="1" noTextEdit="1"/>
          </p:cNvSpPr>
          <p:nvPr/>
        </p:nvSpPr>
        <p:spPr bwMode="auto">
          <a:xfrm>
            <a:off x="2555875" y="4652963"/>
            <a:ext cx="720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+ 27</a:t>
            </a: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7740650" y="242093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95288" y="4868863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36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50825" y="2852738"/>
            <a:ext cx="1871663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18</a:t>
            </a:r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1116013" y="400526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1042988" y="227647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" name="WordArt 30"/>
          <p:cNvSpPr>
            <a:spLocks noChangeArrowheads="1" noChangeShapeType="1" noTextEdit="1"/>
          </p:cNvSpPr>
          <p:nvPr/>
        </p:nvSpPr>
        <p:spPr bwMode="auto">
          <a:xfrm>
            <a:off x="1258888" y="4221163"/>
            <a:ext cx="5048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2</a:t>
            </a:r>
          </a:p>
        </p:txBody>
      </p:sp>
      <p:sp>
        <p:nvSpPr>
          <p:cNvPr id="2079" name="WordArt 31"/>
          <p:cNvSpPr>
            <a:spLocks noChangeArrowheads="1" noChangeShapeType="1" noTextEdit="1"/>
          </p:cNvSpPr>
          <p:nvPr/>
        </p:nvSpPr>
        <p:spPr bwMode="auto">
          <a:xfrm>
            <a:off x="1476375" y="2420938"/>
            <a:ext cx="28733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2" name="AutoShape 210"/>
          <p:cNvSpPr>
            <a:spLocks noChangeArrowheads="1"/>
          </p:cNvSpPr>
          <p:nvPr/>
        </p:nvSpPr>
        <p:spPr bwMode="auto">
          <a:xfrm>
            <a:off x="50800" y="207963"/>
            <a:ext cx="1023938" cy="49847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 Cyr" pitchFamily="18" charset="-52"/>
              </a:rPr>
              <a:t>№420</a:t>
            </a:r>
          </a:p>
        </p:txBody>
      </p:sp>
      <p:sp>
        <p:nvSpPr>
          <p:cNvPr id="3135" name="AutoShape 63"/>
          <p:cNvSpPr>
            <a:spLocks noChangeArrowheads="1"/>
          </p:cNvSpPr>
          <p:nvPr/>
        </p:nvSpPr>
        <p:spPr bwMode="auto">
          <a:xfrm>
            <a:off x="4443413" y="3638550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8E36"/>
              </a:gs>
              <a:gs pos="50000">
                <a:schemeClr val="bg1"/>
              </a:gs>
              <a:gs pos="100000">
                <a:srgbClr val="3A8E3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AutoShape 64"/>
          <p:cNvSpPr>
            <a:spLocks noChangeArrowheads="1"/>
          </p:cNvSpPr>
          <p:nvPr/>
        </p:nvSpPr>
        <p:spPr bwMode="auto">
          <a:xfrm>
            <a:off x="6249988" y="3638550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8E36"/>
              </a:gs>
              <a:gs pos="50000">
                <a:schemeClr val="bg1"/>
              </a:gs>
              <a:gs pos="100000">
                <a:srgbClr val="3A8E3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7" name="AutoShape 65"/>
          <p:cNvSpPr>
            <a:spLocks noChangeArrowheads="1"/>
          </p:cNvSpPr>
          <p:nvPr/>
        </p:nvSpPr>
        <p:spPr bwMode="auto">
          <a:xfrm>
            <a:off x="8029575" y="3638550"/>
            <a:ext cx="890588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8E36"/>
              </a:gs>
              <a:gs pos="50000">
                <a:schemeClr val="bg1"/>
              </a:gs>
              <a:gs pos="100000">
                <a:srgbClr val="3A8E3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AutoShape 66"/>
          <p:cNvSpPr>
            <a:spLocks noChangeArrowheads="1"/>
          </p:cNvSpPr>
          <p:nvPr/>
        </p:nvSpPr>
        <p:spPr bwMode="auto">
          <a:xfrm>
            <a:off x="2678113" y="3638550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8E36"/>
              </a:gs>
              <a:gs pos="50000">
                <a:schemeClr val="bg1"/>
              </a:gs>
              <a:gs pos="100000">
                <a:srgbClr val="3A8E3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>
            <a:off x="4430713" y="2562225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chemeClr val="bg1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AutoShape 60"/>
          <p:cNvSpPr>
            <a:spLocks noChangeArrowheads="1"/>
          </p:cNvSpPr>
          <p:nvPr/>
        </p:nvSpPr>
        <p:spPr bwMode="auto">
          <a:xfrm>
            <a:off x="6215063" y="2562225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chemeClr val="bg1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AutoShape 61"/>
          <p:cNvSpPr>
            <a:spLocks noChangeArrowheads="1"/>
          </p:cNvSpPr>
          <p:nvPr/>
        </p:nvSpPr>
        <p:spPr bwMode="auto">
          <a:xfrm>
            <a:off x="7994650" y="2562225"/>
            <a:ext cx="890588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chemeClr val="bg1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auto">
          <a:xfrm>
            <a:off x="2643188" y="2562225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rgbClr val="FFFFFF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165600" y="1036638"/>
            <a:ext cx="1419225" cy="1220787"/>
            <a:chOff x="1767" y="606"/>
            <a:chExt cx="894" cy="769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212" y="606"/>
              <a:ext cx="449" cy="38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flipV="1">
              <a:off x="1990" y="606"/>
              <a:ext cx="448" cy="38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1767" y="606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 flipV="1">
              <a:off x="2212" y="992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1990" y="992"/>
              <a:ext cx="448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flipV="1">
              <a:off x="1767" y="992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945188" y="1036638"/>
            <a:ext cx="1430337" cy="1220787"/>
            <a:chOff x="2687" y="606"/>
            <a:chExt cx="901" cy="769"/>
          </a:xfrm>
        </p:grpSpPr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3139" y="606"/>
              <a:ext cx="449" cy="38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flipV="1">
              <a:off x="2913" y="617"/>
              <a:ext cx="448" cy="38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2687" y="606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V="1">
              <a:off x="3139" y="992"/>
              <a:ext cx="449" cy="38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2917" y="992"/>
              <a:ext cx="448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flipV="1">
              <a:off x="2687" y="992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7685088" y="1036638"/>
            <a:ext cx="1408112" cy="1220787"/>
            <a:chOff x="4686" y="591"/>
            <a:chExt cx="887" cy="769"/>
          </a:xfrm>
        </p:grpSpPr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>
              <a:off x="5124" y="591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 flipV="1">
              <a:off x="4902" y="598"/>
              <a:ext cx="448" cy="38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4686" y="591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AutoShape 20"/>
            <p:cNvSpPr>
              <a:spLocks noChangeArrowheads="1"/>
            </p:cNvSpPr>
            <p:nvPr/>
          </p:nvSpPr>
          <p:spPr bwMode="auto">
            <a:xfrm flipV="1">
              <a:off x="5124" y="977"/>
              <a:ext cx="449" cy="38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4902" y="977"/>
              <a:ext cx="448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flipV="1">
              <a:off x="4686" y="970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374900" y="1062038"/>
            <a:ext cx="1430338" cy="1220787"/>
            <a:chOff x="1309" y="607"/>
            <a:chExt cx="901" cy="769"/>
          </a:xfrm>
        </p:grpSpPr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>
              <a:off x="1761" y="607"/>
              <a:ext cx="449" cy="38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flipV="1">
              <a:off x="1532" y="607"/>
              <a:ext cx="448" cy="38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>
              <a:off x="1309" y="607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flipV="1">
              <a:off x="1761" y="993"/>
              <a:ext cx="449" cy="38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>
              <a:off x="1532" y="993"/>
              <a:ext cx="448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flipV="1">
              <a:off x="1309" y="993"/>
              <a:ext cx="449" cy="38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809625" y="2767013"/>
            <a:ext cx="1758950" cy="4984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rgbClr val="FFFFFF"/>
              </a:gs>
              <a:gs pos="100000">
                <a:srgbClr val="B53D0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красным – 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108" name="AutoShape 36"/>
          <p:cNvSpPr>
            <a:spLocks noChangeArrowheads="1"/>
          </p:cNvSpPr>
          <p:nvPr/>
        </p:nvSpPr>
        <p:spPr bwMode="auto">
          <a:xfrm>
            <a:off x="815975" y="5976938"/>
            <a:ext cx="1746250" cy="36512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не закрашена – 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3109" name="AutoShape 37"/>
          <p:cNvSpPr>
            <a:spLocks noChangeArrowheads="1"/>
          </p:cNvSpPr>
          <p:nvPr/>
        </p:nvSpPr>
        <p:spPr bwMode="auto">
          <a:xfrm>
            <a:off x="809625" y="3790950"/>
            <a:ext cx="1758950" cy="4984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8E36"/>
              </a:gs>
              <a:gs pos="50000">
                <a:srgbClr val="FFFFFF"/>
              </a:gs>
              <a:gs pos="100000">
                <a:srgbClr val="3A8E3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зелёным –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3166" name="Oval 94"/>
          <p:cNvSpPr>
            <a:spLocks noChangeArrowheads="1"/>
          </p:cNvSpPr>
          <p:nvPr/>
        </p:nvSpPr>
        <p:spPr bwMode="auto">
          <a:xfrm>
            <a:off x="298450" y="2747963"/>
            <a:ext cx="560388" cy="533400"/>
          </a:xfrm>
          <a:prstGeom prst="ellipse">
            <a:avLst/>
          </a:prstGeom>
          <a:gradFill rotWithShape="1">
            <a:gsLst>
              <a:gs pos="0">
                <a:srgbClr val="B53D07"/>
              </a:gs>
              <a:gs pos="50000">
                <a:srgbClr val="FFFFFF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</a:t>
            </a:r>
            <a:r>
              <a:rPr lang="ru-RU" sz="2000" b="1">
                <a:latin typeface="Times New Roman" pitchFamily="18" charset="0"/>
              </a:rPr>
              <a:t>)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3167" name="Oval 95"/>
          <p:cNvSpPr>
            <a:spLocks noChangeArrowheads="1"/>
          </p:cNvSpPr>
          <p:nvPr/>
        </p:nvSpPr>
        <p:spPr bwMode="auto">
          <a:xfrm>
            <a:off x="298450" y="3773488"/>
            <a:ext cx="560388" cy="533400"/>
          </a:xfrm>
          <a:prstGeom prst="ellipse">
            <a:avLst/>
          </a:prstGeom>
          <a:gradFill rotWithShape="1">
            <a:gsLst>
              <a:gs pos="0">
                <a:srgbClr val="3A8E36"/>
              </a:gs>
              <a:gs pos="50000">
                <a:srgbClr val="FFFFFF"/>
              </a:gs>
              <a:gs pos="100000">
                <a:srgbClr val="3A8E3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б)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3168" name="Oval 96"/>
          <p:cNvSpPr>
            <a:spLocks noChangeArrowheads="1"/>
          </p:cNvSpPr>
          <p:nvPr/>
        </p:nvSpPr>
        <p:spPr bwMode="auto">
          <a:xfrm>
            <a:off x="298450" y="5927725"/>
            <a:ext cx="560388" cy="533400"/>
          </a:xfrm>
          <a:prstGeom prst="ellipse">
            <a:avLst/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в)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>
            <a:off x="4456113" y="4730750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rgbClr val="3A8E36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>
            <a:off x="6262688" y="4730750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rgbClr val="3A8E36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>
            <a:off x="8042275" y="4730750"/>
            <a:ext cx="890588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rgbClr val="3A8E36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>
            <a:off x="2690813" y="4730750"/>
            <a:ext cx="890587" cy="9509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rgbClr val="3A8E36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>
            <a:off x="819150" y="4879975"/>
            <a:ext cx="1765300" cy="565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3D07"/>
              </a:gs>
              <a:gs pos="50000">
                <a:srgbClr val="3A8E36"/>
              </a:gs>
              <a:gs pos="100000">
                <a:srgbClr val="B53D07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  <a:latin typeface="Times New Roman" pitchFamily="18" charset="0"/>
              </a:rPr>
              <a:t>красным и зеленым</a:t>
            </a:r>
            <a:endParaRPr lang="en-US" sz="1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83" name="Oval 111"/>
          <p:cNvSpPr>
            <a:spLocks noChangeArrowheads="1"/>
          </p:cNvSpPr>
          <p:nvPr/>
        </p:nvSpPr>
        <p:spPr bwMode="auto">
          <a:xfrm>
            <a:off x="311150" y="4865688"/>
            <a:ext cx="560388" cy="533400"/>
          </a:xfrm>
          <a:prstGeom prst="ellipse">
            <a:avLst/>
          </a:prstGeom>
          <a:gradFill rotWithShape="1">
            <a:gsLst>
              <a:gs pos="0">
                <a:srgbClr val="B53D07"/>
              </a:gs>
              <a:gs pos="50000">
                <a:srgbClr val="3A8E36"/>
              </a:gs>
              <a:gs pos="100000">
                <a:srgbClr val="B53D0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в)</a:t>
            </a: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2895600" y="2743200"/>
            <a:ext cx="304800" cy="622300"/>
            <a:chOff x="1872" y="1728"/>
            <a:chExt cx="192" cy="392"/>
          </a:xfrm>
        </p:grpSpPr>
        <p:sp>
          <p:nvSpPr>
            <p:cNvPr id="3207" name="Line 135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8" name="Rectangle 136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09" name="Rectangle 137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1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7" name="Group 140"/>
          <p:cNvGrpSpPr>
            <a:grpSpLocks/>
          </p:cNvGrpSpPr>
          <p:nvPr/>
        </p:nvGrpSpPr>
        <p:grpSpPr bwMode="auto">
          <a:xfrm>
            <a:off x="4737100" y="2743200"/>
            <a:ext cx="304800" cy="622300"/>
            <a:chOff x="1872" y="1728"/>
            <a:chExt cx="192" cy="392"/>
          </a:xfrm>
        </p:grpSpPr>
        <p:sp>
          <p:nvSpPr>
            <p:cNvPr id="3213" name="Line 141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4" name="Rectangle 142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15" name="Rectangle 143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1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8" name="Group 144"/>
          <p:cNvGrpSpPr>
            <a:grpSpLocks/>
          </p:cNvGrpSpPr>
          <p:nvPr/>
        </p:nvGrpSpPr>
        <p:grpSpPr bwMode="auto">
          <a:xfrm>
            <a:off x="6502400" y="2743200"/>
            <a:ext cx="304800" cy="622300"/>
            <a:chOff x="1872" y="1728"/>
            <a:chExt cx="192" cy="392"/>
          </a:xfrm>
        </p:grpSpPr>
        <p:sp>
          <p:nvSpPr>
            <p:cNvPr id="3217" name="Line 145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8" name="Rectangle 146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19" name="Rectangle 147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2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8293100" y="2743200"/>
            <a:ext cx="304800" cy="622300"/>
            <a:chOff x="1872" y="1728"/>
            <a:chExt cx="192" cy="392"/>
          </a:xfrm>
        </p:grpSpPr>
        <p:sp>
          <p:nvSpPr>
            <p:cNvPr id="3221" name="Line 149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2" name="Rectangle 150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23" name="Rectangle 151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3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10" name="Group 152"/>
          <p:cNvGrpSpPr>
            <a:grpSpLocks/>
          </p:cNvGrpSpPr>
          <p:nvPr/>
        </p:nvGrpSpPr>
        <p:grpSpPr bwMode="auto">
          <a:xfrm>
            <a:off x="2971800" y="3810000"/>
            <a:ext cx="304800" cy="622300"/>
            <a:chOff x="1872" y="1728"/>
            <a:chExt cx="192" cy="392"/>
          </a:xfrm>
        </p:grpSpPr>
        <p:sp>
          <p:nvSpPr>
            <p:cNvPr id="3225" name="Line 153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6" name="Rectangle 154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27" name="Rectangle 155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2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11" name="Group 156"/>
          <p:cNvGrpSpPr>
            <a:grpSpLocks/>
          </p:cNvGrpSpPr>
          <p:nvPr/>
        </p:nvGrpSpPr>
        <p:grpSpPr bwMode="auto">
          <a:xfrm>
            <a:off x="4737100" y="3810000"/>
            <a:ext cx="304800" cy="622300"/>
            <a:chOff x="1872" y="1728"/>
            <a:chExt cx="192" cy="392"/>
          </a:xfrm>
        </p:grpSpPr>
        <p:sp>
          <p:nvSpPr>
            <p:cNvPr id="3229" name="Line 157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0" name="Rectangle 158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31" name="Rectangle 159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3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6527800" y="3822700"/>
            <a:ext cx="304800" cy="622300"/>
            <a:chOff x="1872" y="1728"/>
            <a:chExt cx="192" cy="392"/>
          </a:xfrm>
        </p:grpSpPr>
        <p:sp>
          <p:nvSpPr>
            <p:cNvPr id="3233" name="Line 161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4" name="Rectangle 162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35" name="Rectangle 163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2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13" name="Group 164"/>
          <p:cNvGrpSpPr>
            <a:grpSpLocks/>
          </p:cNvGrpSpPr>
          <p:nvPr/>
        </p:nvGrpSpPr>
        <p:grpSpPr bwMode="auto">
          <a:xfrm>
            <a:off x="8331200" y="3822700"/>
            <a:ext cx="304800" cy="622300"/>
            <a:chOff x="1872" y="1728"/>
            <a:chExt cx="192" cy="392"/>
          </a:xfrm>
        </p:grpSpPr>
        <p:sp>
          <p:nvSpPr>
            <p:cNvPr id="3237" name="Line 165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8" name="Rectangle 166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39" name="Rectangle 167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2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14" name="Group 172"/>
          <p:cNvGrpSpPr>
            <a:grpSpLocks/>
          </p:cNvGrpSpPr>
          <p:nvPr/>
        </p:nvGrpSpPr>
        <p:grpSpPr bwMode="auto">
          <a:xfrm>
            <a:off x="2971800" y="4940300"/>
            <a:ext cx="304800" cy="622300"/>
            <a:chOff x="1872" y="3120"/>
            <a:chExt cx="192" cy="392"/>
          </a:xfrm>
        </p:grpSpPr>
        <p:sp>
          <p:nvSpPr>
            <p:cNvPr id="3241" name="Line 169"/>
            <p:cNvSpPr>
              <a:spLocks noChangeShapeType="1"/>
            </p:cNvSpPr>
            <p:nvPr/>
          </p:nvSpPr>
          <p:spPr bwMode="auto">
            <a:xfrm>
              <a:off x="1872" y="332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2" name="Rectangle 170"/>
            <p:cNvSpPr>
              <a:spLocks noChangeArrowheads="1"/>
            </p:cNvSpPr>
            <p:nvPr/>
          </p:nvSpPr>
          <p:spPr bwMode="auto">
            <a:xfrm>
              <a:off x="1920" y="33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6</a:t>
              </a: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243" name="Rectangle 171"/>
            <p:cNvSpPr>
              <a:spLocks noChangeArrowheads="1"/>
            </p:cNvSpPr>
            <p:nvPr/>
          </p:nvSpPr>
          <p:spPr bwMode="auto">
            <a:xfrm>
              <a:off x="1925" y="31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3</a:t>
              </a: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15" name="Group 173"/>
          <p:cNvGrpSpPr>
            <a:grpSpLocks/>
          </p:cNvGrpSpPr>
          <p:nvPr/>
        </p:nvGrpSpPr>
        <p:grpSpPr bwMode="auto">
          <a:xfrm>
            <a:off x="4749800" y="4940300"/>
            <a:ext cx="304800" cy="622300"/>
            <a:chOff x="1872" y="3120"/>
            <a:chExt cx="192" cy="392"/>
          </a:xfrm>
        </p:grpSpPr>
        <p:sp>
          <p:nvSpPr>
            <p:cNvPr id="3246" name="Line 174"/>
            <p:cNvSpPr>
              <a:spLocks noChangeShapeType="1"/>
            </p:cNvSpPr>
            <p:nvPr/>
          </p:nvSpPr>
          <p:spPr bwMode="auto">
            <a:xfrm>
              <a:off x="1872" y="332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47" name="Rectangle 175"/>
            <p:cNvSpPr>
              <a:spLocks noChangeArrowheads="1"/>
            </p:cNvSpPr>
            <p:nvPr/>
          </p:nvSpPr>
          <p:spPr bwMode="auto">
            <a:xfrm>
              <a:off x="1920" y="33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6</a:t>
              </a: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248" name="Rectangle 176"/>
            <p:cNvSpPr>
              <a:spLocks noChangeArrowheads="1"/>
            </p:cNvSpPr>
            <p:nvPr/>
          </p:nvSpPr>
          <p:spPr bwMode="auto">
            <a:xfrm>
              <a:off x="1925" y="31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4</a:t>
              </a: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16" name="Group 177"/>
          <p:cNvGrpSpPr>
            <a:grpSpLocks/>
          </p:cNvGrpSpPr>
          <p:nvPr/>
        </p:nvGrpSpPr>
        <p:grpSpPr bwMode="auto">
          <a:xfrm>
            <a:off x="6578600" y="4940300"/>
            <a:ext cx="304800" cy="622300"/>
            <a:chOff x="1872" y="3120"/>
            <a:chExt cx="192" cy="392"/>
          </a:xfrm>
        </p:grpSpPr>
        <p:sp>
          <p:nvSpPr>
            <p:cNvPr id="3250" name="Line 178"/>
            <p:cNvSpPr>
              <a:spLocks noChangeShapeType="1"/>
            </p:cNvSpPr>
            <p:nvPr/>
          </p:nvSpPr>
          <p:spPr bwMode="auto">
            <a:xfrm>
              <a:off x="1872" y="332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1" name="Rectangle 179"/>
            <p:cNvSpPr>
              <a:spLocks noChangeArrowheads="1"/>
            </p:cNvSpPr>
            <p:nvPr/>
          </p:nvSpPr>
          <p:spPr bwMode="auto">
            <a:xfrm>
              <a:off x="1920" y="33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6</a:t>
              </a: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252" name="Rectangle 180"/>
            <p:cNvSpPr>
              <a:spLocks noChangeArrowheads="1"/>
            </p:cNvSpPr>
            <p:nvPr/>
          </p:nvSpPr>
          <p:spPr bwMode="auto">
            <a:xfrm>
              <a:off x="1925" y="31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4</a:t>
              </a: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17" name="Group 181"/>
          <p:cNvGrpSpPr>
            <a:grpSpLocks/>
          </p:cNvGrpSpPr>
          <p:nvPr/>
        </p:nvGrpSpPr>
        <p:grpSpPr bwMode="auto">
          <a:xfrm>
            <a:off x="8331200" y="4940300"/>
            <a:ext cx="304800" cy="622300"/>
            <a:chOff x="1872" y="3120"/>
            <a:chExt cx="192" cy="392"/>
          </a:xfrm>
        </p:grpSpPr>
        <p:sp>
          <p:nvSpPr>
            <p:cNvPr id="3254" name="Line 182"/>
            <p:cNvSpPr>
              <a:spLocks noChangeShapeType="1"/>
            </p:cNvSpPr>
            <p:nvPr/>
          </p:nvSpPr>
          <p:spPr bwMode="auto">
            <a:xfrm>
              <a:off x="1872" y="332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5" name="Rectangle 183"/>
            <p:cNvSpPr>
              <a:spLocks noChangeArrowheads="1"/>
            </p:cNvSpPr>
            <p:nvPr/>
          </p:nvSpPr>
          <p:spPr bwMode="auto">
            <a:xfrm>
              <a:off x="1920" y="33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6</a:t>
              </a: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256" name="Rectangle 184"/>
            <p:cNvSpPr>
              <a:spLocks noChangeArrowheads="1"/>
            </p:cNvSpPr>
            <p:nvPr/>
          </p:nvSpPr>
          <p:spPr bwMode="auto">
            <a:xfrm>
              <a:off x="1925" y="312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5</a:t>
              </a:r>
              <a:endParaRPr 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3257" name="AutoShape 185"/>
          <p:cNvSpPr>
            <a:spLocks noChangeArrowheads="1"/>
          </p:cNvSpPr>
          <p:nvPr/>
        </p:nvSpPr>
        <p:spPr bwMode="auto">
          <a:xfrm>
            <a:off x="8050213" y="5770563"/>
            <a:ext cx="890587" cy="950912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58" name="AutoShape 186"/>
          <p:cNvSpPr>
            <a:spLocks noChangeArrowheads="1"/>
          </p:cNvSpPr>
          <p:nvPr/>
        </p:nvSpPr>
        <p:spPr bwMode="auto">
          <a:xfrm>
            <a:off x="6273800" y="5770563"/>
            <a:ext cx="890588" cy="950912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59" name="AutoShape 187"/>
          <p:cNvSpPr>
            <a:spLocks noChangeArrowheads="1"/>
          </p:cNvSpPr>
          <p:nvPr/>
        </p:nvSpPr>
        <p:spPr bwMode="auto">
          <a:xfrm>
            <a:off x="4497388" y="5770563"/>
            <a:ext cx="890587" cy="950912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60" name="AutoShape 188"/>
          <p:cNvSpPr>
            <a:spLocks noChangeArrowheads="1"/>
          </p:cNvSpPr>
          <p:nvPr/>
        </p:nvSpPr>
        <p:spPr bwMode="auto">
          <a:xfrm>
            <a:off x="2722563" y="5770563"/>
            <a:ext cx="890587" cy="950912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" name="Group 189"/>
          <p:cNvGrpSpPr>
            <a:grpSpLocks/>
          </p:cNvGrpSpPr>
          <p:nvPr/>
        </p:nvGrpSpPr>
        <p:grpSpPr bwMode="auto">
          <a:xfrm>
            <a:off x="2994025" y="5935663"/>
            <a:ext cx="304800" cy="622300"/>
            <a:chOff x="1872" y="1728"/>
            <a:chExt cx="192" cy="392"/>
          </a:xfrm>
        </p:grpSpPr>
        <p:sp>
          <p:nvSpPr>
            <p:cNvPr id="3262" name="Line 190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3" name="Rectangle 191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64" name="Rectangle 192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3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19" name="Group 193"/>
          <p:cNvGrpSpPr>
            <a:grpSpLocks/>
          </p:cNvGrpSpPr>
          <p:nvPr/>
        </p:nvGrpSpPr>
        <p:grpSpPr bwMode="auto">
          <a:xfrm>
            <a:off x="4776788" y="5943600"/>
            <a:ext cx="304800" cy="622300"/>
            <a:chOff x="1872" y="1728"/>
            <a:chExt cx="192" cy="392"/>
          </a:xfrm>
        </p:grpSpPr>
        <p:sp>
          <p:nvSpPr>
            <p:cNvPr id="3266" name="Line 194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7" name="Rectangle 195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68" name="Rectangle 196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2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20" name="Group 197"/>
          <p:cNvGrpSpPr>
            <a:grpSpLocks/>
          </p:cNvGrpSpPr>
          <p:nvPr/>
        </p:nvGrpSpPr>
        <p:grpSpPr bwMode="auto">
          <a:xfrm>
            <a:off x="6559550" y="5930900"/>
            <a:ext cx="304800" cy="622300"/>
            <a:chOff x="1872" y="1728"/>
            <a:chExt cx="192" cy="392"/>
          </a:xfrm>
        </p:grpSpPr>
        <p:sp>
          <p:nvSpPr>
            <p:cNvPr id="3270" name="Line 198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1" name="Rectangle 199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72" name="Rectangle 200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2</a:t>
              </a:r>
              <a:endParaRPr lang="ru-RU" sz="2000" b="1">
                <a:latin typeface="Arial" charset="0"/>
              </a:endParaRPr>
            </a:p>
          </p:txBody>
        </p:sp>
      </p:grpSp>
      <p:grpSp>
        <p:nvGrpSpPr>
          <p:cNvPr id="21" name="Group 201"/>
          <p:cNvGrpSpPr>
            <a:grpSpLocks/>
          </p:cNvGrpSpPr>
          <p:nvPr/>
        </p:nvGrpSpPr>
        <p:grpSpPr bwMode="auto">
          <a:xfrm>
            <a:off x="8342313" y="5938838"/>
            <a:ext cx="304800" cy="622300"/>
            <a:chOff x="1872" y="1728"/>
            <a:chExt cx="192" cy="392"/>
          </a:xfrm>
        </p:grpSpPr>
        <p:sp>
          <p:nvSpPr>
            <p:cNvPr id="3274" name="Line 202"/>
            <p:cNvSpPr>
              <a:spLocks noChangeShapeType="1"/>
            </p:cNvSpPr>
            <p:nvPr/>
          </p:nvSpPr>
          <p:spPr bwMode="auto">
            <a:xfrm>
              <a:off x="1872" y="192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5" name="Rectangle 203"/>
            <p:cNvSpPr>
              <a:spLocks noChangeArrowheads="1"/>
            </p:cNvSpPr>
            <p:nvPr/>
          </p:nvSpPr>
          <p:spPr bwMode="auto">
            <a:xfrm>
              <a:off x="1920" y="19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latin typeface="Arial" charset="0"/>
                </a:rPr>
                <a:t>6</a:t>
              </a:r>
              <a:endParaRPr lang="ru-RU" sz="2000" b="1">
                <a:latin typeface="Arial" charset="0"/>
              </a:endParaRPr>
            </a:p>
          </p:txBody>
        </p:sp>
        <p:sp>
          <p:nvSpPr>
            <p:cNvPr id="3276" name="Rectangle 204"/>
            <p:cNvSpPr>
              <a:spLocks noChangeArrowheads="1"/>
            </p:cNvSpPr>
            <p:nvPr/>
          </p:nvSpPr>
          <p:spPr bwMode="auto">
            <a:xfrm>
              <a:off x="1925" y="172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1</a:t>
              </a:r>
              <a:endParaRPr lang="ru-RU" sz="2000" b="1">
                <a:latin typeface="Arial" charset="0"/>
              </a:endParaRPr>
            </a:p>
          </p:txBody>
        </p:sp>
      </p:grpSp>
      <p:sp>
        <p:nvSpPr>
          <p:cNvPr id="3283" name="Text Box 211"/>
          <p:cNvSpPr txBox="1">
            <a:spLocks noChangeArrowheads="1"/>
          </p:cNvSpPr>
          <p:nvPr/>
        </p:nvSpPr>
        <p:spPr bwMode="auto">
          <a:xfrm>
            <a:off x="1817688" y="0"/>
            <a:ext cx="7102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  <a:latin typeface="Times New Roman" pitchFamily="18" charset="0"/>
              </a:rPr>
              <a:t>Запишите, какая часть фигуры закрашена:</a:t>
            </a:r>
          </a:p>
        </p:txBody>
      </p:sp>
      <p:grpSp>
        <p:nvGrpSpPr>
          <p:cNvPr id="22" name="Group 209"/>
          <p:cNvGrpSpPr>
            <a:grpSpLocks/>
          </p:cNvGrpSpPr>
          <p:nvPr/>
        </p:nvGrpSpPr>
        <p:grpSpPr bwMode="auto">
          <a:xfrm>
            <a:off x="0" y="28575"/>
            <a:ext cx="9144000" cy="877888"/>
            <a:chOff x="0" y="0"/>
            <a:chExt cx="5760" cy="553"/>
          </a:xfrm>
        </p:grpSpPr>
        <p:sp>
          <p:nvSpPr>
            <p:cNvPr id="3280" name="Rectangle 208"/>
            <p:cNvSpPr>
              <a:spLocks noChangeArrowheads="1"/>
            </p:cNvSpPr>
            <p:nvPr/>
          </p:nvSpPr>
          <p:spPr bwMode="auto">
            <a:xfrm>
              <a:off x="0" y="0"/>
              <a:ext cx="5760" cy="5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9" name="WordArt 207"/>
            <p:cNvSpPr>
              <a:spLocks noChangeArrowheads="1" noChangeShapeType="1" noTextEdit="1"/>
            </p:cNvSpPr>
            <p:nvPr/>
          </p:nvSpPr>
          <p:spPr bwMode="auto">
            <a:xfrm>
              <a:off x="190" y="144"/>
              <a:ext cx="5346" cy="2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b="1" kern="10" dirty="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8F8F8"/>
                  </a:solidFill>
                  <a:effectLst>
                    <a:outerShdw dist="107763" dir="18900000" algn="ctr" rotWithShape="0">
                      <a:srgbClr val="784614"/>
                    </a:outerShdw>
                  </a:effectLst>
                  <a:latin typeface="Arial"/>
                  <a:cs typeface="Arial"/>
                </a:rPr>
                <a:t>Сложение и вычитание обыкновенных дробей</a:t>
              </a:r>
            </a:p>
          </p:txBody>
        </p:sp>
      </p:grpSp>
      <p:sp>
        <p:nvSpPr>
          <p:cNvPr id="3285" name="AutoShape 213"/>
          <p:cNvSpPr>
            <a:spLocks noChangeArrowheads="1"/>
          </p:cNvSpPr>
          <p:nvPr/>
        </p:nvSpPr>
        <p:spPr bwMode="auto">
          <a:xfrm>
            <a:off x="254000" y="1250950"/>
            <a:ext cx="2051050" cy="901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Проверьте себя</a:t>
            </a:r>
          </a:p>
        </p:txBody>
      </p:sp>
      <p:sp>
        <p:nvSpPr>
          <p:cNvPr id="3286" name="AutoShape 214"/>
          <p:cNvSpPr>
            <a:spLocks noChangeArrowheads="1"/>
          </p:cNvSpPr>
          <p:nvPr/>
        </p:nvSpPr>
        <p:spPr bwMode="auto">
          <a:xfrm>
            <a:off x="254000" y="1250950"/>
            <a:ext cx="2051050" cy="901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/>
              </a:gs>
              <a:gs pos="50000">
                <a:schemeClr val="bg1"/>
              </a:gs>
              <a:gs pos="100000">
                <a:srgbClr val="339933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Проверьте себя</a:t>
            </a:r>
          </a:p>
        </p:txBody>
      </p:sp>
      <p:sp>
        <p:nvSpPr>
          <p:cNvPr id="3287" name="AutoShape 215"/>
          <p:cNvSpPr>
            <a:spLocks noChangeArrowheads="1"/>
          </p:cNvSpPr>
          <p:nvPr/>
        </p:nvSpPr>
        <p:spPr bwMode="auto">
          <a:xfrm>
            <a:off x="254000" y="1250950"/>
            <a:ext cx="2051050" cy="901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3300"/>
              </a:gs>
              <a:gs pos="50000">
                <a:srgbClr val="339933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Проверьте себя</a:t>
            </a:r>
          </a:p>
        </p:txBody>
      </p:sp>
      <p:sp>
        <p:nvSpPr>
          <p:cNvPr id="3288" name="AutoShape 216"/>
          <p:cNvSpPr>
            <a:spLocks noChangeArrowheads="1"/>
          </p:cNvSpPr>
          <p:nvPr/>
        </p:nvSpPr>
        <p:spPr bwMode="auto">
          <a:xfrm>
            <a:off x="254000" y="1250950"/>
            <a:ext cx="2051050" cy="901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Проверьте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6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1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1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0" dur="500"/>
                                        <p:tgtEl>
                                          <p:spTgt spid="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31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310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500"/>
                            </p:stCondLst>
                            <p:childTnLst>
                              <p:par>
                                <p:cTn id="2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4" dur="500"/>
                                        <p:tgtEl>
                                          <p:spTgt spid="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5" grpId="0" animBg="1"/>
      <p:bldP spid="3136" grpId="0" animBg="1"/>
      <p:bldP spid="3137" grpId="0" animBg="1"/>
      <p:bldP spid="3138" grpId="0" animBg="1"/>
      <p:bldP spid="3131" grpId="0" animBg="1"/>
      <p:bldP spid="3132" grpId="0" animBg="1"/>
      <p:bldP spid="3133" grpId="0" animBg="1"/>
      <p:bldP spid="3130" grpId="0" animBg="1"/>
      <p:bldP spid="3107" grpId="0" autoUpdateAnimBg="0"/>
      <p:bldP spid="3108" grpId="0" autoUpdateAnimBg="0"/>
      <p:bldP spid="3109" grpId="0" autoUpdateAnimBg="0"/>
      <p:bldP spid="3166" grpId="0" autoUpdateAnimBg="0"/>
      <p:bldP spid="3167" grpId="0" autoUpdateAnimBg="0"/>
      <p:bldP spid="3168" grpId="0" autoUpdateAnimBg="0"/>
      <p:bldP spid="3175" grpId="0" animBg="1"/>
      <p:bldP spid="3176" grpId="0" animBg="1"/>
      <p:bldP spid="3177" grpId="0" animBg="1"/>
      <p:bldP spid="3178" grpId="0" animBg="1"/>
      <p:bldP spid="3179" grpId="0" autoUpdateAnimBg="0"/>
      <p:bldP spid="3183" grpId="0" autoUpdateAnimBg="0"/>
      <p:bldP spid="3257" grpId="0" animBg="1"/>
      <p:bldP spid="3258" grpId="0" animBg="1"/>
      <p:bldP spid="3259" grpId="0" animBg="1"/>
      <p:bldP spid="3260" grpId="0" animBg="1"/>
      <p:bldP spid="3285" grpId="0" animBg="1"/>
      <p:bldP spid="3286" grpId="0" animBg="1"/>
      <p:bldP spid="3287" grpId="0" animBg="1"/>
      <p:bldP spid="32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8" name="AutoShape 128"/>
          <p:cNvSpPr>
            <a:spLocks noChangeArrowheads="1"/>
          </p:cNvSpPr>
          <p:nvPr/>
        </p:nvSpPr>
        <p:spPr bwMode="auto">
          <a:xfrm>
            <a:off x="441325" y="765175"/>
            <a:ext cx="8093075" cy="901700"/>
          </a:xfrm>
          <a:prstGeom prst="roundRect">
            <a:avLst>
              <a:gd name="adj" fmla="val 16667"/>
            </a:avLst>
          </a:prstGeom>
          <a:solidFill>
            <a:srgbClr val="422E1A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9F7A1"/>
                </a:solidFill>
                <a:latin typeface="Times New Roman Cyr" pitchFamily="18" charset="-52"/>
              </a:rPr>
              <a:t>Выполняя предыдущее задание вы находили сумму или разность дробей с одинаковыми знаменателями.</a:t>
            </a:r>
          </a:p>
        </p:txBody>
      </p:sp>
      <p:sp>
        <p:nvSpPr>
          <p:cNvPr id="10369" name="AutoShape 129"/>
          <p:cNvSpPr>
            <a:spLocks noChangeArrowheads="1"/>
          </p:cNvSpPr>
          <p:nvPr/>
        </p:nvSpPr>
        <p:spPr bwMode="auto">
          <a:xfrm>
            <a:off x="500063" y="930275"/>
            <a:ext cx="8093075" cy="9017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9F7A1"/>
                </a:solidFill>
                <a:latin typeface="Times New Roman Cyr" pitchFamily="18" charset="-52"/>
              </a:rPr>
              <a:t>Сформулируйте самостоятельно правила сложения и вычитания дробей с одинаковыми знаменателями.</a:t>
            </a:r>
          </a:p>
        </p:txBody>
      </p:sp>
      <p:sp>
        <p:nvSpPr>
          <p:cNvPr id="10370" name="AutoShape 130"/>
          <p:cNvSpPr>
            <a:spLocks noChangeArrowheads="1"/>
          </p:cNvSpPr>
          <p:nvPr/>
        </p:nvSpPr>
        <p:spPr bwMode="auto">
          <a:xfrm>
            <a:off x="865188" y="1225550"/>
            <a:ext cx="2740025" cy="4984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9F7A1"/>
                </a:solidFill>
                <a:latin typeface="Times New Roman Cyr" pitchFamily="18" charset="-52"/>
              </a:rPr>
              <a:t>Проверьте себя</a:t>
            </a:r>
          </a:p>
        </p:txBody>
      </p:sp>
      <p:sp>
        <p:nvSpPr>
          <p:cNvPr id="10371" name="AutoShape 131"/>
          <p:cNvSpPr>
            <a:spLocks noChangeArrowheads="1"/>
          </p:cNvSpPr>
          <p:nvPr/>
        </p:nvSpPr>
        <p:spPr bwMode="auto">
          <a:xfrm>
            <a:off x="458788" y="2039938"/>
            <a:ext cx="7827962" cy="133667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>
            <a:pattFill prst="smConfetti">
              <a:fgClr>
                <a:srgbClr val="F9F7A1"/>
              </a:fgClr>
              <a:bgClr>
                <a:srgbClr val="7B5619"/>
              </a:bgClr>
            </a:patt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9F7A1"/>
                </a:solidFill>
                <a:latin typeface="Times New Roman Cyr" pitchFamily="18" charset="-52"/>
              </a:rPr>
              <a:t>Чтобы сложить дроби с одинаковыми знаменателями, надо сложить их числители, </a:t>
            </a:r>
          </a:p>
          <a:p>
            <a:pPr algn="ctr"/>
            <a:r>
              <a:rPr lang="ru-RU" b="1" dirty="0">
                <a:solidFill>
                  <a:srgbClr val="F9F7A1"/>
                </a:solidFill>
                <a:latin typeface="Times New Roman Cyr" pitchFamily="18" charset="-52"/>
              </a:rPr>
              <a:t>а знаменатель оставить без изменения</a:t>
            </a:r>
          </a:p>
        </p:txBody>
      </p:sp>
      <p:sp>
        <p:nvSpPr>
          <p:cNvPr id="10372" name="AutoShape 132"/>
          <p:cNvSpPr>
            <a:spLocks noChangeArrowheads="1"/>
          </p:cNvSpPr>
          <p:nvPr/>
        </p:nvSpPr>
        <p:spPr bwMode="auto">
          <a:xfrm>
            <a:off x="431800" y="3822700"/>
            <a:ext cx="7881938" cy="17399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>
            <a:pattFill prst="smConfetti">
              <a:fgClr>
                <a:srgbClr val="F9F7A1"/>
              </a:fgClr>
              <a:bgClr>
                <a:srgbClr val="7B5619"/>
              </a:bgClr>
            </a:patt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9F7A1"/>
                </a:solidFill>
                <a:latin typeface="Times New Roman Cyr" pitchFamily="18" charset="-52"/>
              </a:rPr>
              <a:t>Чтобы выполнить вычитание дробей </a:t>
            </a:r>
          </a:p>
          <a:p>
            <a:pPr algn="ctr"/>
            <a:r>
              <a:rPr lang="ru-RU" b="1" dirty="0">
                <a:solidFill>
                  <a:srgbClr val="F9F7A1"/>
                </a:solidFill>
                <a:latin typeface="Times New Roman Cyr" pitchFamily="18" charset="-52"/>
              </a:rPr>
              <a:t>с одинаковыми знаменателями, надо из числителя уменьшаемого вычесть числитель вычитаемого, </a:t>
            </a:r>
          </a:p>
          <a:p>
            <a:pPr algn="ctr"/>
            <a:r>
              <a:rPr lang="ru-RU" b="1" dirty="0">
                <a:solidFill>
                  <a:srgbClr val="F9F7A1"/>
                </a:solidFill>
                <a:latin typeface="Times New Roman Cyr" pitchFamily="18" charset="-52"/>
              </a:rPr>
              <a:t>а знаменатель оставить без изменения</a:t>
            </a:r>
          </a:p>
        </p:txBody>
      </p:sp>
      <p:sp>
        <p:nvSpPr>
          <p:cNvPr id="10374" name="Rectangle 134"/>
          <p:cNvSpPr>
            <a:spLocks noChangeArrowheads="1"/>
          </p:cNvSpPr>
          <p:nvPr/>
        </p:nvSpPr>
        <p:spPr bwMode="auto">
          <a:xfrm>
            <a:off x="0" y="0"/>
            <a:ext cx="9144000" cy="877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75" name="WordArt 135"/>
          <p:cNvSpPr>
            <a:spLocks noChangeArrowheads="1" noChangeShapeType="1" noTextEdit="1"/>
          </p:cNvSpPr>
          <p:nvPr/>
        </p:nvSpPr>
        <p:spPr bwMode="auto">
          <a:xfrm>
            <a:off x="271463" y="169863"/>
            <a:ext cx="8486775" cy="4699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8F8F8"/>
                </a:solidFill>
                <a:latin typeface="Arial"/>
                <a:cs typeface="Arial"/>
              </a:rPr>
              <a:t>Сложение и вычитание обыкновенных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8" grpId="0" animBg="1" autoUpdateAnimBg="0"/>
      <p:bldP spid="10369" grpId="0" animBg="1" autoUpdateAnimBg="0"/>
      <p:bldP spid="10370" grpId="0" animBg="1" autoUpdateAnimBg="0"/>
      <p:bldP spid="10371" grpId="0" animBg="1" autoUpdateAnimBg="0"/>
      <p:bldP spid="10372" grpId="0" animBg="1" autoUpdateAnimBg="0"/>
      <p:bldP spid="103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" name="AutoShape 51"/>
          <p:cNvSpPr>
            <a:spLocks noChangeArrowheads="1"/>
          </p:cNvSpPr>
          <p:nvPr/>
        </p:nvSpPr>
        <p:spPr bwMode="auto">
          <a:xfrm>
            <a:off x="985838" y="1350963"/>
            <a:ext cx="6238875" cy="812800"/>
          </a:xfrm>
          <a:prstGeom prst="roundRect">
            <a:avLst>
              <a:gd name="adj" fmla="val 16667"/>
            </a:avLst>
          </a:prstGeom>
          <a:solidFill>
            <a:srgbClr val="F7ECD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985838" y="1350963"/>
            <a:ext cx="809625" cy="812800"/>
            <a:chOff x="386" y="685"/>
            <a:chExt cx="512" cy="512"/>
          </a:xfrm>
        </p:grpSpPr>
        <p:sp>
          <p:nvSpPr>
            <p:cNvPr id="9269" name="Text Box 53"/>
            <p:cNvSpPr txBox="1">
              <a:spLocks noChangeArrowheads="1"/>
            </p:cNvSpPr>
            <p:nvPr/>
          </p:nvSpPr>
          <p:spPr bwMode="auto">
            <a:xfrm>
              <a:off x="386" y="685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70" name="Text Box 54"/>
            <p:cNvSpPr txBox="1">
              <a:spLocks noChangeArrowheads="1"/>
            </p:cNvSpPr>
            <p:nvPr/>
          </p:nvSpPr>
          <p:spPr bwMode="auto">
            <a:xfrm>
              <a:off x="411" y="909"/>
              <a:ext cx="4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>
              <a:off x="468" y="961"/>
              <a:ext cx="35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1879600" y="1619250"/>
            <a:ext cx="328613" cy="330200"/>
            <a:chOff x="952" y="854"/>
            <a:chExt cx="208" cy="208"/>
          </a:xfrm>
        </p:grpSpPr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>
              <a:off x="952" y="958"/>
              <a:ext cx="20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 rot="-5400000">
              <a:off x="952" y="958"/>
              <a:ext cx="20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2357438" y="1358900"/>
            <a:ext cx="809625" cy="812800"/>
            <a:chOff x="386" y="685"/>
            <a:chExt cx="512" cy="512"/>
          </a:xfrm>
        </p:grpSpPr>
        <p:sp>
          <p:nvSpPr>
            <p:cNvPr id="9276" name="Text Box 60"/>
            <p:cNvSpPr txBox="1">
              <a:spLocks noChangeArrowheads="1"/>
            </p:cNvSpPr>
            <p:nvPr/>
          </p:nvSpPr>
          <p:spPr bwMode="auto">
            <a:xfrm>
              <a:off x="386" y="685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77" name="Text Box 61"/>
            <p:cNvSpPr txBox="1">
              <a:spLocks noChangeArrowheads="1"/>
            </p:cNvSpPr>
            <p:nvPr/>
          </p:nvSpPr>
          <p:spPr bwMode="auto">
            <a:xfrm>
              <a:off x="411" y="909"/>
              <a:ext cx="4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78" name="Line 62"/>
            <p:cNvSpPr>
              <a:spLocks noChangeShapeType="1"/>
            </p:cNvSpPr>
            <p:nvPr/>
          </p:nvSpPr>
          <p:spPr bwMode="auto">
            <a:xfrm>
              <a:off x="468" y="961"/>
              <a:ext cx="35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80" name="AutoShape 64"/>
          <p:cNvSpPr>
            <a:spLocks noChangeArrowheads="1"/>
          </p:cNvSpPr>
          <p:nvPr/>
        </p:nvSpPr>
        <p:spPr bwMode="auto">
          <a:xfrm>
            <a:off x="968375" y="3221038"/>
            <a:ext cx="6238875" cy="812800"/>
          </a:xfrm>
          <a:prstGeom prst="roundRect">
            <a:avLst>
              <a:gd name="adj" fmla="val 16667"/>
            </a:avLst>
          </a:prstGeom>
          <a:solidFill>
            <a:srgbClr val="F7ECD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968375" y="3221038"/>
            <a:ext cx="809625" cy="812800"/>
            <a:chOff x="386" y="685"/>
            <a:chExt cx="512" cy="512"/>
          </a:xfrm>
        </p:grpSpPr>
        <p:sp>
          <p:nvSpPr>
            <p:cNvPr id="9282" name="Text Box 66"/>
            <p:cNvSpPr txBox="1">
              <a:spLocks noChangeArrowheads="1"/>
            </p:cNvSpPr>
            <p:nvPr/>
          </p:nvSpPr>
          <p:spPr bwMode="auto">
            <a:xfrm>
              <a:off x="386" y="685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283" name="Text Box 67"/>
            <p:cNvSpPr txBox="1">
              <a:spLocks noChangeArrowheads="1"/>
            </p:cNvSpPr>
            <p:nvPr/>
          </p:nvSpPr>
          <p:spPr bwMode="auto">
            <a:xfrm>
              <a:off x="411" y="909"/>
              <a:ext cx="4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84" name="Line 68"/>
            <p:cNvSpPr>
              <a:spLocks noChangeShapeType="1"/>
            </p:cNvSpPr>
            <p:nvPr/>
          </p:nvSpPr>
          <p:spPr bwMode="auto">
            <a:xfrm>
              <a:off x="468" y="961"/>
              <a:ext cx="35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1862138" y="3489325"/>
            <a:ext cx="328612" cy="330200"/>
            <a:chOff x="952" y="854"/>
            <a:chExt cx="208" cy="208"/>
          </a:xfrm>
        </p:grpSpPr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>
              <a:off x="952" y="958"/>
              <a:ext cx="20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 rot="-5400000">
              <a:off x="952" y="958"/>
              <a:ext cx="20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2339975" y="3228975"/>
            <a:ext cx="809625" cy="812800"/>
            <a:chOff x="386" y="685"/>
            <a:chExt cx="512" cy="512"/>
          </a:xfrm>
        </p:grpSpPr>
        <p:sp>
          <p:nvSpPr>
            <p:cNvPr id="9289" name="Text Box 73"/>
            <p:cNvSpPr txBox="1">
              <a:spLocks noChangeArrowheads="1"/>
            </p:cNvSpPr>
            <p:nvPr/>
          </p:nvSpPr>
          <p:spPr bwMode="auto">
            <a:xfrm>
              <a:off x="386" y="685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290" name="Text Box 74"/>
            <p:cNvSpPr txBox="1">
              <a:spLocks noChangeArrowheads="1"/>
            </p:cNvSpPr>
            <p:nvPr/>
          </p:nvSpPr>
          <p:spPr bwMode="auto">
            <a:xfrm>
              <a:off x="411" y="909"/>
              <a:ext cx="4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468" y="961"/>
              <a:ext cx="35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93" name="AutoShape 77"/>
          <p:cNvSpPr>
            <a:spLocks noChangeArrowheads="1"/>
          </p:cNvSpPr>
          <p:nvPr/>
        </p:nvSpPr>
        <p:spPr bwMode="auto">
          <a:xfrm>
            <a:off x="1000125" y="4471988"/>
            <a:ext cx="6238875" cy="812800"/>
          </a:xfrm>
          <a:prstGeom prst="roundRect">
            <a:avLst>
              <a:gd name="adj" fmla="val 16667"/>
            </a:avLst>
          </a:prstGeom>
          <a:solidFill>
            <a:srgbClr val="F7ECD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1000125" y="4471988"/>
            <a:ext cx="809625" cy="812800"/>
            <a:chOff x="386" y="685"/>
            <a:chExt cx="512" cy="512"/>
          </a:xfrm>
        </p:grpSpPr>
        <p:sp>
          <p:nvSpPr>
            <p:cNvPr id="9295" name="Text Box 79"/>
            <p:cNvSpPr txBox="1">
              <a:spLocks noChangeArrowheads="1"/>
            </p:cNvSpPr>
            <p:nvPr/>
          </p:nvSpPr>
          <p:spPr bwMode="auto">
            <a:xfrm>
              <a:off x="386" y="685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296" name="Text Box 80"/>
            <p:cNvSpPr txBox="1">
              <a:spLocks noChangeArrowheads="1"/>
            </p:cNvSpPr>
            <p:nvPr/>
          </p:nvSpPr>
          <p:spPr bwMode="auto">
            <a:xfrm>
              <a:off x="411" y="909"/>
              <a:ext cx="4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>
              <a:off x="468" y="961"/>
              <a:ext cx="35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1893888" y="4740275"/>
            <a:ext cx="328612" cy="330200"/>
            <a:chOff x="952" y="854"/>
            <a:chExt cx="208" cy="208"/>
          </a:xfrm>
        </p:grpSpPr>
        <p:sp>
          <p:nvSpPr>
            <p:cNvPr id="9299" name="Line 83"/>
            <p:cNvSpPr>
              <a:spLocks noChangeShapeType="1"/>
            </p:cNvSpPr>
            <p:nvPr/>
          </p:nvSpPr>
          <p:spPr bwMode="auto">
            <a:xfrm>
              <a:off x="952" y="958"/>
              <a:ext cx="20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00" name="Line 84"/>
            <p:cNvSpPr>
              <a:spLocks noChangeShapeType="1"/>
            </p:cNvSpPr>
            <p:nvPr/>
          </p:nvSpPr>
          <p:spPr bwMode="auto">
            <a:xfrm rot="-5400000">
              <a:off x="952" y="958"/>
              <a:ext cx="20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2371725" y="4479925"/>
            <a:ext cx="809625" cy="812800"/>
            <a:chOff x="386" y="685"/>
            <a:chExt cx="512" cy="512"/>
          </a:xfrm>
        </p:grpSpPr>
        <p:sp>
          <p:nvSpPr>
            <p:cNvPr id="9302" name="Text Box 86"/>
            <p:cNvSpPr txBox="1">
              <a:spLocks noChangeArrowheads="1"/>
            </p:cNvSpPr>
            <p:nvPr/>
          </p:nvSpPr>
          <p:spPr bwMode="auto">
            <a:xfrm>
              <a:off x="386" y="685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303" name="Text Box 87"/>
            <p:cNvSpPr txBox="1">
              <a:spLocks noChangeArrowheads="1"/>
            </p:cNvSpPr>
            <p:nvPr/>
          </p:nvSpPr>
          <p:spPr bwMode="auto">
            <a:xfrm>
              <a:off x="411" y="909"/>
              <a:ext cx="4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304" name="Line 88"/>
            <p:cNvSpPr>
              <a:spLocks noChangeShapeType="1"/>
            </p:cNvSpPr>
            <p:nvPr/>
          </p:nvSpPr>
          <p:spPr bwMode="auto">
            <a:xfrm>
              <a:off x="468" y="961"/>
              <a:ext cx="35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06" name="AutoShape 90"/>
          <p:cNvSpPr>
            <a:spLocks noChangeArrowheads="1"/>
          </p:cNvSpPr>
          <p:nvPr/>
        </p:nvSpPr>
        <p:spPr bwMode="auto">
          <a:xfrm>
            <a:off x="950913" y="5722938"/>
            <a:ext cx="6238875" cy="812800"/>
          </a:xfrm>
          <a:prstGeom prst="roundRect">
            <a:avLst>
              <a:gd name="adj" fmla="val 16667"/>
            </a:avLst>
          </a:prstGeom>
          <a:solidFill>
            <a:srgbClr val="F7ECD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950913" y="5722938"/>
            <a:ext cx="809625" cy="812800"/>
            <a:chOff x="386" y="685"/>
            <a:chExt cx="512" cy="512"/>
          </a:xfrm>
        </p:grpSpPr>
        <p:sp>
          <p:nvSpPr>
            <p:cNvPr id="9308" name="Text Box 92"/>
            <p:cNvSpPr txBox="1">
              <a:spLocks noChangeArrowheads="1"/>
            </p:cNvSpPr>
            <p:nvPr/>
          </p:nvSpPr>
          <p:spPr bwMode="auto">
            <a:xfrm>
              <a:off x="386" y="685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309" name="Text Box 93"/>
            <p:cNvSpPr txBox="1">
              <a:spLocks noChangeArrowheads="1"/>
            </p:cNvSpPr>
            <p:nvPr/>
          </p:nvSpPr>
          <p:spPr bwMode="auto">
            <a:xfrm>
              <a:off x="411" y="909"/>
              <a:ext cx="4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310" name="Line 94"/>
            <p:cNvSpPr>
              <a:spLocks noChangeShapeType="1"/>
            </p:cNvSpPr>
            <p:nvPr/>
          </p:nvSpPr>
          <p:spPr bwMode="auto">
            <a:xfrm>
              <a:off x="468" y="961"/>
              <a:ext cx="35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1844675" y="5991225"/>
            <a:ext cx="328613" cy="330200"/>
            <a:chOff x="952" y="854"/>
            <a:chExt cx="208" cy="208"/>
          </a:xfrm>
        </p:grpSpPr>
        <p:sp>
          <p:nvSpPr>
            <p:cNvPr id="9312" name="Line 96"/>
            <p:cNvSpPr>
              <a:spLocks noChangeShapeType="1"/>
            </p:cNvSpPr>
            <p:nvPr/>
          </p:nvSpPr>
          <p:spPr bwMode="auto">
            <a:xfrm>
              <a:off x="952" y="958"/>
              <a:ext cx="20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Line 97"/>
            <p:cNvSpPr>
              <a:spLocks noChangeShapeType="1"/>
            </p:cNvSpPr>
            <p:nvPr/>
          </p:nvSpPr>
          <p:spPr bwMode="auto">
            <a:xfrm rot="-5400000">
              <a:off x="952" y="958"/>
              <a:ext cx="208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98"/>
          <p:cNvGrpSpPr>
            <a:grpSpLocks/>
          </p:cNvGrpSpPr>
          <p:nvPr/>
        </p:nvGrpSpPr>
        <p:grpSpPr bwMode="auto">
          <a:xfrm>
            <a:off x="2322513" y="5730875"/>
            <a:ext cx="809625" cy="812800"/>
            <a:chOff x="386" y="685"/>
            <a:chExt cx="512" cy="512"/>
          </a:xfrm>
        </p:grpSpPr>
        <p:sp>
          <p:nvSpPr>
            <p:cNvPr id="9315" name="Text Box 99"/>
            <p:cNvSpPr txBox="1">
              <a:spLocks noChangeArrowheads="1"/>
            </p:cNvSpPr>
            <p:nvPr/>
          </p:nvSpPr>
          <p:spPr bwMode="auto">
            <a:xfrm>
              <a:off x="386" y="685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9316" name="Text Box 100"/>
            <p:cNvSpPr txBox="1">
              <a:spLocks noChangeArrowheads="1"/>
            </p:cNvSpPr>
            <p:nvPr/>
          </p:nvSpPr>
          <p:spPr bwMode="auto">
            <a:xfrm>
              <a:off x="411" y="909"/>
              <a:ext cx="4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317" name="Line 101"/>
            <p:cNvSpPr>
              <a:spLocks noChangeShapeType="1"/>
            </p:cNvSpPr>
            <p:nvPr/>
          </p:nvSpPr>
          <p:spPr bwMode="auto">
            <a:xfrm>
              <a:off x="468" y="961"/>
              <a:ext cx="352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78"/>
          <p:cNvGrpSpPr>
            <a:grpSpLocks/>
          </p:cNvGrpSpPr>
          <p:nvPr/>
        </p:nvGrpSpPr>
        <p:grpSpPr bwMode="auto">
          <a:xfrm>
            <a:off x="3230563" y="1751013"/>
            <a:ext cx="304800" cy="69850"/>
            <a:chOff x="2035" y="1103"/>
            <a:chExt cx="192" cy="44"/>
          </a:xfrm>
        </p:grpSpPr>
        <p:sp>
          <p:nvSpPr>
            <p:cNvPr id="9345" name="Line 129"/>
            <p:cNvSpPr>
              <a:spLocks noChangeShapeType="1"/>
            </p:cNvSpPr>
            <p:nvPr/>
          </p:nvSpPr>
          <p:spPr bwMode="auto">
            <a:xfrm>
              <a:off x="2035" y="1103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46" name="Line 130"/>
            <p:cNvSpPr>
              <a:spLocks noChangeShapeType="1"/>
            </p:cNvSpPr>
            <p:nvPr/>
          </p:nvSpPr>
          <p:spPr bwMode="auto">
            <a:xfrm rot="10800000">
              <a:off x="2035" y="1147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82"/>
          <p:cNvGrpSpPr>
            <a:grpSpLocks/>
          </p:cNvGrpSpPr>
          <p:nvPr/>
        </p:nvGrpSpPr>
        <p:grpSpPr bwMode="auto">
          <a:xfrm>
            <a:off x="5048250" y="1376363"/>
            <a:ext cx="758825" cy="812800"/>
            <a:chOff x="3180" y="867"/>
            <a:chExt cx="478" cy="512"/>
          </a:xfrm>
        </p:grpSpPr>
        <p:sp>
          <p:nvSpPr>
            <p:cNvPr id="9349" name="Text Box 133"/>
            <p:cNvSpPr txBox="1">
              <a:spLocks noChangeArrowheads="1"/>
            </p:cNvSpPr>
            <p:nvPr/>
          </p:nvSpPr>
          <p:spPr bwMode="auto">
            <a:xfrm>
              <a:off x="3180" y="867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9350" name="Text Box 134"/>
            <p:cNvSpPr txBox="1">
              <a:spLocks noChangeArrowheads="1"/>
            </p:cNvSpPr>
            <p:nvPr/>
          </p:nvSpPr>
          <p:spPr bwMode="auto">
            <a:xfrm>
              <a:off x="3203" y="1091"/>
              <a:ext cx="4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351" name="Line 135"/>
            <p:cNvSpPr>
              <a:spLocks noChangeShapeType="1"/>
            </p:cNvSpPr>
            <p:nvPr/>
          </p:nvSpPr>
          <p:spPr bwMode="auto">
            <a:xfrm>
              <a:off x="3257" y="1143"/>
              <a:ext cx="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53" name="Text Box 137"/>
          <p:cNvSpPr txBox="1">
            <a:spLocks noChangeArrowheads="1"/>
          </p:cNvSpPr>
          <p:nvPr/>
        </p:nvSpPr>
        <p:spPr bwMode="auto">
          <a:xfrm>
            <a:off x="3600450" y="137636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 + </a:t>
            </a:r>
            <a:r>
              <a:rPr lang="ru-RU" b="1">
                <a:latin typeface="Times New Roman" pitchFamily="18" charset="0"/>
              </a:rPr>
              <a:t>2</a:t>
            </a:r>
          </a:p>
        </p:txBody>
      </p:sp>
      <p:sp>
        <p:nvSpPr>
          <p:cNvPr id="9354" name="Text Box 138"/>
          <p:cNvSpPr txBox="1">
            <a:spLocks noChangeArrowheads="1"/>
          </p:cNvSpPr>
          <p:nvPr/>
        </p:nvSpPr>
        <p:spPr bwMode="auto">
          <a:xfrm>
            <a:off x="3752850" y="1731963"/>
            <a:ext cx="68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6</a:t>
            </a:r>
          </a:p>
        </p:txBody>
      </p:sp>
      <p:sp>
        <p:nvSpPr>
          <p:cNvPr id="9355" name="Line 139"/>
          <p:cNvSpPr>
            <a:spLocks noChangeShapeType="1"/>
          </p:cNvSpPr>
          <p:nvPr/>
        </p:nvSpPr>
        <p:spPr bwMode="auto">
          <a:xfrm flipV="1">
            <a:off x="3722688" y="1808163"/>
            <a:ext cx="7937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6" name="Group 140"/>
          <p:cNvGrpSpPr>
            <a:grpSpLocks/>
          </p:cNvGrpSpPr>
          <p:nvPr/>
        </p:nvGrpSpPr>
        <p:grpSpPr bwMode="auto">
          <a:xfrm>
            <a:off x="4591050" y="1757363"/>
            <a:ext cx="304800" cy="69850"/>
            <a:chOff x="3212" y="654"/>
            <a:chExt cx="192" cy="44"/>
          </a:xfrm>
        </p:grpSpPr>
        <p:sp>
          <p:nvSpPr>
            <p:cNvPr id="9357" name="Line 141"/>
            <p:cNvSpPr>
              <a:spLocks noChangeShapeType="1"/>
            </p:cNvSpPr>
            <p:nvPr/>
          </p:nvSpPr>
          <p:spPr bwMode="auto">
            <a:xfrm>
              <a:off x="3212" y="65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58" name="Line 142"/>
            <p:cNvSpPr>
              <a:spLocks noChangeShapeType="1"/>
            </p:cNvSpPr>
            <p:nvPr/>
          </p:nvSpPr>
          <p:spPr bwMode="auto">
            <a:xfrm rot="10800000">
              <a:off x="3212" y="6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59" name="Text Box 143"/>
          <p:cNvSpPr txBox="1">
            <a:spLocks noChangeArrowheads="1"/>
          </p:cNvSpPr>
          <p:nvPr/>
        </p:nvSpPr>
        <p:spPr bwMode="auto">
          <a:xfrm>
            <a:off x="0" y="182563"/>
            <a:ext cx="895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Проследите, в какой последовательности производятся записи при сложении дробей с одинаковыми знаменателями:</a:t>
            </a:r>
          </a:p>
        </p:txBody>
      </p: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3190875" y="3630613"/>
            <a:ext cx="304800" cy="69850"/>
            <a:chOff x="2010" y="2287"/>
            <a:chExt cx="192" cy="44"/>
          </a:xfrm>
        </p:grpSpPr>
        <p:sp>
          <p:nvSpPr>
            <p:cNvPr id="9360" name="Line 144"/>
            <p:cNvSpPr>
              <a:spLocks noChangeShapeType="1"/>
            </p:cNvSpPr>
            <p:nvPr/>
          </p:nvSpPr>
          <p:spPr bwMode="auto">
            <a:xfrm>
              <a:off x="2010" y="2287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61" name="Line 145"/>
            <p:cNvSpPr>
              <a:spLocks noChangeShapeType="1"/>
            </p:cNvSpPr>
            <p:nvPr/>
          </p:nvSpPr>
          <p:spPr bwMode="auto">
            <a:xfrm rot="10800000">
              <a:off x="2010" y="2331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183"/>
          <p:cNvGrpSpPr>
            <a:grpSpLocks/>
          </p:cNvGrpSpPr>
          <p:nvPr/>
        </p:nvGrpSpPr>
        <p:grpSpPr bwMode="auto">
          <a:xfrm>
            <a:off x="5008563" y="3255963"/>
            <a:ext cx="758825" cy="812800"/>
            <a:chOff x="3155" y="2051"/>
            <a:chExt cx="478" cy="512"/>
          </a:xfrm>
        </p:grpSpPr>
        <p:sp>
          <p:nvSpPr>
            <p:cNvPr id="9362" name="Text Box 146"/>
            <p:cNvSpPr txBox="1">
              <a:spLocks noChangeArrowheads="1"/>
            </p:cNvSpPr>
            <p:nvPr/>
          </p:nvSpPr>
          <p:spPr bwMode="auto">
            <a:xfrm>
              <a:off x="3155" y="2051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9363" name="Text Box 147"/>
            <p:cNvSpPr txBox="1">
              <a:spLocks noChangeArrowheads="1"/>
            </p:cNvSpPr>
            <p:nvPr/>
          </p:nvSpPr>
          <p:spPr bwMode="auto">
            <a:xfrm>
              <a:off x="3178" y="2275"/>
              <a:ext cx="4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364" name="Line 148"/>
            <p:cNvSpPr>
              <a:spLocks noChangeShapeType="1"/>
            </p:cNvSpPr>
            <p:nvPr/>
          </p:nvSpPr>
          <p:spPr bwMode="auto">
            <a:xfrm>
              <a:off x="3232" y="2327"/>
              <a:ext cx="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65" name="Text Box 149"/>
          <p:cNvSpPr txBox="1">
            <a:spLocks noChangeArrowheads="1"/>
          </p:cNvSpPr>
          <p:nvPr/>
        </p:nvSpPr>
        <p:spPr bwMode="auto">
          <a:xfrm>
            <a:off x="3560763" y="325596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 + </a:t>
            </a:r>
            <a:r>
              <a:rPr lang="ru-RU" b="1">
                <a:latin typeface="Times New Roman" pitchFamily="18" charset="0"/>
              </a:rPr>
              <a:t>3</a:t>
            </a:r>
          </a:p>
        </p:txBody>
      </p:sp>
      <p:sp>
        <p:nvSpPr>
          <p:cNvPr id="9366" name="Text Box 150"/>
          <p:cNvSpPr txBox="1">
            <a:spLocks noChangeArrowheads="1"/>
          </p:cNvSpPr>
          <p:nvPr/>
        </p:nvSpPr>
        <p:spPr bwMode="auto">
          <a:xfrm>
            <a:off x="3713163" y="3611563"/>
            <a:ext cx="68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6</a:t>
            </a:r>
          </a:p>
        </p:txBody>
      </p:sp>
      <p:sp>
        <p:nvSpPr>
          <p:cNvPr id="9367" name="Line 151"/>
          <p:cNvSpPr>
            <a:spLocks noChangeShapeType="1"/>
          </p:cNvSpPr>
          <p:nvPr/>
        </p:nvSpPr>
        <p:spPr bwMode="auto">
          <a:xfrm flipV="1">
            <a:off x="3683000" y="3687763"/>
            <a:ext cx="7937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9" name="Group 152"/>
          <p:cNvGrpSpPr>
            <a:grpSpLocks/>
          </p:cNvGrpSpPr>
          <p:nvPr/>
        </p:nvGrpSpPr>
        <p:grpSpPr bwMode="auto">
          <a:xfrm>
            <a:off x="4551363" y="3636963"/>
            <a:ext cx="304800" cy="69850"/>
            <a:chOff x="3212" y="654"/>
            <a:chExt cx="192" cy="44"/>
          </a:xfrm>
        </p:grpSpPr>
        <p:sp>
          <p:nvSpPr>
            <p:cNvPr id="9369" name="Line 153"/>
            <p:cNvSpPr>
              <a:spLocks noChangeShapeType="1"/>
            </p:cNvSpPr>
            <p:nvPr/>
          </p:nvSpPr>
          <p:spPr bwMode="auto">
            <a:xfrm>
              <a:off x="3212" y="65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0" name="Line 154"/>
            <p:cNvSpPr>
              <a:spLocks noChangeShapeType="1"/>
            </p:cNvSpPr>
            <p:nvPr/>
          </p:nvSpPr>
          <p:spPr bwMode="auto">
            <a:xfrm rot="10800000">
              <a:off x="3212" y="6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180"/>
          <p:cNvGrpSpPr>
            <a:grpSpLocks/>
          </p:cNvGrpSpPr>
          <p:nvPr/>
        </p:nvGrpSpPr>
        <p:grpSpPr bwMode="auto">
          <a:xfrm>
            <a:off x="3201988" y="4870450"/>
            <a:ext cx="304800" cy="69850"/>
            <a:chOff x="2017" y="3068"/>
            <a:chExt cx="192" cy="44"/>
          </a:xfrm>
        </p:grpSpPr>
        <p:sp>
          <p:nvSpPr>
            <p:cNvPr id="9371" name="Line 155"/>
            <p:cNvSpPr>
              <a:spLocks noChangeShapeType="1"/>
            </p:cNvSpPr>
            <p:nvPr/>
          </p:nvSpPr>
          <p:spPr bwMode="auto">
            <a:xfrm>
              <a:off x="2017" y="306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72" name="Line 156"/>
            <p:cNvSpPr>
              <a:spLocks noChangeShapeType="1"/>
            </p:cNvSpPr>
            <p:nvPr/>
          </p:nvSpPr>
          <p:spPr bwMode="auto">
            <a:xfrm rot="10800000">
              <a:off x="2017" y="311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184"/>
          <p:cNvGrpSpPr>
            <a:grpSpLocks/>
          </p:cNvGrpSpPr>
          <p:nvPr/>
        </p:nvGrpSpPr>
        <p:grpSpPr bwMode="auto">
          <a:xfrm>
            <a:off x="5019675" y="4495800"/>
            <a:ext cx="758825" cy="812800"/>
            <a:chOff x="3162" y="2832"/>
            <a:chExt cx="478" cy="512"/>
          </a:xfrm>
        </p:grpSpPr>
        <p:sp>
          <p:nvSpPr>
            <p:cNvPr id="9373" name="Text Box 157"/>
            <p:cNvSpPr txBox="1">
              <a:spLocks noChangeArrowheads="1"/>
            </p:cNvSpPr>
            <p:nvPr/>
          </p:nvSpPr>
          <p:spPr bwMode="auto">
            <a:xfrm>
              <a:off x="3162" y="2832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9374" name="Text Box 158"/>
            <p:cNvSpPr txBox="1">
              <a:spLocks noChangeArrowheads="1"/>
            </p:cNvSpPr>
            <p:nvPr/>
          </p:nvSpPr>
          <p:spPr bwMode="auto">
            <a:xfrm>
              <a:off x="3185" y="3056"/>
              <a:ext cx="4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375" name="Line 159"/>
            <p:cNvSpPr>
              <a:spLocks noChangeShapeType="1"/>
            </p:cNvSpPr>
            <p:nvPr/>
          </p:nvSpPr>
          <p:spPr bwMode="auto">
            <a:xfrm>
              <a:off x="3239" y="3108"/>
              <a:ext cx="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76" name="Text Box 160"/>
          <p:cNvSpPr txBox="1">
            <a:spLocks noChangeArrowheads="1"/>
          </p:cNvSpPr>
          <p:nvPr/>
        </p:nvSpPr>
        <p:spPr bwMode="auto">
          <a:xfrm>
            <a:off x="3571875" y="4495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 + </a:t>
            </a:r>
            <a:r>
              <a:rPr lang="ru-RU" b="1">
                <a:latin typeface="Times New Roman" pitchFamily="18" charset="0"/>
              </a:rPr>
              <a:t>2</a:t>
            </a:r>
          </a:p>
        </p:txBody>
      </p:sp>
      <p:sp>
        <p:nvSpPr>
          <p:cNvPr id="9377" name="Text Box 161"/>
          <p:cNvSpPr txBox="1">
            <a:spLocks noChangeArrowheads="1"/>
          </p:cNvSpPr>
          <p:nvPr/>
        </p:nvSpPr>
        <p:spPr bwMode="auto">
          <a:xfrm>
            <a:off x="3724275" y="4851400"/>
            <a:ext cx="68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6</a:t>
            </a:r>
          </a:p>
        </p:txBody>
      </p:sp>
      <p:sp>
        <p:nvSpPr>
          <p:cNvPr id="9378" name="Line 162"/>
          <p:cNvSpPr>
            <a:spLocks noChangeShapeType="1"/>
          </p:cNvSpPr>
          <p:nvPr/>
        </p:nvSpPr>
        <p:spPr bwMode="auto">
          <a:xfrm flipV="1">
            <a:off x="3694113" y="4927600"/>
            <a:ext cx="7937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2" name="Group 163"/>
          <p:cNvGrpSpPr>
            <a:grpSpLocks/>
          </p:cNvGrpSpPr>
          <p:nvPr/>
        </p:nvGrpSpPr>
        <p:grpSpPr bwMode="auto">
          <a:xfrm>
            <a:off x="4562475" y="4876800"/>
            <a:ext cx="304800" cy="69850"/>
            <a:chOff x="3212" y="654"/>
            <a:chExt cx="192" cy="44"/>
          </a:xfrm>
        </p:grpSpPr>
        <p:sp>
          <p:nvSpPr>
            <p:cNvPr id="9380" name="Line 164"/>
            <p:cNvSpPr>
              <a:spLocks noChangeShapeType="1"/>
            </p:cNvSpPr>
            <p:nvPr/>
          </p:nvSpPr>
          <p:spPr bwMode="auto">
            <a:xfrm>
              <a:off x="3212" y="65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81" name="Line 165"/>
            <p:cNvSpPr>
              <a:spLocks noChangeShapeType="1"/>
            </p:cNvSpPr>
            <p:nvPr/>
          </p:nvSpPr>
          <p:spPr bwMode="auto">
            <a:xfrm rot="10800000">
              <a:off x="3212" y="6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81"/>
          <p:cNvGrpSpPr>
            <a:grpSpLocks/>
          </p:cNvGrpSpPr>
          <p:nvPr/>
        </p:nvGrpSpPr>
        <p:grpSpPr bwMode="auto">
          <a:xfrm>
            <a:off x="3165475" y="6122988"/>
            <a:ext cx="304800" cy="69850"/>
            <a:chOff x="1994" y="3857"/>
            <a:chExt cx="192" cy="44"/>
          </a:xfrm>
        </p:grpSpPr>
        <p:sp>
          <p:nvSpPr>
            <p:cNvPr id="9382" name="Line 166"/>
            <p:cNvSpPr>
              <a:spLocks noChangeShapeType="1"/>
            </p:cNvSpPr>
            <p:nvPr/>
          </p:nvSpPr>
          <p:spPr bwMode="auto">
            <a:xfrm>
              <a:off x="1994" y="3857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83" name="Line 167"/>
            <p:cNvSpPr>
              <a:spLocks noChangeShapeType="1"/>
            </p:cNvSpPr>
            <p:nvPr/>
          </p:nvSpPr>
          <p:spPr bwMode="auto">
            <a:xfrm rot="10800000">
              <a:off x="1994" y="3901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185"/>
          <p:cNvGrpSpPr>
            <a:grpSpLocks/>
          </p:cNvGrpSpPr>
          <p:nvPr/>
        </p:nvGrpSpPr>
        <p:grpSpPr bwMode="auto">
          <a:xfrm>
            <a:off x="4983163" y="5748338"/>
            <a:ext cx="758825" cy="812800"/>
            <a:chOff x="3139" y="3621"/>
            <a:chExt cx="478" cy="512"/>
          </a:xfrm>
        </p:grpSpPr>
        <p:sp>
          <p:nvSpPr>
            <p:cNvPr id="9384" name="Text Box 168"/>
            <p:cNvSpPr txBox="1">
              <a:spLocks noChangeArrowheads="1"/>
            </p:cNvSpPr>
            <p:nvPr/>
          </p:nvSpPr>
          <p:spPr bwMode="auto">
            <a:xfrm>
              <a:off x="3139" y="3621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9385" name="Text Box 169"/>
            <p:cNvSpPr txBox="1">
              <a:spLocks noChangeArrowheads="1"/>
            </p:cNvSpPr>
            <p:nvPr/>
          </p:nvSpPr>
          <p:spPr bwMode="auto">
            <a:xfrm>
              <a:off x="3162" y="3845"/>
              <a:ext cx="4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9386" name="Line 170"/>
            <p:cNvSpPr>
              <a:spLocks noChangeShapeType="1"/>
            </p:cNvSpPr>
            <p:nvPr/>
          </p:nvSpPr>
          <p:spPr bwMode="auto">
            <a:xfrm>
              <a:off x="3216" y="3897"/>
              <a:ext cx="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87" name="Text Box 171"/>
          <p:cNvSpPr txBox="1">
            <a:spLocks noChangeArrowheads="1"/>
          </p:cNvSpPr>
          <p:nvPr/>
        </p:nvSpPr>
        <p:spPr bwMode="auto">
          <a:xfrm>
            <a:off x="3535363" y="574833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3</a:t>
            </a:r>
            <a:r>
              <a:rPr lang="en-US" b="1">
                <a:latin typeface="Times New Roman" pitchFamily="18" charset="0"/>
              </a:rPr>
              <a:t> + </a:t>
            </a:r>
            <a:r>
              <a:rPr lang="ru-RU" b="1">
                <a:latin typeface="Times New Roman" pitchFamily="18" charset="0"/>
              </a:rPr>
              <a:t>2</a:t>
            </a:r>
          </a:p>
        </p:txBody>
      </p:sp>
      <p:sp>
        <p:nvSpPr>
          <p:cNvPr id="9388" name="Text Box 172"/>
          <p:cNvSpPr txBox="1">
            <a:spLocks noChangeArrowheads="1"/>
          </p:cNvSpPr>
          <p:nvPr/>
        </p:nvSpPr>
        <p:spPr bwMode="auto">
          <a:xfrm>
            <a:off x="3687763" y="6103938"/>
            <a:ext cx="68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6</a:t>
            </a:r>
          </a:p>
        </p:txBody>
      </p:sp>
      <p:sp>
        <p:nvSpPr>
          <p:cNvPr id="9389" name="Line 173"/>
          <p:cNvSpPr>
            <a:spLocks noChangeShapeType="1"/>
          </p:cNvSpPr>
          <p:nvPr/>
        </p:nvSpPr>
        <p:spPr bwMode="auto">
          <a:xfrm flipV="1">
            <a:off x="3657600" y="6180138"/>
            <a:ext cx="7937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5" name="Group 174"/>
          <p:cNvGrpSpPr>
            <a:grpSpLocks/>
          </p:cNvGrpSpPr>
          <p:nvPr/>
        </p:nvGrpSpPr>
        <p:grpSpPr bwMode="auto">
          <a:xfrm>
            <a:off x="4525963" y="6129338"/>
            <a:ext cx="304800" cy="69850"/>
            <a:chOff x="3212" y="654"/>
            <a:chExt cx="192" cy="44"/>
          </a:xfrm>
        </p:grpSpPr>
        <p:sp>
          <p:nvSpPr>
            <p:cNvPr id="9391" name="Line 175"/>
            <p:cNvSpPr>
              <a:spLocks noChangeShapeType="1"/>
            </p:cNvSpPr>
            <p:nvPr/>
          </p:nvSpPr>
          <p:spPr bwMode="auto">
            <a:xfrm>
              <a:off x="3212" y="65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92" name="Line 176"/>
            <p:cNvSpPr>
              <a:spLocks noChangeShapeType="1"/>
            </p:cNvSpPr>
            <p:nvPr/>
          </p:nvSpPr>
          <p:spPr bwMode="auto">
            <a:xfrm rot="10800000">
              <a:off x="3212" y="6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93" name="Text Box 177"/>
          <p:cNvSpPr txBox="1">
            <a:spLocks noChangeArrowheads="1"/>
          </p:cNvSpPr>
          <p:nvPr/>
        </p:nvSpPr>
        <p:spPr bwMode="auto">
          <a:xfrm>
            <a:off x="585788" y="2325688"/>
            <a:ext cx="6545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 Cyr" pitchFamily="18" charset="-52"/>
              </a:rPr>
              <a:t>Запишите решение самостоятельно, а затем проверьте себя: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" grpId="0" animBg="1"/>
      <p:bldP spid="9280" grpId="0" animBg="1"/>
      <p:bldP spid="9293" grpId="0" animBg="1"/>
      <p:bldP spid="9306" grpId="0" animBg="1"/>
      <p:bldP spid="9353" grpId="0" autoUpdateAnimBg="0"/>
      <p:bldP spid="9354" grpId="0" autoUpdateAnimBg="0"/>
      <p:bldP spid="9355" grpId="0" animBg="1"/>
      <p:bldP spid="9359" grpId="0" autoUpdateAnimBg="0"/>
      <p:bldP spid="9365" grpId="0" autoUpdateAnimBg="0"/>
      <p:bldP spid="9366" grpId="0" autoUpdateAnimBg="0"/>
      <p:bldP spid="9367" grpId="0" animBg="1"/>
      <p:bldP spid="9376" grpId="0" autoUpdateAnimBg="0"/>
      <p:bldP spid="9377" grpId="0" autoUpdateAnimBg="0"/>
      <p:bldP spid="9378" grpId="0" animBg="1"/>
      <p:bldP spid="9387" grpId="0" autoUpdateAnimBg="0"/>
      <p:bldP spid="9388" grpId="0" autoUpdateAnimBg="0"/>
      <p:bldP spid="9389" grpId="0" animBg="1"/>
      <p:bldP spid="939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0042"/>
            <a:ext cx="8358216" cy="4500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u="sng" dirty="0" smtClean="0"/>
              <a:t>Задача</a:t>
            </a:r>
            <a:r>
              <a:rPr lang="ru-RU" sz="4900" dirty="0" smtClean="0"/>
              <a:t>.</a:t>
            </a: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4000" u="sng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Для ремонта трёхкомнатной квартиры были куплены обои. На детскую комнату ушло     всех обоев, на гостиную            всех обоев больше. Какая часть обоев  пошла на детскую и на гостиную?</a:t>
            </a:r>
          </a:p>
        </p:txBody>
      </p:sp>
      <p:graphicFrame>
        <p:nvGraphicFramePr>
          <p:cNvPr id="3074" name="Содержимое 3"/>
          <p:cNvGraphicFramePr>
            <a:graphicFrameLocks noChangeAspect="1"/>
          </p:cNvGraphicFramePr>
          <p:nvPr>
            <p:ph idx="4294967295"/>
          </p:nvPr>
        </p:nvGraphicFramePr>
        <p:xfrm>
          <a:off x="5357818" y="2786058"/>
          <a:ext cx="296863" cy="576263"/>
        </p:xfrm>
        <a:graphic>
          <a:graphicData uri="http://schemas.openxmlformats.org/presentationml/2006/ole">
            <p:oleObj spid="_x0000_s1026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0430" y="3286124"/>
          <a:ext cx="382587" cy="720725"/>
        </p:xfrm>
        <a:graphic>
          <a:graphicData uri="http://schemas.openxmlformats.org/presentationml/2006/ole">
            <p:oleObj spid="_x0000_s1027" name="Формула" r:id="rId4" imgW="20304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486025" y="1970088"/>
            <a:ext cx="66579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ja-JP" sz="3600" dirty="0">
                <a:ea typeface="MS Mincho" pitchFamily="49" charset="-128"/>
              </a:rPr>
              <a:t>Из - за парт мы выйдем дружно,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Но шуметь совсем не нужно,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Встали прямо, ноги вместе,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Поворот кругом, на месте.</a:t>
            </a:r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Поворот кругом, на месте. Встали прямо, ноги вместе.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Хлопнем пару раз в ладошки.</a:t>
            </a:r>
            <a:endParaRPr lang="ru-RU" altLang="ja-JP" sz="3600" dirty="0"/>
          </a:p>
          <a:p>
            <a:pPr eaLnBrk="0" hangingPunct="0"/>
            <a:r>
              <a:rPr lang="ru-RU" altLang="ja-JP" sz="3600" dirty="0">
                <a:ea typeface="MS Mincho" pitchFamily="49" charset="-128"/>
              </a:rPr>
              <a:t>И потопаем немножко.</a:t>
            </a:r>
            <a:endParaRPr lang="ru-RU" altLang="ja-JP" sz="3600" dirty="0"/>
          </a:p>
        </p:txBody>
      </p:sp>
      <p:pic>
        <p:nvPicPr>
          <p:cNvPr id="3" name="Рисунок 2" descr="art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27" y="235307"/>
            <a:ext cx="2174920" cy="1812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WordArt 233"/>
          <p:cNvSpPr>
            <a:spLocks noChangeArrowheads="1" noChangeShapeType="1" noTextEdit="1"/>
          </p:cNvSpPr>
          <p:nvPr/>
        </p:nvSpPr>
        <p:spPr bwMode="auto">
          <a:xfrm>
            <a:off x="3606800" y="742950"/>
            <a:ext cx="4603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4D"/>
                </a:solidFill>
                <a:latin typeface="Times New Roman"/>
                <a:cs typeface="Times New Roman"/>
              </a:rPr>
              <a:t>Физкультминутка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501</Words>
  <PresentationFormat>Экран (4:3)</PresentationFormat>
  <Paragraphs>240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В ы ч и с л и т ь</vt:lpstr>
      <vt:lpstr>Слайд 5</vt:lpstr>
      <vt:lpstr>Слайд 6</vt:lpstr>
      <vt:lpstr>Слайд 7</vt:lpstr>
      <vt:lpstr>Задача.    Для ремонта трёхкомнатной квартиры были куплены обои. На детскую комнату ушло     всех обоев, на гостиную            всех обоев больше. Какая часть обоев  пошла на детскую и на гостиную?</vt:lpstr>
      <vt:lpstr>Слайд 9</vt:lpstr>
      <vt:lpstr>Слайд 10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ARGENTUM3</dc:creator>
  <cp:lastModifiedBy>МБОУ СОШ с.Фащевка</cp:lastModifiedBy>
  <cp:revision>16</cp:revision>
  <dcterms:created xsi:type="dcterms:W3CDTF">2012-11-20T16:02:06Z</dcterms:created>
  <dcterms:modified xsi:type="dcterms:W3CDTF">2012-11-21T18:23:23Z</dcterms:modified>
</cp:coreProperties>
</file>