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80" r:id="rId2"/>
    <p:sldId id="265" r:id="rId3"/>
    <p:sldId id="281" r:id="rId4"/>
    <p:sldId id="282" r:id="rId5"/>
    <p:sldId id="259" r:id="rId6"/>
    <p:sldId id="260" r:id="rId7"/>
    <p:sldId id="271" r:id="rId8"/>
    <p:sldId id="262" r:id="rId9"/>
    <p:sldId id="266" r:id="rId10"/>
    <p:sldId id="267" r:id="rId11"/>
    <p:sldId id="263" r:id="rId12"/>
    <p:sldId id="268" r:id="rId13"/>
    <p:sldId id="269" r:id="rId14"/>
    <p:sldId id="272" r:id="rId15"/>
    <p:sldId id="273" r:id="rId16"/>
    <p:sldId id="274" r:id="rId17"/>
    <p:sldId id="276" r:id="rId18"/>
    <p:sldId id="277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C684-8E0E-47DF-BFC0-659D3D76776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9A96-99C0-45AA-AD24-4DFE8D2736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360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9A96-99C0-45AA-AD24-4DFE8D2736B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1" name="Picture 67" descr="C:\Users\malves\AppData\Local\Microsoft\Windows\Temporary Internet Files\Content.IE5\IPBZL32E\MPj04312780000[1].jpg"/>
          <p:cNvPicPr>
            <a:picLocks noChangeAspect="1" noChangeArrowheads="1"/>
          </p:cNvPicPr>
          <p:nvPr/>
        </p:nvPicPr>
        <p:blipFill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-785842"/>
            <a:ext cx="8215322" cy="821532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15000"/>
              </a:srgbClr>
            </a:outerShdw>
            <a:softEdge rad="635000"/>
          </a:effec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073E-B235-46C4-9DDE-E6C427803EE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 3" pitchFamily="18" charset="2"/>
        <a:buChar char="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itchFamily="18" charset="2"/>
        <a:buChar char="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7859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Классный час для учащихся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класса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2643182"/>
            <a:ext cx="7286676" cy="1181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"Семья и семейные ценности"</a:t>
            </a:r>
            <a:endParaRPr lang="ru-RU" sz="3600" b="1" kern="10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семейные ценности?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50085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интересы всей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семьи: это любовь,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верность, доверие,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уважение, понимание,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ценности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передаются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наследству;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нельзя купить, 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беречь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зеницу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ока.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472" y="1285860"/>
            <a:ext cx="7143800" cy="5072098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6578" y="3714752"/>
            <a:ext cx="828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Уют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143512"/>
            <a:ext cx="2160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Спокойствие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643182"/>
            <a:ext cx="1358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Вражда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928934"/>
            <a:ext cx="1568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714488"/>
            <a:ext cx="1433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2643182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1357298"/>
            <a:ext cx="1795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Ненависть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4572008"/>
            <a:ext cx="141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Чистота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571876"/>
            <a:ext cx="117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3571876"/>
            <a:ext cx="1396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2214554"/>
            <a:ext cx="1104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Ссора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1357298"/>
            <a:ext cx="137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Дружба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00430" y="4286256"/>
            <a:ext cx="1580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5429264"/>
            <a:ext cx="157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Грубость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</a:t>
            </a:r>
            <a:r>
              <a:rPr lang="ru-RU" smtClean="0"/>
              <a:t>семейные ценности</a:t>
            </a:r>
            <a:endParaRPr lang="ru-RU"/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  <p:bldP spid="8" grpId="0"/>
      <p:bldP spid="9" grpId="0"/>
      <p:bldP spid="9" grpId="1"/>
      <p:bldP spid="10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5" grpId="1"/>
      <p:bldP spid="16" grpId="0"/>
      <p:bldP spid="16" grpId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Закончи  пословицу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любовь да совет, там и горя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мир и лад, не нужен и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клад, когда в семье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гостях хорошо, а дома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своём доме и стены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разлад, так и дому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братство лучше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семья вместе, 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1571612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119962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643182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98724" y="3143248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643314"/>
            <a:ext cx="1682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помогают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1548" y="4214818"/>
            <a:ext cx="1146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рад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7393" y="4786322"/>
            <a:ext cx="1644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богатства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32199" y="5334672"/>
            <a:ext cx="3225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и душа на месте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sp>
        <p:nvSpPr>
          <p:cNvPr id="99" name="Прямоугольник 98"/>
          <p:cNvSpPr/>
          <p:nvPr/>
        </p:nvSpPr>
        <p:spPr>
          <a:xfrm>
            <a:off x="1571604" y="2500306"/>
            <a:ext cx="2000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любить свою семью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571604" y="3500438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внимательным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571604" y="4429132"/>
            <a:ext cx="1743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заботливым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571604" y="5072074"/>
            <a:ext cx="1391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помогать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5960191" y="3429000"/>
            <a:ext cx="1326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огорчать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5990263" y="4253219"/>
            <a:ext cx="1296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ругаться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5968487" y="5072074"/>
            <a:ext cx="1532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предавать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006285" y="2643182"/>
            <a:ext cx="1208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грубить</a:t>
            </a:r>
          </a:p>
        </p:txBody>
      </p:sp>
      <p:sp>
        <p:nvSpPr>
          <p:cNvPr id="107" name="Овал 106"/>
          <p:cNvSpPr/>
          <p:nvPr/>
        </p:nvSpPr>
        <p:spPr>
          <a:xfrm>
            <a:off x="500034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500034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500034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500034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500034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500034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500034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4282" y="5857892"/>
            <a:ext cx="8715436" cy="100010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>
            <a:stCxn id="61" idx="1"/>
          </p:cNvCxnSpPr>
          <p:nvPr/>
        </p:nvCxnSpPr>
        <p:spPr>
          <a:xfrm rot="10800000" flipH="1" flipV="1">
            <a:off x="214282" y="6357946"/>
            <a:ext cx="8715436" cy="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2536017" y="6107925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5965835" y="610713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322761" y="6607173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786050" y="5857892"/>
            <a:ext cx="34290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начало начал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215074" y="5857892"/>
            <a:ext cx="27146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очаг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14282" y="5857892"/>
            <a:ext cx="25717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кров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6334780"/>
            <a:ext cx="4357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причал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572000" y="6334780"/>
            <a:ext cx="4357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крепость</a:t>
            </a:r>
          </a:p>
        </p:txBody>
      </p:sp>
      <p:sp>
        <p:nvSpPr>
          <p:cNvPr id="71" name="Овал 70"/>
          <p:cNvSpPr/>
          <p:nvPr/>
        </p:nvSpPr>
        <p:spPr>
          <a:xfrm>
            <a:off x="1000100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1000100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1000100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000100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1000100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1000100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1000100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8072462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8072462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8072462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8072462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8072462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8072462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8072462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7572396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7572396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7572396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7572396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7572396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7572396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7572396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1785918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2786050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2285984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328611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378618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4286248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4786314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5286380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78644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628651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6786578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128585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78578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721520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771527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3821902" y="3178967"/>
            <a:ext cx="1428760" cy="1500199"/>
            <a:chOff x="3821902" y="3178967"/>
            <a:chExt cx="1428760" cy="1500199"/>
          </a:xfrm>
        </p:grpSpPr>
        <p:sp>
          <p:nvSpPr>
            <p:cNvPr id="39" name="Прямоугольник 38"/>
            <p:cNvSpPr/>
            <p:nvPr/>
          </p:nvSpPr>
          <p:spPr>
            <a:xfrm rot="5400000">
              <a:off x="3786623" y="3215127"/>
              <a:ext cx="1500198" cy="14278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 rot="5400000">
              <a:off x="4500562" y="3929067"/>
              <a:ext cx="750099" cy="7501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10800000">
              <a:off x="3821902" y="3929066"/>
              <a:ext cx="678661" cy="1588"/>
            </a:xfrm>
            <a:prstGeom prst="lin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Равнобедренный треугольник 160"/>
          <p:cNvSpPr/>
          <p:nvPr/>
        </p:nvSpPr>
        <p:spPr>
          <a:xfrm>
            <a:off x="857224" y="214290"/>
            <a:ext cx="7358114" cy="164307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 rot="20148661">
            <a:off x="2546043" y="917573"/>
            <a:ext cx="1346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любовь</a:t>
            </a:r>
          </a:p>
        </p:txBody>
      </p:sp>
      <p:sp>
        <p:nvSpPr>
          <p:cNvPr id="98" name="Прямоугольник 97"/>
          <p:cNvSpPr/>
          <p:nvPr/>
        </p:nvSpPr>
        <p:spPr>
          <a:xfrm rot="-20160000">
            <a:off x="5123451" y="918968"/>
            <a:ext cx="14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доверие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3428992" y="1285860"/>
            <a:ext cx="2110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понимание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48" grpId="0"/>
      <p:bldP spid="71" grpId="0" animBg="1"/>
      <p:bldP spid="72" grpId="0" animBg="1"/>
      <p:bldP spid="73" grpId="0" animBg="1"/>
      <p:bldP spid="77" grpId="0" animBg="1"/>
      <p:bldP spid="79" grpId="0" animBg="1"/>
      <p:bldP spid="81" grpId="0" animBg="1"/>
      <p:bldP spid="82" grpId="0" animBg="1"/>
      <p:bldP spid="83" grpId="0" animBg="1"/>
      <p:bldP spid="88" grpId="0" animBg="1"/>
      <p:bldP spid="91" grpId="0" animBg="1"/>
      <p:bldP spid="92" grpId="0" animBg="1"/>
      <p:bldP spid="93" grpId="0" animBg="1"/>
      <p:bldP spid="95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61" grpId="0" animBg="1"/>
      <p:bldP spid="97" grpId="0"/>
      <p:bldP spid="98" grpId="0"/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 шутку и всерьёз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Какое выражение стало символом большой семьи: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Трое в лодке;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Четверо за компьютером;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Пятеро в ванной;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Семеро по лавкам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Есть буквенная семья, в которой, согласно многочисленным стихам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33 родных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сестрицы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». Что это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5786454"/>
            <a:ext cx="15281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алфавит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Цветок – символ семьи.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Какое растение олицетворяет собой одновременно и родного, и приёмного родственника?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О какой русской игрушке эта цитата: «Она олицетворяет идею крепкой семьи, достатка, продолжения рода, несёт в себе идею единства»?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857232"/>
            <a:ext cx="16244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ромашка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2857496"/>
            <a:ext cx="25083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мать-и-мачеха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5072074"/>
            <a:ext cx="20587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 матрёшке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Как звучит русская «фруктовая» пословица о том, кто унаследовал плохое, неблаговидное поведение от отца или матери?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Какую погоду не в силах предсказать синоптики?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На Руси, когда вся семья собиралась за новогодним столом, дети связывали ножки стола лыковой верёвкой. Что символизировал этот новогодний обычай?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1928802"/>
            <a:ext cx="6028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«Яблоко от яблони недалеко падает»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3071810"/>
            <a:ext cx="12577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доме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473005"/>
            <a:ext cx="64294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 означало, что семья в наступающем году будет крепкой и не должна разлучаться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 свете всего дороже?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что значит семья?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– семь 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чего не может быть она?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папы, мамы и меня.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чем же скреплена она?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Любовью, заботой и теплом.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Ведь все мы связаны семьёй.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571612"/>
            <a:ext cx="4657700" cy="318612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всё это только игра,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ею сказать мы хотели: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Великое чудо семья!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в жизни важнее цели!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Храните её! Берегите!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elanskaya.edusite.ru/images/p43_6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3643338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001056" cy="3297238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Спасибо за урок!</a:t>
            </a:r>
            <a:endParaRPr lang="ru-RU" sz="66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angle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Цель: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3054353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pPr lvl="1">
              <a:buNone/>
            </a:pPr>
            <a:r>
              <a:rPr lang="ru-RU" sz="3200" u="sng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Раскрыть роль семьи в жизни </a:t>
            </a:r>
            <a:r>
              <a:rPr lang="ru-RU" sz="3200" u="sng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каждого человека</a:t>
            </a:r>
            <a:endParaRPr lang="ru-RU" sz="3200" u="sng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Раскрыть значение понятий «семья», «счастливая семья», «семейные ценности»;</a:t>
            </a:r>
          </a:p>
          <a:p>
            <a:pPr lvl="0"/>
            <a:r>
              <a:rPr lang="ru-RU" dirty="0" smtClean="0"/>
              <a:t>Развивать стремление проявлять ответственность в семейных отношениях;</a:t>
            </a:r>
          </a:p>
          <a:p>
            <a:pPr lvl="0"/>
            <a:r>
              <a:rPr lang="ru-RU" dirty="0" smtClean="0"/>
              <a:t>Создать комфортную ситуацию для творческого самовыражения учащихся, проявления активности;</a:t>
            </a:r>
          </a:p>
          <a:p>
            <a:pPr lvl="0"/>
            <a:r>
              <a:rPr lang="ru-RU" dirty="0" smtClean="0"/>
              <a:t>Воспитывать уважительное отношение к родным и </a:t>
            </a:r>
            <a:r>
              <a:rPr lang="ru-RU" dirty="0" smtClean="0"/>
              <a:t>близким.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</a:rPr>
              <a:t>Отгадай загадку</a:t>
            </a:r>
            <a:endParaRPr lang="ru-RU" sz="6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00562" y="285728"/>
            <a:ext cx="46434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на кухне с поварёшкой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плиты всегда стоит,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нам штопает одёжку,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Пылесосом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гудит?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свете всех вкуснее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Пирожки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всегда печёт,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папы кто главнее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кому в семье почёт?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3786190"/>
            <a:ext cx="1500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(бабушка)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3143248"/>
            <a:ext cx="421484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кем же я ходил на пруд?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 у нас рыбалка,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рыбы не клюют,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Что, конечно, жалко!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Дня четыре или пять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приносим рыбы…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Скажет бабушка опять: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 на том спасибо»!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6215082"/>
            <a:ext cx="1508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(дедушка)</a:t>
            </a:r>
          </a:p>
        </p:txBody>
      </p:sp>
      <p:pic>
        <p:nvPicPr>
          <p:cNvPr id="19458" name="Picture 2" descr="http://detochka.ru/upload/iblock/c17/gzmrhul%20hfyly%20qvnyxen%20f%20oxiao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3500462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6" grpId="0"/>
      <p:bldP spid="17410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357166"/>
            <a:ext cx="41434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Кто любовью согревает,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свете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успевает,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поиграть чуток?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тебя всегда утешет,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умоет, и причешет,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заботится о вас,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Hе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смыкая ночью глаз?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000372"/>
            <a:ext cx="8981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786314" y="357166"/>
            <a:ext cx="4000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всё может, всё умеет,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храбрее и сильнее,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Штанга для него как вата,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конечно, это - 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1428736"/>
            <a:ext cx="8310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786190"/>
            <a:ext cx="3286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маленькое, пищащее, доставляющее много хлопот существо, но его очень любят…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5651201"/>
            <a:ext cx="13227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ребёнок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900igr.net/datas/chelovek/Otkuda-ja-vzjalsja-2.files/0024-024-Mama-i-papa-ochen-ljubjat-svoego-malysha.jpg"/>
          <p:cNvPicPr>
            <a:picLocks noChangeAspect="1" noChangeArrowheads="1"/>
          </p:cNvPicPr>
          <p:nvPr/>
        </p:nvPicPr>
        <p:blipFill>
          <a:blip r:embed="rId2" cstate="print"/>
          <a:srcRect l="13543" t="11111" r="42708" b="12499"/>
          <a:stretch>
            <a:fillRect/>
          </a:stretch>
        </p:blipFill>
        <p:spPr bwMode="auto">
          <a:xfrm>
            <a:off x="3643306" y="2571744"/>
            <a:ext cx="3000396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6" grpId="0"/>
      <p:bldP spid="18434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endParaRPr lang="ru-RU" sz="3600" b="1" kern="1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600036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9800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72198" y="5357826"/>
            <a:ext cx="2857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В. Сухомлинский    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kern="10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"Семья - это та среда,</a:t>
            </a:r>
          </a:p>
          <a:p>
            <a:pPr algn="ctr">
              <a:buNone/>
            </a:pPr>
            <a:r>
              <a:rPr lang="ru-RU" sz="3600" b="1" kern="10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где человек должен учиться творить добро"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носка-облако 10"/>
          <p:cNvSpPr/>
          <p:nvPr/>
        </p:nvSpPr>
        <p:spPr>
          <a:xfrm>
            <a:off x="214282" y="0"/>
            <a:ext cx="5500694" cy="2000264"/>
          </a:xfrm>
          <a:prstGeom prst="cloudCallout">
            <a:avLst/>
          </a:prstGeom>
          <a:solidFill>
            <a:srgbClr val="FFFF00">
              <a:alpha val="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семья?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643042" y="1785926"/>
            <a:ext cx="7500958" cy="2357454"/>
          </a:xfrm>
          <a:prstGeom prst="cloudCallout">
            <a:avLst/>
          </a:prstGeom>
          <a:solidFill>
            <a:srgbClr val="FFFF00">
              <a:alpha val="30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семья называется счастливой?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0" y="4286256"/>
            <a:ext cx="7358114" cy="2214578"/>
          </a:xfrm>
          <a:prstGeom prst="cloudCallout">
            <a:avLst/>
          </a:prstGeom>
          <a:solidFill>
            <a:srgbClr val="FFFF00">
              <a:alpha val="37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семейные ценности?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семья?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472254" cy="32861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500" dirty="0" smtClean="0"/>
          </a:p>
          <a:p>
            <a:pPr algn="ctr">
              <a:buNone/>
            </a:pPr>
            <a:r>
              <a:rPr lang="ru-RU" sz="3800" dirty="0" smtClean="0"/>
              <a:t>«</a:t>
            </a:r>
            <a:r>
              <a:rPr lang="ru-RU" sz="3800" dirty="0"/>
              <a:t>Семья – группа живущих вместе </a:t>
            </a:r>
            <a:endParaRPr lang="ru-RU" sz="3800" dirty="0" smtClean="0"/>
          </a:p>
          <a:p>
            <a:pPr algn="ctr">
              <a:buNone/>
            </a:pPr>
            <a:endParaRPr lang="ru-RU" sz="700" dirty="0"/>
          </a:p>
          <a:p>
            <a:pPr algn="ctr">
              <a:buNone/>
            </a:pPr>
            <a:r>
              <a:rPr lang="ru-RU" sz="3800" dirty="0" smtClean="0"/>
              <a:t>близких </a:t>
            </a:r>
            <a:r>
              <a:rPr lang="ru-RU" sz="3800" dirty="0"/>
              <a:t>родственников</a:t>
            </a:r>
            <a:r>
              <a:rPr lang="ru-RU" sz="3800" dirty="0" smtClean="0"/>
              <a:t>».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700" dirty="0" smtClean="0"/>
              <a:t>			</a:t>
            </a:r>
            <a:r>
              <a:rPr lang="ru-RU" sz="2900" dirty="0" smtClean="0"/>
              <a:t>(Толковый  словарь </a:t>
            </a:r>
          </a:p>
          <a:p>
            <a:pPr>
              <a:buNone/>
            </a:pPr>
            <a:r>
              <a:rPr lang="ru-RU" sz="2900" dirty="0" smtClean="0"/>
              <a:t>			С.И</a:t>
            </a:r>
            <a:r>
              <a:rPr lang="ru-RU" sz="2900" dirty="0"/>
              <a:t>. Ожегова и Н.Ю. </a:t>
            </a:r>
            <a:r>
              <a:rPr lang="ru-RU" sz="2900" dirty="0" smtClean="0"/>
              <a:t>Шведовой)</a:t>
            </a:r>
            <a:endParaRPr lang="ru-RU" sz="29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472" y="1285860"/>
            <a:ext cx="7143800" cy="5072098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de fundo para PowerPoint tema Mães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TS102555953</Template>
  <TotalTime>797</TotalTime>
  <Words>679</Words>
  <Application>Microsoft Office PowerPoint</Application>
  <PresentationFormat>Экран (4:3)</PresentationFormat>
  <Paragraphs>183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Slide de fundo para PowerPoint tema Mães</vt:lpstr>
      <vt:lpstr> </vt:lpstr>
      <vt:lpstr>Цель:  </vt:lpstr>
      <vt:lpstr>Задачи: </vt:lpstr>
      <vt:lpstr>Отгадай загадку</vt:lpstr>
      <vt:lpstr>Слайд 5</vt:lpstr>
      <vt:lpstr>Слайд 6</vt:lpstr>
      <vt:lpstr>Слайд 7</vt:lpstr>
      <vt:lpstr>Слайд 8</vt:lpstr>
      <vt:lpstr>Что такое семья?</vt:lpstr>
      <vt:lpstr>Что такое семейные ценности?</vt:lpstr>
      <vt:lpstr>Выбери семейные ценности</vt:lpstr>
      <vt:lpstr>Закончи  пословицу</vt:lpstr>
      <vt:lpstr>Слайд 13</vt:lpstr>
      <vt:lpstr>И в шутку и всерьёз</vt:lpstr>
      <vt:lpstr>Слайд 15</vt:lpstr>
      <vt:lpstr>Слайд 16</vt:lpstr>
      <vt:lpstr>Слайд 17</vt:lpstr>
      <vt:lpstr>Слайд 18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HP</cp:lastModifiedBy>
  <cp:revision>110</cp:revision>
  <dcterms:created xsi:type="dcterms:W3CDTF">2012-08-28T06:50:31Z</dcterms:created>
  <dcterms:modified xsi:type="dcterms:W3CDTF">2014-01-28T06:52:35Z</dcterms:modified>
</cp:coreProperties>
</file>