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3;&#1072;&#1074;&#1083;&#1077;&#1085;&#1080;&#1077;%20&#1089;&#1077;&#1088;&#1099;.mpg" TargetMode="External"/><Relationship Id="rId2" Type="http://schemas.openxmlformats.org/officeDocument/2006/relationships/hyperlink" Target="&#1055;&#1086;&#1083;&#1091;&#1095;&#1077;&#1085;&#1080;&#1077;%20&#1087;&#1083;&#1072;&#1089;&#1090;&#1080;&#1095;&#1077;&#1089;&#1082;&#1086;&#1081;%20&#1089;&#1077;&#1088;&#1099;.m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75;&#1086;&#1088;&#1077;&#1085;&#1080;&#1077;%20&#1089;&#1077;&#1088;&#1099;%20&#1074;%20&#1082;&#1080;&#1089;&#1083;&#1086;&#1088;&#1086;&#1076;&#1077;.mpg" TargetMode="External"/><Relationship Id="rId2" Type="http://schemas.openxmlformats.org/officeDocument/2006/relationships/hyperlink" Target="&#1088;&#1077;&#1072;&#1082;&#1094;&#1080;&#1103;%20&#1078;&#1077;&#1083;&#1077;&#1079;&#1072;%20&#1089;%20&#1089;&#1077;&#1088;&#1086;&#1081;.m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Сера – простое вещество</a:t>
            </a:r>
            <a:endParaRPr lang="ru-RU" sz="66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4348" y="5072074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2"/>
                </a:solidFill>
                <a:latin typeface="Georgia" pitchFamily="18" charset="0"/>
              </a:rPr>
              <a:t>урок химии в 9 классе</a:t>
            </a:r>
            <a:endParaRPr lang="ru-RU" sz="36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1 (граница и черта) 4">
            <a:hlinkClick r:id="rId2" action="ppaction://hlinkfile"/>
          </p:cNvPr>
          <p:cNvSpPr/>
          <p:nvPr/>
        </p:nvSpPr>
        <p:spPr>
          <a:xfrm rot="5400000">
            <a:off x="6250793" y="1964521"/>
            <a:ext cx="1071570" cy="3714776"/>
          </a:xfrm>
          <a:prstGeom prst="accentBorderCallout1">
            <a:avLst>
              <a:gd name="adj1" fmla="val 18750"/>
              <a:gd name="adj2" fmla="val -8333"/>
              <a:gd name="adj3" fmla="val 106203"/>
              <a:gd name="adj4" fmla="val -58333"/>
            </a:avLst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пластическая 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сера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(S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Выноска 1 (граница и черта) 3">
            <a:hlinkClick r:id="rId3" action="ppaction://hlinkfile"/>
          </p:cNvPr>
          <p:cNvSpPr/>
          <p:nvPr/>
        </p:nvSpPr>
        <p:spPr>
          <a:xfrm rot="16200000" flipH="1">
            <a:off x="2107389" y="1750207"/>
            <a:ext cx="1071570" cy="4143404"/>
          </a:xfrm>
          <a:prstGeom prst="accentBorderCallout1">
            <a:avLst>
              <a:gd name="adj1" fmla="val 18750"/>
              <a:gd name="adj2" fmla="val -8333"/>
              <a:gd name="adj3" fmla="val 99479"/>
              <a:gd name="adj4" fmla="val -54143"/>
            </a:avLst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кристаллическая сера (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8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)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265874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Физические свойства серы.</a:t>
            </a:r>
            <a:endParaRPr lang="ru-RU" sz="4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14546" y="1857364"/>
            <a:ext cx="4929222" cy="928694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Химический элемент </a:t>
            </a:r>
            <a:endParaRPr lang="en-US" sz="28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сера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(S)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500034" y="4572008"/>
            <a:ext cx="4214842" cy="1071570"/>
            <a:chOff x="500034" y="4572008"/>
            <a:chExt cx="4214842" cy="1071570"/>
          </a:xfrm>
        </p:grpSpPr>
        <p:sp>
          <p:nvSpPr>
            <p:cNvPr id="6" name="Прямоугольная выноска 5"/>
            <p:cNvSpPr/>
            <p:nvPr/>
          </p:nvSpPr>
          <p:spPr>
            <a:xfrm flipV="1">
              <a:off x="571472" y="4572008"/>
              <a:ext cx="4143404" cy="1071570"/>
            </a:xfrm>
            <a:prstGeom prst="wedgeRectCallout">
              <a:avLst/>
            </a:prstGeom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just"/>
              <a:endParaRPr lang="ru-RU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00034" y="4714884"/>
              <a:ext cx="421484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sz="1400" b="1" i="1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кристаллическое вещество жёлтого цвета, нерастворимое в воде, легче воды, с низкой </a:t>
              </a:r>
              <a:r>
                <a:rPr lang="en-US" sz="1400" b="1" i="1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t</a:t>
              </a:r>
              <a:r>
                <a:rPr lang="en-US" sz="1400" b="1" i="1" baseline="30000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0</a:t>
              </a:r>
              <a:r>
                <a:rPr lang="en-US" sz="1400" b="1" i="1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c </a:t>
              </a:r>
              <a:r>
                <a:rPr lang="ru-RU" sz="1400" b="1" i="1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плавления и кипения</a:t>
              </a:r>
              <a:endParaRPr lang="ru-RU" sz="1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72000" y="4572008"/>
            <a:ext cx="4572000" cy="1071570"/>
            <a:chOff x="4572000" y="4572008"/>
            <a:chExt cx="4572000" cy="1071570"/>
          </a:xfrm>
        </p:grpSpPr>
        <p:sp>
          <p:nvSpPr>
            <p:cNvPr id="7" name="Прямоугольная выноска 6"/>
            <p:cNvSpPr/>
            <p:nvPr/>
          </p:nvSpPr>
          <p:spPr>
            <a:xfrm flipH="1" flipV="1">
              <a:off x="4929190" y="4572008"/>
              <a:ext cx="3714776" cy="1071570"/>
            </a:xfrm>
            <a:prstGeom prst="wedgeRectCallout">
              <a:avLst/>
            </a:prstGeom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rtlCol="0" anchor="ctr" anchorCtr="1"/>
            <a:lstStyle/>
            <a:p>
              <a:pPr algn="ctr"/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572000" y="4714884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b="1" i="1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вещество коричневого </a:t>
              </a:r>
            </a:p>
            <a:p>
              <a:pPr algn="ctr"/>
              <a:r>
                <a:rPr lang="ru-RU" b="1" i="1" dirty="0" smtClean="0">
                  <a:solidFill>
                    <a:schemeClr val="accent2">
                      <a:lumMod val="75000"/>
                    </a:schemeClr>
                  </a:solidFill>
                  <a:latin typeface="Georgia" pitchFamily="18" charset="0"/>
                </a:rPr>
                <a:t>цвета, тянется как резина</a:t>
              </a:r>
              <a:endParaRPr lang="ru-RU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endParaRPr>
            </a:p>
          </p:txBody>
        </p:sp>
      </p:grpSp>
      <p:pic>
        <p:nvPicPr>
          <p:cNvPr id="12" name="Рисунок 11" descr="растворимость в вод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8596" y="578645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Аллотропия – явление существования ХЭ в виде различных простых веществ. 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6" name="Рисунок 15" descr="Аллотропные модификации серы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/>
      <p:bldP spid="3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33731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Строение </a:t>
            </a:r>
            <a:b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атома серы.</a:t>
            </a:r>
            <a:endParaRPr lang="ru-RU" sz="4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928802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</a:t>
            </a:r>
            <a:endParaRPr lang="ru-RU" sz="8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1857356" y="2214554"/>
            <a:ext cx="1071570" cy="928694"/>
            <a:chOff x="1857356" y="2214554"/>
            <a:chExt cx="1071570" cy="928694"/>
          </a:xfrm>
        </p:grpSpPr>
        <p:sp>
          <p:nvSpPr>
            <p:cNvPr id="4" name="Овал 3"/>
            <p:cNvSpPr/>
            <p:nvPr/>
          </p:nvSpPr>
          <p:spPr>
            <a:xfrm>
              <a:off x="1928794" y="2214554"/>
              <a:ext cx="928694" cy="92869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57356" y="2428868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latin typeface="Georgia" pitchFamily="18" charset="0"/>
                </a:rPr>
                <a:t>+ 16</a:t>
              </a:r>
              <a:endParaRPr lang="ru-RU" sz="2800" b="1" i="1" dirty="0">
                <a:latin typeface="Georgia" pitchFamily="18" charset="0"/>
              </a:endParaRPr>
            </a:p>
          </p:txBody>
        </p:sp>
      </p:grpSp>
      <p:sp>
        <p:nvSpPr>
          <p:cNvPr id="6" name="Дуга 5"/>
          <p:cNvSpPr/>
          <p:nvPr/>
        </p:nvSpPr>
        <p:spPr>
          <a:xfrm rot="3127982">
            <a:off x="1248637" y="1929223"/>
            <a:ext cx="2071702" cy="164307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3127982">
            <a:off x="1748704" y="1929223"/>
            <a:ext cx="2071702" cy="164307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3127982">
            <a:off x="2177332" y="1929222"/>
            <a:ext cx="2071702" cy="164307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86050" y="17859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1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17859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2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43306" y="17859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3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350043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2ē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3240" y="350043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8ē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06" y="350043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Georgia" pitchFamily="18" charset="0"/>
              </a:rPr>
              <a:t>6ē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034" y="4000504"/>
            <a:ext cx="428628" cy="4286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000504"/>
            <a:ext cx="428628" cy="4286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1643042" y="4000504"/>
            <a:ext cx="1285884" cy="428628"/>
            <a:chOff x="2357422" y="4214818"/>
            <a:chExt cx="1285884" cy="42862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2786050" y="4214818"/>
              <a:ext cx="428628" cy="4286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357422" y="4214818"/>
              <a:ext cx="428628" cy="4286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214678" y="4214818"/>
              <a:ext cx="428628" cy="42862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3071802" y="4000504"/>
            <a:ext cx="428628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3643306" y="4000504"/>
            <a:ext cx="1285884" cy="428628"/>
            <a:chOff x="4357686" y="4214818"/>
            <a:chExt cx="1285884" cy="42862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357686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214942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786314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072066" y="4000504"/>
            <a:ext cx="2143140" cy="428628"/>
            <a:chOff x="5786446" y="4214818"/>
            <a:chExt cx="2143140" cy="428628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7500958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072330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6643702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215074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786446" y="421481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143372" y="2786058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1s</a:t>
            </a:r>
            <a:r>
              <a:rPr lang="en-US" sz="3200" b="1" i="1" baseline="3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2s</a:t>
            </a:r>
            <a:r>
              <a:rPr lang="en-US" sz="3200" b="1" i="1" baseline="3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2p</a:t>
            </a:r>
            <a:r>
              <a:rPr lang="en-US" sz="3200" b="1" i="1" baseline="3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6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3s</a:t>
            </a:r>
            <a:r>
              <a:rPr lang="en-US" sz="3200" b="1" i="1" baseline="3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3p</a:t>
            </a:r>
            <a:r>
              <a:rPr lang="en-US" sz="3200" b="1" i="1" baseline="3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4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3d</a:t>
            </a:r>
            <a:r>
              <a:rPr lang="en-US" sz="3200" b="1" i="1" baseline="3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0</a:t>
            </a:r>
            <a:endParaRPr lang="ru-RU" sz="3200" b="1" i="1" baseline="30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57686" y="228599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электронная формула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58082" y="392906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–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II 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3071802" y="4643446"/>
            <a:ext cx="4143404" cy="428628"/>
            <a:chOff x="3071802" y="4572008"/>
            <a:chExt cx="4143404" cy="428628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3071802" y="457200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6" name="Группа 55"/>
            <p:cNvGrpSpPr/>
            <p:nvPr/>
          </p:nvGrpSpPr>
          <p:grpSpPr>
            <a:xfrm>
              <a:off x="3643306" y="4572008"/>
              <a:ext cx="1285884" cy="428628"/>
              <a:chOff x="4357686" y="4214818"/>
              <a:chExt cx="1285884" cy="428628"/>
            </a:xfrm>
          </p:grpSpPr>
          <p:sp>
            <p:nvSpPr>
              <p:cNvPr id="57" name="Прямоугольник 56"/>
              <p:cNvSpPr/>
              <p:nvPr/>
            </p:nvSpPr>
            <p:spPr>
              <a:xfrm>
                <a:off x="4357686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5214942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4786314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5072066" y="4572008"/>
              <a:ext cx="2143140" cy="428628"/>
              <a:chOff x="5786446" y="4214818"/>
              <a:chExt cx="2143140" cy="428628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7500958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7072330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6643702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6215074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5786446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7" name="Группа 66"/>
          <p:cNvGrpSpPr/>
          <p:nvPr/>
        </p:nvGrpSpPr>
        <p:grpSpPr>
          <a:xfrm>
            <a:off x="3071802" y="5286388"/>
            <a:ext cx="4143404" cy="428628"/>
            <a:chOff x="3071802" y="4572008"/>
            <a:chExt cx="4143404" cy="428628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3071802" y="4572008"/>
              <a:ext cx="428628" cy="4286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55"/>
            <p:cNvGrpSpPr/>
            <p:nvPr/>
          </p:nvGrpSpPr>
          <p:grpSpPr>
            <a:xfrm>
              <a:off x="3643306" y="4572008"/>
              <a:ext cx="1285884" cy="428628"/>
              <a:chOff x="4357686" y="4214818"/>
              <a:chExt cx="1285884" cy="428628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4357686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Прямоугольник 79"/>
              <p:cNvSpPr/>
              <p:nvPr/>
            </p:nvSpPr>
            <p:spPr>
              <a:xfrm>
                <a:off x="5214942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" name="Прямоугольник 80"/>
              <p:cNvSpPr/>
              <p:nvPr/>
            </p:nvSpPr>
            <p:spPr>
              <a:xfrm>
                <a:off x="4786314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59"/>
            <p:cNvGrpSpPr/>
            <p:nvPr/>
          </p:nvGrpSpPr>
          <p:grpSpPr>
            <a:xfrm>
              <a:off x="5072066" y="4572008"/>
              <a:ext cx="2143140" cy="428628"/>
              <a:chOff x="5786446" y="4214818"/>
              <a:chExt cx="2143140" cy="428628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7500958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7072330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6643702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6215074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5786446" y="4214818"/>
                <a:ext cx="428628" cy="42862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85" name="TextBox 84"/>
          <p:cNvSpPr txBox="1"/>
          <p:nvPr/>
        </p:nvSpPr>
        <p:spPr>
          <a:xfrm>
            <a:off x="7358082" y="457200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 –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IV 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58082" y="521495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 –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VI 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57158" y="578078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</a:rPr>
              <a:t>Вывод: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сера в соединениях проявляет валентность–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II, IV, VI.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 rot="5400000">
            <a:off x="465109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5400000">
            <a:off x="1036613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rot="5400000">
            <a:off x="1608117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 rot="5400000">
            <a:off x="2036745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rot="5400000">
            <a:off x="2465373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5400000">
            <a:off x="3036877" y="424974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3608381" y="424974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rot="5400000">
            <a:off x="4108447" y="424974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5400000">
            <a:off x="4537075" y="424974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16200000" flipV="1">
            <a:off x="607985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rot="16200000" flipV="1">
            <a:off x="1179489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rot="16200000" flipV="1">
            <a:off x="1750993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16200000" flipV="1">
            <a:off x="2179621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rot="16200000" flipV="1">
            <a:off x="2608249" y="4249743"/>
            <a:ext cx="35719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16200000" flipV="1">
            <a:off x="3179753" y="424974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rot="16200000" flipV="1">
            <a:off x="3751257" y="4249743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rot="5400000">
            <a:off x="3036877" y="4892685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rot="5400000">
            <a:off x="3679819" y="4892685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rot="5400000">
            <a:off x="4108447" y="4892685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 rot="5400000">
            <a:off x="4537075" y="4892685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rot="5400000">
            <a:off x="5108579" y="4892685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rot="16200000" flipV="1">
            <a:off x="3179753" y="4892685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 rot="5400000">
            <a:off x="3108315" y="5535627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rot="5400000">
            <a:off x="3679819" y="5535627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5400000">
            <a:off x="4108447" y="5535627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5400000">
            <a:off x="4537075" y="5535627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5400000">
            <a:off x="5108579" y="5535627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 rot="5400000">
            <a:off x="5537207" y="5535627"/>
            <a:ext cx="35719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30" grpId="0" animBg="1"/>
      <p:bldP spid="31" grpId="0" animBg="1"/>
      <p:bldP spid="35" grpId="0" animBg="1"/>
      <p:bldP spid="46" grpId="0"/>
      <p:bldP spid="47" grpId="0"/>
      <p:bldP spid="48" grpId="0"/>
      <p:bldP spid="85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265874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Возможные степени окисления серы.</a:t>
            </a:r>
            <a:endParaRPr lang="ru-RU" sz="4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2143108" y="2500306"/>
            <a:ext cx="4786346" cy="142876"/>
            <a:chOff x="2143108" y="2500306"/>
            <a:chExt cx="4786346" cy="14287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2143108" y="2571744"/>
              <a:ext cx="4786346" cy="1588"/>
            </a:xfrm>
            <a:prstGeom prst="line">
              <a:avLst/>
            </a:prstGeom>
            <a:ln w="381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2572530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072596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3572662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4072728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4572794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5072860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5572926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6001554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6501620" y="2570950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929454" y="221455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  <a:latin typeface="Georgia" pitchFamily="18" charset="0"/>
              </a:rPr>
              <a:t>ст.ок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. 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</a:rPr>
              <a:t>S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57422" y="20716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-2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8992" y="207167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0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4942" y="20002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+4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3636" y="207167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+6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57554" y="257174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1" name="Дуга 30"/>
          <p:cNvSpPr/>
          <p:nvPr/>
        </p:nvSpPr>
        <p:spPr>
          <a:xfrm rot="5400000">
            <a:off x="3893339" y="964389"/>
            <a:ext cx="2286016" cy="3214710"/>
          </a:xfrm>
          <a:prstGeom prst="arc">
            <a:avLst>
              <a:gd name="adj1" fmla="val 16403153"/>
              <a:gd name="adj2" fmla="val 3992716"/>
            </a:avLst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6200000" flipH="1">
            <a:off x="2035951" y="2178835"/>
            <a:ext cx="1428760" cy="1643074"/>
          </a:xfrm>
          <a:prstGeom prst="arc">
            <a:avLst>
              <a:gd name="adj1" fmla="val 16200000"/>
              <a:gd name="adj2" fmla="val 4653948"/>
            </a:avLst>
          </a:prstGeom>
          <a:ln w="38100">
            <a:solidFill>
              <a:srgbClr val="FF000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857620" y="2571744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Georgia" pitchFamily="18" charset="0"/>
              </a:rPr>
              <a:t>- 4 (6)</a:t>
            </a:r>
            <a:r>
              <a:rPr lang="en-US" sz="4000" b="1" i="1" dirty="0" smtClean="0">
                <a:solidFill>
                  <a:srgbClr val="FF0000"/>
                </a:solidFill>
                <a:latin typeface="Georgia" pitchFamily="18" charset="0"/>
              </a:rPr>
              <a:t> ē</a:t>
            </a:r>
            <a:endParaRPr lang="ru-RU" sz="4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00232" y="2571744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Georgia" pitchFamily="18" charset="0"/>
              </a:rPr>
              <a:t>2 ē +</a:t>
            </a:r>
            <a:endParaRPr lang="ru-RU" sz="4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2819316" y="3967238"/>
            <a:ext cx="150669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8596" y="392906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окислитель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43240" y="3929066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восстановитель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12" y="4643446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  <a:latin typeface="Georgia" pitchFamily="18" charset="0"/>
              </a:rPr>
              <a:t>Вывод:</a:t>
            </a:r>
            <a:endParaRPr lang="ru-RU" sz="3200" b="1" i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0034" y="514351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 химических реакциях сера проявляет окислительно-восстановительную двойственность.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5" grpId="0"/>
      <p:bldP spid="38" grpId="0"/>
      <p:bldP spid="39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265874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Химические свойства серы.</a:t>
            </a:r>
            <a:endParaRPr lang="ru-RU" sz="4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857364"/>
            <a:ext cx="3786214" cy="243143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solidFill>
                  <a:srgbClr val="FF0000"/>
                </a:solidFill>
                <a:latin typeface="Georgia" pitchFamily="18" charset="0"/>
                <a:hlinkClick r:id="rId2" action="ppaction://hlinkfile"/>
              </a:rPr>
              <a:t>S – </a:t>
            </a:r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  <a:hlinkClick r:id="rId2" action="ppaction://hlinkfile"/>
              </a:rPr>
              <a:t>окислитель</a:t>
            </a:r>
            <a:r>
              <a:rPr lang="en-US" sz="2400" b="1" i="1" u="sng" dirty="0" smtClean="0">
                <a:solidFill>
                  <a:srgbClr val="FF0000"/>
                </a:solidFill>
                <a:latin typeface="Georgia" pitchFamily="18" charset="0"/>
                <a:hlinkClick r:id="rId2" action="ppaction://hlinkfile"/>
              </a:rPr>
              <a:t> </a:t>
            </a:r>
            <a:endParaRPr lang="ru-RU" sz="2400" b="1" i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32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Ме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+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→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MeS</a:t>
            </a:r>
            <a:endParaRPr lang="ru-RU" sz="3200" b="1" i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Times New Roman"/>
            </a:endParaRPr>
          </a:p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Н</a:t>
            </a:r>
            <a:r>
              <a:rPr lang="ru-RU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2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 + 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S → H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S</a:t>
            </a:r>
          </a:p>
          <a:p>
            <a:pPr algn="ctr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C + S → CS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2</a:t>
            </a:r>
            <a:endParaRPr lang="ru-RU" sz="3200" b="1" i="1" baseline="-10000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Times New Roman"/>
            </a:endParaRPr>
          </a:p>
          <a:p>
            <a:pPr algn="ctr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P + S → P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S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3</a:t>
            </a:r>
            <a:endParaRPr lang="ru-RU" sz="2400" b="1" i="1" baseline="-10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857364"/>
            <a:ext cx="4000528" cy="2421176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>
                <a:solidFill>
                  <a:srgbClr val="FF0000"/>
                </a:solidFill>
                <a:latin typeface="Georgia" pitchFamily="18" charset="0"/>
                <a:hlinkClick r:id="rId3" action="ppaction://hlinkfile"/>
              </a:rPr>
              <a:t>S</a:t>
            </a:r>
            <a:r>
              <a:rPr lang="ru-RU" sz="2400" b="1" i="1" u="sng" dirty="0" smtClean="0">
                <a:solidFill>
                  <a:srgbClr val="FF0000"/>
                </a:solidFill>
                <a:latin typeface="Georgia" pitchFamily="18" charset="0"/>
                <a:hlinkClick r:id="rId3" action="ppaction://hlinkfile"/>
              </a:rPr>
              <a:t> – восстановитель</a:t>
            </a:r>
            <a:endParaRPr lang="en-US" sz="2400" b="1" i="1" u="sng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sz="1000" b="1" i="1" u="sng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 + O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→ SO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</a:p>
          <a:p>
            <a:pPr algn="ctr"/>
            <a:endParaRPr lang="en-US" sz="1600" b="1" i="1" baseline="-10000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 + F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→ SF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6</a:t>
            </a:r>
          </a:p>
          <a:p>
            <a:pPr algn="ctr"/>
            <a:endParaRPr lang="en-US" sz="1600" b="1" i="1" baseline="-10000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 + Cl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2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→ SCl</a:t>
            </a:r>
            <a:r>
              <a:rPr lang="en-US" sz="3200" b="1" i="1" baseline="-10000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4</a:t>
            </a:r>
            <a:endParaRPr lang="ru-RU" sz="2400" b="1" i="1" baseline="-100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14338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FF0000"/>
                </a:solidFill>
                <a:latin typeface="Georgia" pitchFamily="18" charset="0"/>
              </a:rPr>
              <a:t>Вывод:</a:t>
            </a:r>
            <a:endParaRPr lang="ru-RU" sz="4000" b="1" i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4643446"/>
            <a:ext cx="8286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 реакциях с металлами и водородом сера – окислитель, а с кислородом и галогенами – восстановитель.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 1 (граница и черта) 7"/>
          <p:cNvSpPr/>
          <p:nvPr/>
        </p:nvSpPr>
        <p:spPr>
          <a:xfrm rot="5400000">
            <a:off x="6143636" y="3286124"/>
            <a:ext cx="1143008" cy="3857652"/>
          </a:xfrm>
          <a:prstGeom prst="accentBorderCallout1">
            <a:avLst>
              <a:gd name="adj1" fmla="val 50148"/>
              <a:gd name="adj2" fmla="val -8333"/>
              <a:gd name="adj3" fmla="val 95715"/>
              <a:gd name="adj4" fmla="val -41400"/>
            </a:avLst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производство лекарственных препаратов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Выноска 1 (граница и черта) 5"/>
          <p:cNvSpPr/>
          <p:nvPr/>
        </p:nvSpPr>
        <p:spPr>
          <a:xfrm rot="16200000" flipH="1">
            <a:off x="2035951" y="3178967"/>
            <a:ext cx="1143008" cy="4071966"/>
          </a:xfrm>
          <a:prstGeom prst="accentBorderCallout1">
            <a:avLst>
              <a:gd name="adj1" fmla="val 50694"/>
              <a:gd name="adj2" fmla="val -7444"/>
              <a:gd name="adj3" fmla="val 74445"/>
              <a:gd name="adj4" fmla="val -41889"/>
            </a:avLst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вулканизация каучука (производство резины)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Выноска 1 (граница и черта) 4"/>
          <p:cNvSpPr/>
          <p:nvPr/>
        </p:nvSpPr>
        <p:spPr>
          <a:xfrm rot="16200000" flipV="1">
            <a:off x="1750199" y="392885"/>
            <a:ext cx="1000132" cy="3357586"/>
          </a:xfrm>
          <a:prstGeom prst="accentBorderCallout1">
            <a:avLst>
              <a:gd name="adj1" fmla="val 50578"/>
              <a:gd name="adj2" fmla="val -7381"/>
              <a:gd name="adj3" fmla="val 2218"/>
              <a:gd name="adj4" fmla="val -39285"/>
            </a:avLst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производство спичек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Выноска 1 (граница и черта) 6"/>
          <p:cNvSpPr/>
          <p:nvPr/>
        </p:nvSpPr>
        <p:spPr>
          <a:xfrm rot="16200000" flipV="1">
            <a:off x="6036479" y="107133"/>
            <a:ext cx="1000132" cy="3929090"/>
          </a:xfrm>
          <a:prstGeom prst="accentBorderCallout1">
            <a:avLst>
              <a:gd name="adj1" fmla="val 49718"/>
              <a:gd name="adj2" fmla="val -8333"/>
              <a:gd name="adj3" fmla="val 98766"/>
              <a:gd name="adj4" fmla="val -40238"/>
            </a:avLst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производство серной кислоты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Применение серы.</a:t>
            </a:r>
            <a:endParaRPr lang="ru-RU" sz="60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2928934"/>
            <a:ext cx="3214710" cy="1285884"/>
          </a:xfrm>
          <a:prstGeom prst="round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S - 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сера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pic>
        <p:nvPicPr>
          <p:cNvPr id="10" name="Рисунок 9" descr="спич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11" name="Рисунок 10" descr="лекарственные препарат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  <p:bldP spid="7" grpId="0" animBg="1"/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Проверь себя!</a:t>
            </a:r>
            <a:endParaRPr lang="ru-RU" sz="60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85926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1. Функция серы в окислительно-восстановительном процессе:</a:t>
            </a:r>
          </a:p>
          <a:p>
            <a:pPr algn="just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                           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а) 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S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0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- 4ē →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S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+4</a:t>
            </a:r>
          </a:p>
          <a:p>
            <a:pPr algn="just"/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   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                       б)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</a:rPr>
              <a:t> S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Georgia" pitchFamily="18" charset="0"/>
              </a:rPr>
              <a:t>0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</a:rPr>
              <a:t> + 2ē 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→ S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-2</a:t>
            </a:r>
          </a:p>
          <a:p>
            <a:pPr algn="just"/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  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                        в) 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S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0</a:t>
            </a:r>
            <a:r>
              <a:rPr lang="en-US" sz="28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- 6ē → S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+6</a:t>
            </a:r>
          </a:p>
          <a:p>
            <a:pPr algn="just"/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2.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Аллотропия – это …</a:t>
            </a:r>
          </a:p>
          <a:p>
            <a:pPr algn="just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3.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Аллотропные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 видоизменения серы.</a:t>
            </a:r>
          </a:p>
          <a:p>
            <a:pPr algn="just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4. Верно ли утверждение: </a:t>
            </a:r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переход из одного </a:t>
            </a:r>
            <a:r>
              <a:rPr lang="ru-RU" sz="2000" b="1" i="1" dirty="0" err="1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аллотропного</a:t>
            </a:r>
            <a:r>
              <a:rPr lang="ru-RU" sz="2000" b="1" i="1" dirty="0" smtClean="0">
                <a:solidFill>
                  <a:srgbClr val="FF0000"/>
                </a:solidFill>
                <a:latin typeface="Georgia" pitchFamily="18" charset="0"/>
                <a:cs typeface="Times New Roman"/>
              </a:rPr>
              <a:t> видоизменения в другое – это физическое явление.</a:t>
            </a:r>
          </a:p>
          <a:p>
            <a:pPr algn="just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/>
              </a:rPr>
              <a:t>5.  Почему сера может проявлять в соединениях различную валентность и степень окисления?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Домашнее задание</a:t>
            </a:r>
            <a:endParaRPr lang="ru-RU" sz="60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8286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параграф 21</a:t>
            </a:r>
          </a:p>
          <a:p>
            <a:pPr algn="ctr"/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упр. 2-3 (стр. </a:t>
            </a:r>
            <a:r>
              <a:rPr lang="ru-RU" sz="5400" b="1" i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99)</a:t>
            </a:r>
            <a:endParaRPr lang="ru-RU" sz="5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929066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Georgia" pitchFamily="18" charset="0"/>
              </a:rPr>
              <a:t>Урок окончен!</a:t>
            </a:r>
            <a:endParaRPr lang="ru-RU" sz="60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5" name="Рисунок 4" descr="00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876"/>
            <a:ext cx="2333634" cy="2333634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</TotalTime>
  <Words>318</Words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Сера – простое вещество</vt:lpstr>
      <vt:lpstr>Физические свойства серы.</vt:lpstr>
      <vt:lpstr>Строение  атома серы.</vt:lpstr>
      <vt:lpstr>Возможные степени окисления серы.</vt:lpstr>
      <vt:lpstr>Химические свойства серы.</vt:lpstr>
      <vt:lpstr>Применение серы.</vt:lpstr>
      <vt:lpstr>Проверь себя!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Сера – простое вещество</dc:title>
  <cp:lastModifiedBy>Superuser</cp:lastModifiedBy>
  <cp:revision>42</cp:revision>
  <dcterms:modified xsi:type="dcterms:W3CDTF">2009-03-02T06:49:33Z</dcterms:modified>
</cp:coreProperties>
</file>