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5" r:id="rId3"/>
    <p:sldId id="257" r:id="rId4"/>
    <p:sldId id="258" r:id="rId5"/>
    <p:sldId id="261" r:id="rId6"/>
    <p:sldId id="259" r:id="rId7"/>
    <p:sldId id="260" r:id="rId8"/>
    <p:sldId id="268" r:id="rId9"/>
    <p:sldId id="263" r:id="rId10"/>
    <p:sldId id="262" r:id="rId11"/>
    <p:sldId id="266" r:id="rId12"/>
    <p:sldId id="270" r:id="rId13"/>
    <p:sldId id="271" r:id="rId14"/>
    <p:sldId id="272" r:id="rId15"/>
    <p:sldId id="269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C3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B4D6E5-AFE3-4F37-BC25-25185E399451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58AEE-5DC5-4C13-A7CD-9C4BEF562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607AF-1364-40BD-B4E9-4C6FA2AA55F9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700AE-DFC1-4840-A676-BD03F32F90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700AE-DFC1-4840-A676-BD03F32F907F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700AE-DFC1-4840-A676-BD03F32F907F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14.11.2014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53;&#1086;&#1084;&#1077;&#1085;&#1082;&#1083;&#1072;&#1090;&#1091;&#1088;&#1072;%20&#1072;&#1083;&#1100;&#1076;&#1077;&#1075;&#1080;&#1076;&#1086;&#1074;.swf" TargetMode="External"/><Relationship Id="rId2" Type="http://schemas.openxmlformats.org/officeDocument/2006/relationships/hyperlink" Target="&#1053;&#1086;&#1084;&#1077;&#1085;&#1082;&#1083;&#1072;&#1090;&#1091;&#1088;&#1072;%20&#1089;&#1087;&#1080;&#1088;&#1090;&#1086;&#1074;.swf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&#1053;&#1086;&#1084;&#1077;&#1085;&#1082;&#1083;&#1072;&#1090;&#1091;&#1088;&#1072;%20&#1092;&#1077;&#1085;&#1086;&#1083;&#1086;&#1074;.swf" TargetMode="External"/><Relationship Id="rId4" Type="http://schemas.openxmlformats.org/officeDocument/2006/relationships/hyperlink" Target="&#1053;&#1086;&#1084;&#1077;&#1085;&#1082;&#1083;&#1072;&#1090;&#1091;&#1088;&#1072;%20&#1082;&#1080;&#1089;&#1083;&#1086;&#1090;.sw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Relationship Id="rId4" Type="http://schemas.openxmlformats.org/officeDocument/2006/relationships/slide" Target="slide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file:///C:\Documents%20and%20Settings\&#1048;&#1088;&#1072;\&#1052;&#1086;&#1080;%20&#1076;&#1086;&#1082;&#1091;&#1084;&#1077;&#1085;&#1090;&#1099;\&#1061;&#1080;&#1084;&#1080;&#1103;%2010%20&#1082;&#1083;&#1072;&#1089;&#1089;\&#1050;&#1080;&#1089;&#1083;&#1086;&#1088;&#1086;&#1076;&#1089;&#1086;&#1076;&#1077;&#1088;&#1078;&#1072;&#1097;&#1080;&#1077;%20&#1086;&#1088;&#1075;&#1072;&#1085;&#1080;&#1095;&#1077;&#1089;&#1082;&#1080;&#1077;%20&#1074;&#1077;&#1097;&#1077;&#1089;&#1090;&#1074;&#1072;\&#1050;&#1083;&#1072;&#1089;&#1089;&#1080;&#1092;&#1080;&#1082;&#1072;&#1094;&#1080;&#1103;%20&#1082;&#1080;&#1089;&#1083;&#1086;&#1088;&#1086;&#1076;&#1089;&#1086;&#1076;&#1077;&#1088;&#1078;&#1072;&#1097;&#1080;&#1093;%20&#1086;&#1088;&#1075;.%20&#1074;&#1077;&#1097;&#1077;&#1089;&#1090;&#1074;\&#1044;&#1072;&#1081;&#1090;&#1077;%20&#1085;&#1072;&#1079;&#1074;&#1072;&#1085;&#1080;&#1077;%20&#1089;&#1086;&#1077;&#1076;&#1080;&#1085;&#1077;&#1085;&#1080;&#1102;%204.swf" TargetMode="External"/><Relationship Id="rId13" Type="http://schemas.openxmlformats.org/officeDocument/2006/relationships/hyperlink" Target="file:///C:\Documents%20and%20Settings\&#1048;&#1088;&#1072;\&#1052;&#1086;&#1080;%20&#1076;&#1086;&#1082;&#1091;&#1084;&#1077;&#1085;&#1090;&#1099;\&#1061;&#1080;&#1084;&#1080;&#1103;%2010%20&#1082;&#1083;&#1072;&#1089;&#1089;\&#1050;&#1080;&#1089;&#1083;&#1086;&#1088;&#1086;&#1076;&#1089;&#1086;&#1076;&#1077;&#1088;&#1078;&#1072;&#1097;&#1080;&#1077;%20&#1086;&#1088;&#1075;&#1072;&#1085;&#1080;&#1095;&#1077;&#1089;&#1082;&#1080;&#1077;%20&#1074;&#1077;&#1097;&#1077;&#1089;&#1090;&#1074;&#1072;\&#1050;&#1083;&#1072;&#1089;&#1089;&#1080;&#1092;&#1080;&#1082;&#1072;&#1094;&#1080;&#1103;%20&#1082;&#1080;&#1089;&#1083;&#1086;&#1088;&#1086;&#1076;&#1089;&#1086;&#1076;&#1077;&#1088;&#1078;&#1072;&#1097;&#1080;&#1093;%20&#1086;&#1088;&#1075;.%20&#1074;&#1077;&#1097;&#1077;&#1089;&#1090;&#1074;\&#1044;&#1072;&#1081;&#1090;&#1077;%20&#1085;&#1072;&#1079;&#1074;&#1072;&#1085;&#1080;&#1077;%20&#1089;&#1086;&#1077;&#1076;&#1080;&#1085;&#1077;&#1085;&#1080;&#1102;%2010.swf" TargetMode="External"/><Relationship Id="rId3" Type="http://schemas.openxmlformats.org/officeDocument/2006/relationships/slide" Target="slide16.xml"/><Relationship Id="rId7" Type="http://schemas.openxmlformats.org/officeDocument/2006/relationships/hyperlink" Target="file:///C:\Documents%20and%20Settings\&#1048;&#1088;&#1072;\&#1052;&#1086;&#1080;%20&#1076;&#1086;&#1082;&#1091;&#1084;&#1077;&#1085;&#1090;&#1099;\&#1061;&#1080;&#1084;&#1080;&#1103;%2010%20&#1082;&#1083;&#1072;&#1089;&#1089;\&#1050;&#1080;&#1089;&#1083;&#1086;&#1088;&#1086;&#1076;&#1089;&#1086;&#1076;&#1077;&#1088;&#1078;&#1072;&#1097;&#1080;&#1077;%20&#1086;&#1088;&#1075;&#1072;&#1085;&#1080;&#1095;&#1077;&#1089;&#1082;&#1080;&#1077;%20&#1074;&#1077;&#1097;&#1077;&#1089;&#1090;&#1074;&#1072;\&#1050;&#1083;&#1072;&#1089;&#1089;&#1080;&#1092;&#1080;&#1082;&#1072;&#1094;&#1080;&#1103;%20&#1082;&#1080;&#1089;&#1083;&#1086;&#1088;&#1086;&#1076;&#1089;&#1086;&#1076;&#1077;&#1088;&#1078;&#1072;&#1097;&#1080;&#1093;%20&#1086;&#1088;&#1075;.%20&#1074;&#1077;&#1097;&#1077;&#1089;&#1090;&#1074;\&#1044;&#1072;&#1081;&#1090;&#1077;%20&#1085;&#1072;&#1079;&#1074;&#1072;&#1085;&#1080;&#1077;%20&#1089;&#1086;&#1077;&#1076;&#1080;&#1085;&#1077;&#1085;&#1080;&#1102;%203.swf" TargetMode="External"/><Relationship Id="rId12" Type="http://schemas.openxmlformats.org/officeDocument/2006/relationships/hyperlink" Target="file:///C:\Documents%20and%20Settings\&#1048;&#1088;&#1072;\&#1052;&#1086;&#1080;%20&#1076;&#1086;&#1082;&#1091;&#1084;&#1077;&#1085;&#1090;&#1099;\&#1061;&#1080;&#1084;&#1080;&#1103;%2010%20&#1082;&#1083;&#1072;&#1089;&#1089;\&#1050;&#1080;&#1089;&#1083;&#1086;&#1088;&#1086;&#1076;&#1089;&#1086;&#1076;&#1077;&#1088;&#1078;&#1072;&#1097;&#1080;&#1077;%20&#1086;&#1088;&#1075;&#1072;&#1085;&#1080;&#1095;&#1077;&#1089;&#1082;&#1080;&#1077;%20&#1074;&#1077;&#1097;&#1077;&#1089;&#1090;&#1074;&#1072;\&#1050;&#1083;&#1072;&#1089;&#1089;&#1080;&#1092;&#1080;&#1082;&#1072;&#1094;&#1080;&#1103;%20&#1082;&#1080;&#1089;&#1083;&#1086;&#1088;&#1086;&#1076;&#1089;&#1086;&#1076;&#1077;&#1088;&#1078;&#1072;&#1097;&#1080;&#1093;%20&#1086;&#1088;&#1075;.%20&#1074;&#1077;&#1097;&#1077;&#1089;&#1090;&#1074;\&#1044;&#1072;&#1081;&#1090;&#1077;%20&#1085;&#1072;&#1079;&#1074;&#1072;&#1085;&#1080;&#1077;%20&#1089;&#1086;&#1077;&#1076;&#1080;&#1085;&#1077;&#1085;&#1080;&#1102;%209.sw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hyperlink" Target="file:///C:\Documents%20and%20Settings\&#1048;&#1088;&#1072;\&#1052;&#1086;&#1080;%20&#1076;&#1086;&#1082;&#1091;&#1084;&#1077;&#1085;&#1090;&#1099;\&#1061;&#1080;&#1084;&#1080;&#1103;%2010%20&#1082;&#1083;&#1072;&#1089;&#1089;\&#1050;&#1080;&#1089;&#1083;&#1086;&#1088;&#1086;&#1076;&#1089;&#1086;&#1076;&#1077;&#1088;&#1078;&#1072;&#1097;&#1080;&#1077;%20&#1086;&#1088;&#1075;&#1072;&#1085;&#1080;&#1095;&#1077;&#1089;&#1082;&#1080;&#1077;%20&#1074;&#1077;&#1097;&#1077;&#1089;&#1090;&#1074;&#1072;\&#1050;&#1083;&#1072;&#1089;&#1089;&#1080;&#1092;&#1080;&#1082;&#1072;&#1094;&#1080;&#1103;%20&#1082;&#1080;&#1089;&#1083;&#1086;&#1088;&#1086;&#1076;&#1089;&#1086;&#1076;&#1077;&#1088;&#1078;&#1072;&#1097;&#1080;&#1093;%20&#1086;&#1088;&#1075;.%20&#1074;&#1077;&#1097;&#1077;&#1089;&#1090;&#1074;\&#1044;&#1072;&#1081;&#1090;&#1077;%20&#1085;&#1072;&#1079;&#1074;&#1072;&#1085;&#1080;&#1077;%20&#1089;&#1086;&#1077;&#1076;&#1080;&#1085;&#1077;&#1085;&#1080;&#1102;%202.swf" TargetMode="External"/><Relationship Id="rId11" Type="http://schemas.openxmlformats.org/officeDocument/2006/relationships/hyperlink" Target="file:///C:\Documents%20and%20Settings\&#1048;&#1088;&#1072;\&#1052;&#1086;&#1080;%20&#1076;&#1086;&#1082;&#1091;&#1084;&#1077;&#1085;&#1090;&#1099;\&#1061;&#1080;&#1084;&#1080;&#1103;%2010%20&#1082;&#1083;&#1072;&#1089;&#1089;\&#1050;&#1080;&#1089;&#1083;&#1086;&#1088;&#1086;&#1076;&#1089;&#1086;&#1076;&#1077;&#1088;&#1078;&#1072;&#1097;&#1080;&#1077;%20&#1086;&#1088;&#1075;&#1072;&#1085;&#1080;&#1095;&#1077;&#1089;&#1082;&#1080;&#1077;%20&#1074;&#1077;&#1097;&#1077;&#1089;&#1090;&#1074;&#1072;\&#1050;&#1083;&#1072;&#1089;&#1089;&#1080;&#1092;&#1080;&#1082;&#1072;&#1094;&#1080;&#1103;%20&#1082;&#1080;&#1089;&#1083;&#1086;&#1088;&#1086;&#1076;&#1089;&#1086;&#1076;&#1077;&#1088;&#1078;&#1072;&#1097;&#1080;&#1093;%20&#1086;&#1088;&#1075;.%20&#1074;&#1077;&#1097;&#1077;&#1089;&#1090;&#1074;\&#1044;&#1072;&#1081;&#1090;&#1077;%20&#1085;&#1072;&#1079;&#1074;&#1072;&#1085;&#1080;&#1077;%20&#1089;&#1086;&#1077;&#1076;&#1080;&#1085;&#1077;&#1085;&#1080;&#1102;%207.swf" TargetMode="External"/><Relationship Id="rId5" Type="http://schemas.openxmlformats.org/officeDocument/2006/relationships/hyperlink" Target="file:///C:\Documents%20and%20Settings\&#1048;&#1088;&#1072;\&#1052;&#1086;&#1080;%20&#1076;&#1086;&#1082;&#1091;&#1084;&#1077;&#1085;&#1090;&#1099;\&#1061;&#1080;&#1084;&#1080;&#1103;%2010%20&#1082;&#1083;&#1072;&#1089;&#1089;\&#1050;&#1080;&#1089;&#1083;&#1086;&#1088;&#1086;&#1076;&#1089;&#1086;&#1076;&#1077;&#1088;&#1078;&#1072;&#1097;&#1080;&#1077;%20&#1086;&#1088;&#1075;&#1072;&#1085;&#1080;&#1095;&#1077;&#1089;&#1082;&#1080;&#1077;%20&#1074;&#1077;&#1097;&#1077;&#1089;&#1090;&#1074;&#1072;\&#1050;&#1083;&#1072;&#1089;&#1089;&#1080;&#1092;&#1080;&#1082;&#1072;&#1094;&#1080;&#1103;%20&#1082;&#1080;&#1089;&#1083;&#1086;&#1088;&#1086;&#1076;&#1089;&#1086;&#1076;&#1077;&#1088;&#1078;&#1072;&#1097;&#1080;&#1093;%20&#1086;&#1088;&#1075;.%20&#1074;&#1077;&#1097;&#1077;&#1089;&#1090;&#1074;\&#1044;&#1072;&#1081;&#1090;&#1077;%20&#1085;&#1072;&#1079;&#1074;&#1072;&#1085;&#1080;&#1077;%20&#1089;&#1086;&#1077;&#1076;&#1080;&#1085;&#1077;&#1085;&#1080;&#1102;%201.swf" TargetMode="External"/><Relationship Id="rId10" Type="http://schemas.openxmlformats.org/officeDocument/2006/relationships/hyperlink" Target="file:///C:\Documents%20and%20Settings\&#1048;&#1088;&#1072;\&#1052;&#1086;&#1080;%20&#1076;&#1086;&#1082;&#1091;&#1084;&#1077;&#1085;&#1090;&#1099;\&#1061;&#1080;&#1084;&#1080;&#1103;%2010%20&#1082;&#1083;&#1072;&#1089;&#1089;\&#1050;&#1080;&#1089;&#1083;&#1086;&#1088;&#1086;&#1076;&#1089;&#1086;&#1076;&#1077;&#1088;&#1078;&#1072;&#1097;&#1080;&#1077;%20&#1086;&#1088;&#1075;&#1072;&#1085;&#1080;&#1095;&#1077;&#1089;&#1082;&#1080;&#1077;%20&#1074;&#1077;&#1097;&#1077;&#1089;&#1090;&#1074;&#1072;\&#1050;&#1083;&#1072;&#1089;&#1089;&#1080;&#1092;&#1080;&#1082;&#1072;&#1094;&#1080;&#1103;%20&#1082;&#1080;&#1089;&#1083;&#1086;&#1088;&#1086;&#1076;&#1089;&#1086;&#1076;&#1077;&#1088;&#1078;&#1072;&#1097;&#1080;&#1093;%20&#1086;&#1088;&#1075;.%20&#1074;&#1077;&#1097;&#1077;&#1089;&#1090;&#1074;\&#1044;&#1072;&#1081;&#1090;&#1077;%20&#1085;&#1072;&#1079;&#1074;&#1072;&#1085;&#1080;&#1077;%20&#1089;&#1086;&#1077;&#1076;&#1080;&#1085;&#1077;&#1085;&#1080;&#1102;%206.swf" TargetMode="External"/><Relationship Id="rId4" Type="http://schemas.openxmlformats.org/officeDocument/2006/relationships/hyperlink" Target="&#1042;&#1099;&#1073;&#1077;&#1088;&#1080;&#1090;&#1077;%20&#1092;&#1086;&#1088;&#1084;&#1091;&#1083;&#1091;%20&#1082;&#1072;&#1088;&#1073;&#1086;&#1085;&#1086;&#1074;&#1086;&#1081;%20&#1082;&#1080;&#1089;&#1083;&#1086;&#1090;&#1099;.swf" TargetMode="External"/><Relationship Id="rId9" Type="http://schemas.openxmlformats.org/officeDocument/2006/relationships/hyperlink" Target="file:///C:\Documents%20and%20Settings\&#1048;&#1088;&#1072;\&#1052;&#1086;&#1080;%20&#1076;&#1086;&#1082;&#1091;&#1084;&#1077;&#1085;&#1090;&#1099;\&#1061;&#1080;&#1084;&#1080;&#1103;%2010%20&#1082;&#1083;&#1072;&#1089;&#1089;\&#1050;&#1080;&#1089;&#1083;&#1086;&#1088;&#1086;&#1076;&#1089;&#1086;&#1076;&#1077;&#1088;&#1078;&#1072;&#1097;&#1080;&#1077;%20&#1086;&#1088;&#1075;&#1072;&#1085;&#1080;&#1095;&#1077;&#1089;&#1082;&#1080;&#1077;%20&#1074;&#1077;&#1097;&#1077;&#1089;&#1090;&#1074;&#1072;\&#1050;&#1083;&#1072;&#1089;&#1089;&#1080;&#1092;&#1080;&#1082;&#1072;&#1094;&#1080;&#1103;%20&#1082;&#1080;&#1089;&#1083;&#1086;&#1088;&#1086;&#1076;&#1089;&#1086;&#1076;&#1077;&#1088;&#1078;&#1072;&#1097;&#1080;&#1093;%20&#1086;&#1088;&#1075;.%20&#1074;&#1077;&#1097;&#1077;&#1089;&#1090;&#1074;\&#1044;&#1072;&#1081;&#1090;&#1077;%20&#1085;&#1072;&#1079;&#1074;&#1072;&#1085;&#1080;&#1077;%20&#1089;&#1086;&#1077;&#1076;&#1080;&#1085;&#1077;&#1085;&#1080;&#1102;%205.swf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714356"/>
            <a:ext cx="8215370" cy="2428892"/>
          </a:xfrm>
        </p:spPr>
        <p:txBody>
          <a:bodyPr>
            <a:noAutofit/>
          </a:bodyPr>
          <a:lstStyle/>
          <a:p>
            <a:pPr algn="ctr"/>
            <a:r>
              <a:rPr lang="ru-RU" sz="4800" i="1" dirty="0" smtClean="0">
                <a:solidFill>
                  <a:srgbClr val="0000FF"/>
                </a:solidFill>
                <a:latin typeface="Georgia" pitchFamily="18" charset="0"/>
              </a:rPr>
              <a:t>Кислородсодержащие органические </a:t>
            </a:r>
            <a:br>
              <a:rPr lang="ru-RU" sz="4800" i="1" dirty="0" smtClean="0">
                <a:solidFill>
                  <a:srgbClr val="0000FF"/>
                </a:solidFill>
                <a:latin typeface="Georgia" pitchFamily="18" charset="0"/>
              </a:rPr>
            </a:br>
            <a:r>
              <a:rPr lang="ru-RU" sz="4800" i="1" dirty="0" smtClean="0">
                <a:solidFill>
                  <a:srgbClr val="0000FF"/>
                </a:solidFill>
                <a:latin typeface="Georgia" pitchFamily="18" charset="0"/>
              </a:rPr>
              <a:t>соединения</a:t>
            </a:r>
            <a:endParaRPr lang="ru-RU" sz="4800" i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28" y="3571876"/>
            <a:ext cx="3700434" cy="1128714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Georgia" pitchFamily="18" charset="0"/>
              </a:rPr>
              <a:t>урок химии  </a:t>
            </a:r>
          </a:p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Georgia" pitchFamily="18" charset="0"/>
              </a:rPr>
              <a:t>10 класс</a:t>
            </a:r>
            <a:endParaRPr lang="ru-RU" sz="36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5143512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omic Sans MS" pitchFamily="66" charset="0"/>
              </a:rPr>
              <a:t>Москвичева Ирина Анатольевна</a:t>
            </a:r>
          </a:p>
          <a:p>
            <a:pPr algn="ctr"/>
            <a:r>
              <a:rPr lang="ru-RU" sz="2400" b="1" dirty="0" smtClean="0">
                <a:latin typeface="Comic Sans MS" pitchFamily="66" charset="0"/>
              </a:rPr>
              <a:t>учитель химии МОУ «</a:t>
            </a:r>
            <a:r>
              <a:rPr lang="ru-RU" sz="2400" b="1" dirty="0" err="1" smtClean="0">
                <a:latin typeface="Comic Sans MS" pitchFamily="66" charset="0"/>
              </a:rPr>
              <a:t>Сланцевская</a:t>
            </a:r>
            <a:r>
              <a:rPr lang="ru-RU" sz="2400" b="1" dirty="0" smtClean="0">
                <a:latin typeface="Comic Sans MS" pitchFamily="66" charset="0"/>
              </a:rPr>
              <a:t> средняя </a:t>
            </a:r>
          </a:p>
          <a:p>
            <a:pPr algn="ctr"/>
            <a:r>
              <a:rPr lang="ru-RU" sz="2400" b="1" dirty="0" smtClean="0">
                <a:latin typeface="Comic Sans MS" pitchFamily="66" charset="0"/>
              </a:rPr>
              <a:t>общеобразовательная школа № 6»</a:t>
            </a:r>
            <a:endParaRPr lang="ru-RU" sz="24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500034" y="4500570"/>
            <a:ext cx="3929092" cy="1607358"/>
            <a:chOff x="500034" y="4500570"/>
            <a:chExt cx="3929092" cy="1607358"/>
          </a:xfrm>
        </p:grpSpPr>
        <p:sp>
          <p:nvSpPr>
            <p:cNvPr id="4" name="Выноска 1 (граница и черта) 3">
              <a:hlinkClick r:id="rId2" action="ppaction://hlinkfile"/>
            </p:cNvPr>
            <p:cNvSpPr/>
            <p:nvPr/>
          </p:nvSpPr>
          <p:spPr>
            <a:xfrm rot="5400000">
              <a:off x="1660902" y="3339705"/>
              <a:ext cx="1607357" cy="3929090"/>
            </a:xfrm>
            <a:prstGeom prst="accentBorderCallout1">
              <a:avLst>
                <a:gd name="adj1" fmla="val 51195"/>
                <a:gd name="adj2" fmla="val -9359"/>
                <a:gd name="adj3" fmla="val 70225"/>
                <a:gd name="adj4" fmla="val -28344"/>
              </a:avLst>
            </a:prstGeom>
            <a:ln w="25400">
              <a:solidFill>
                <a:srgbClr val="0000FF"/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00034" y="4500570"/>
              <a:ext cx="39290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i="1" u="sng" dirty="0" smtClean="0">
                  <a:solidFill>
                    <a:srgbClr val="0000FF"/>
                  </a:solidFill>
                  <a:latin typeface="Georgia" pitchFamily="18" charset="0"/>
                </a:rPr>
                <a:t>спирты</a:t>
              </a:r>
              <a:endParaRPr lang="ru-RU" sz="2400" b="1" i="1" u="sng" dirty="0">
                <a:solidFill>
                  <a:srgbClr val="0000FF"/>
                </a:solidFill>
                <a:latin typeface="Georgia" pitchFamily="18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4643438" y="4500570"/>
            <a:ext cx="4000530" cy="1607356"/>
            <a:chOff x="4643438" y="4500570"/>
            <a:chExt cx="4000530" cy="1607356"/>
          </a:xfrm>
        </p:grpSpPr>
        <p:sp>
          <p:nvSpPr>
            <p:cNvPr id="5" name="Выноска 1 (граница и черта) 4"/>
            <p:cNvSpPr/>
            <p:nvPr/>
          </p:nvSpPr>
          <p:spPr>
            <a:xfrm rot="5400000">
              <a:off x="5840026" y="3303985"/>
              <a:ext cx="1607355" cy="4000528"/>
            </a:xfrm>
            <a:prstGeom prst="accentBorderCallout1">
              <a:avLst>
                <a:gd name="adj1" fmla="val 51639"/>
                <a:gd name="adj2" fmla="val -8333"/>
                <a:gd name="adj3" fmla="val 141470"/>
                <a:gd name="adj4" fmla="val -26590"/>
              </a:avLst>
            </a:prstGeom>
            <a:ln w="25400">
              <a:solidFill>
                <a:srgbClr val="0000FF"/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endParaRPr lang="ru-RU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3438" y="4500570"/>
              <a:ext cx="40005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i="1" u="sng" dirty="0" smtClean="0">
                  <a:solidFill>
                    <a:srgbClr val="0000FF"/>
                  </a:solidFill>
                  <a:latin typeface="Georgia" pitchFamily="18" charset="0"/>
                </a:rPr>
                <a:t>эфиры</a:t>
              </a:r>
              <a:endParaRPr lang="ru-RU" sz="2400" b="1" i="1" u="sng" dirty="0">
                <a:solidFill>
                  <a:srgbClr val="0000FF"/>
                </a:solidFill>
                <a:latin typeface="Georgia" pitchFamily="18" charset="0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4643438" y="2857496"/>
            <a:ext cx="4000530" cy="1301193"/>
            <a:chOff x="4643438" y="2857496"/>
            <a:chExt cx="4000530" cy="1301193"/>
          </a:xfrm>
        </p:grpSpPr>
        <p:sp>
          <p:nvSpPr>
            <p:cNvPr id="6" name="Выноска 1 (граница и черта) 5"/>
            <p:cNvSpPr/>
            <p:nvPr/>
          </p:nvSpPr>
          <p:spPr>
            <a:xfrm>
              <a:off x="4643438" y="2857497"/>
              <a:ext cx="4000530" cy="1301192"/>
            </a:xfrm>
            <a:prstGeom prst="accentBorderCallout1">
              <a:avLst>
                <a:gd name="adj1" fmla="val 49861"/>
                <a:gd name="adj2" fmla="val -1968"/>
                <a:gd name="adj3" fmla="val 50716"/>
                <a:gd name="adj4" fmla="val -10241"/>
              </a:avLst>
            </a:prstGeom>
            <a:ln w="25400">
              <a:solidFill>
                <a:srgbClr val="0000FF"/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643438" y="2857496"/>
              <a:ext cx="40005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i="1" u="sng" dirty="0" smtClean="0">
                  <a:solidFill>
                    <a:srgbClr val="0000FF"/>
                  </a:solidFill>
                  <a:latin typeface="Georgia" pitchFamily="18" charset="0"/>
                </a:rPr>
                <a:t>кетоны</a:t>
              </a:r>
              <a:endParaRPr lang="ru-RU" sz="2400" b="1" i="1" u="sng" dirty="0">
                <a:solidFill>
                  <a:srgbClr val="0000FF"/>
                </a:solidFill>
                <a:latin typeface="Georgia" pitchFamily="18" charset="0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4572000" y="1214422"/>
            <a:ext cx="4071967" cy="1377733"/>
            <a:chOff x="4572000" y="1214421"/>
            <a:chExt cx="4071967" cy="1377733"/>
          </a:xfrm>
        </p:grpSpPr>
        <p:sp>
          <p:nvSpPr>
            <p:cNvPr id="7" name="Выноска 1 (граница и черта) 6">
              <a:hlinkClick r:id="rId3" action="ppaction://hlinkfile"/>
            </p:cNvPr>
            <p:cNvSpPr/>
            <p:nvPr/>
          </p:nvSpPr>
          <p:spPr>
            <a:xfrm rot="16200000" flipV="1">
              <a:off x="5954836" y="-96976"/>
              <a:ext cx="1377733" cy="4000528"/>
            </a:xfrm>
            <a:prstGeom prst="accentBorderCallout1">
              <a:avLst>
                <a:gd name="adj1" fmla="val 50306"/>
                <a:gd name="adj2" fmla="val -8333"/>
                <a:gd name="adj3" fmla="val 144840"/>
                <a:gd name="adj4" fmla="val -23457"/>
              </a:avLst>
            </a:prstGeom>
            <a:ln w="25400">
              <a:solidFill>
                <a:srgbClr val="0000FF"/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72000" y="1214422"/>
              <a:ext cx="40719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i="1" u="sng" dirty="0" smtClean="0">
                  <a:solidFill>
                    <a:srgbClr val="0000FF"/>
                  </a:solidFill>
                  <a:latin typeface="Georgia" pitchFamily="18" charset="0"/>
                </a:rPr>
                <a:t>альдегиды</a:t>
              </a:r>
              <a:endParaRPr lang="ru-RU" sz="2400" b="1" i="1" u="sng" dirty="0">
                <a:solidFill>
                  <a:srgbClr val="0000FF"/>
                </a:solidFill>
                <a:latin typeface="Georgia" pitchFamily="18" charset="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500034" y="1214422"/>
            <a:ext cx="4071966" cy="1377733"/>
            <a:chOff x="500034" y="1214422"/>
            <a:chExt cx="4071966" cy="1377733"/>
          </a:xfrm>
        </p:grpSpPr>
        <p:sp>
          <p:nvSpPr>
            <p:cNvPr id="8" name="Выноска 1 (граница и черта) 7">
              <a:hlinkClick r:id="rId4" action="ppaction://hlinkfile"/>
            </p:cNvPr>
            <p:cNvSpPr/>
            <p:nvPr/>
          </p:nvSpPr>
          <p:spPr>
            <a:xfrm rot="16200000" flipV="1">
              <a:off x="1775714" y="-61256"/>
              <a:ext cx="1377733" cy="3929090"/>
            </a:xfrm>
            <a:prstGeom prst="accentBorderCallout1">
              <a:avLst>
                <a:gd name="adj1" fmla="val 49535"/>
                <a:gd name="adj2" fmla="val -10111"/>
                <a:gd name="adj3" fmla="val 77030"/>
                <a:gd name="adj4" fmla="val -28035"/>
              </a:avLst>
            </a:prstGeom>
            <a:ln w="25400">
              <a:solidFill>
                <a:srgbClr val="0000FF"/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endParaRPr lang="ru-RU" b="1" i="1" dirty="0">
                <a:solidFill>
                  <a:srgbClr val="0000FF"/>
                </a:solidFill>
                <a:latin typeface="Georgia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0034" y="1214422"/>
              <a:ext cx="40719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i="1" u="sng" dirty="0" smtClean="0">
                  <a:solidFill>
                    <a:srgbClr val="0000FF"/>
                  </a:solidFill>
                  <a:latin typeface="Georgia" pitchFamily="18" charset="0"/>
                </a:rPr>
                <a:t>карбоновые кислоты</a:t>
              </a:r>
              <a:endParaRPr lang="ru-RU" sz="2400" b="1" i="1" u="sng" dirty="0">
                <a:solidFill>
                  <a:srgbClr val="0000FF"/>
                </a:solidFill>
                <a:latin typeface="Georgia" pitchFamily="18" charset="0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183880" cy="765808"/>
          </a:xfrm>
        </p:spPr>
        <p:txBody>
          <a:bodyPr>
            <a:noAutofit/>
          </a:bodyPr>
          <a:lstStyle/>
          <a:p>
            <a:pPr algn="ctr"/>
            <a:r>
              <a:rPr lang="ru-RU" sz="4000" i="1" dirty="0" smtClean="0">
                <a:solidFill>
                  <a:srgbClr val="0000FF"/>
                </a:solidFill>
                <a:latin typeface="Georgia" pitchFamily="18" charset="0"/>
              </a:rPr>
              <a:t>Изомерия и номенклатура</a:t>
            </a:r>
            <a:endParaRPr lang="ru-RU" sz="4000" i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9" name="Скругленный прямоугольник 8">
            <a:hlinkClick r:id="rId5" action="ppaction://hlinkfile"/>
          </p:cNvPr>
          <p:cNvSpPr/>
          <p:nvPr/>
        </p:nvSpPr>
        <p:spPr>
          <a:xfrm>
            <a:off x="500034" y="2857496"/>
            <a:ext cx="3929090" cy="1285884"/>
          </a:xfrm>
          <a:prstGeom prst="roundRect">
            <a:avLst/>
          </a:prstGeom>
          <a:ln w="31750">
            <a:solidFill>
              <a:srgbClr val="0000FF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 anchorCtr="1"/>
          <a:lstStyle/>
          <a:p>
            <a:pPr algn="ctr"/>
            <a:r>
              <a:rPr lang="ru-RU" sz="6600" b="1" i="1" baseline="-10000" dirty="0" smtClean="0">
                <a:solidFill>
                  <a:srgbClr val="FF0000"/>
                </a:solidFill>
                <a:latin typeface="Georgia" pitchFamily="18" charset="0"/>
              </a:rPr>
              <a:t>изомерия</a:t>
            </a:r>
            <a:endParaRPr lang="ru-RU" sz="6600" b="1" i="1" baseline="-10000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034" y="1643050"/>
            <a:ext cx="3929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углеродного скелета</a:t>
            </a:r>
          </a:p>
          <a:p>
            <a:pPr marL="342900" indent="-342900">
              <a:buAutoNum type="arabicPeriod"/>
            </a:pPr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межклассовая </a:t>
            </a:r>
          </a:p>
          <a:p>
            <a:pPr marL="342900" indent="-342900"/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      (сложные эфиры)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3438" y="1714488"/>
            <a:ext cx="3929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углеродного скелета</a:t>
            </a:r>
          </a:p>
          <a:p>
            <a:pPr marL="342900" indent="-342900">
              <a:buAutoNum type="arabicPeriod"/>
            </a:pPr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межклассовая </a:t>
            </a:r>
          </a:p>
          <a:p>
            <a:pPr marL="342900" indent="-342900"/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      (кетоны)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43438" y="3214686"/>
            <a:ext cx="4000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углеродного скелета</a:t>
            </a:r>
          </a:p>
          <a:p>
            <a:pPr marL="342900" indent="-342900">
              <a:buAutoNum type="arabicPeriod"/>
            </a:pPr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положения </a:t>
            </a:r>
            <a:r>
              <a:rPr lang="en-US" b="1" i="1" dirty="0" smtClean="0">
                <a:solidFill>
                  <a:srgbClr val="002060"/>
                </a:solidFill>
                <a:latin typeface="Georgia" pitchFamily="18" charset="0"/>
              </a:rPr>
              <a:t>f-</a:t>
            </a:r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группы (</a:t>
            </a:r>
            <a:r>
              <a:rPr lang="ru-RU" b="1" i="1" dirty="0" smtClean="0">
                <a:solidFill>
                  <a:srgbClr val="FF0000"/>
                </a:solidFill>
                <a:latin typeface="Georgia" pitchFamily="18" charset="0"/>
              </a:rPr>
              <a:t>-С</a:t>
            </a:r>
            <a:r>
              <a:rPr lang="ru-RU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=О</a:t>
            </a:r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)</a:t>
            </a:r>
          </a:p>
          <a:p>
            <a:pPr marL="342900" indent="-342900">
              <a:buAutoNum type="arabicPeriod"/>
            </a:pPr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межклассовая (альдегиды)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0034" y="4929198"/>
            <a:ext cx="3929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углеродного скелета</a:t>
            </a:r>
          </a:p>
          <a:p>
            <a:pPr marL="342900" indent="-342900">
              <a:buAutoNum type="arabicPeriod"/>
            </a:pPr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положения </a:t>
            </a:r>
            <a:r>
              <a:rPr lang="en-US" b="1" i="1" dirty="0" smtClean="0">
                <a:solidFill>
                  <a:srgbClr val="002060"/>
                </a:solidFill>
                <a:latin typeface="Georgia" pitchFamily="18" charset="0"/>
              </a:rPr>
              <a:t>f-</a:t>
            </a:r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группы (</a:t>
            </a:r>
            <a:r>
              <a:rPr lang="ru-RU" b="1" i="1" dirty="0" smtClean="0">
                <a:solidFill>
                  <a:srgbClr val="FF0000"/>
                </a:solidFill>
                <a:latin typeface="Georgia" pitchFamily="18" charset="0"/>
              </a:rPr>
              <a:t>-ОН</a:t>
            </a:r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)</a:t>
            </a:r>
          </a:p>
          <a:p>
            <a:pPr marL="342900" indent="-342900">
              <a:buAutoNum type="arabicPeriod"/>
            </a:pPr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межклассовая </a:t>
            </a:r>
          </a:p>
          <a:p>
            <a:pPr marL="342900" indent="-342900"/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      (простые эфиры)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43438" y="5143512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углеродного скелета</a:t>
            </a:r>
          </a:p>
          <a:p>
            <a:pPr marL="342900" indent="-342900">
              <a:buAutoNum type="arabicPeriod"/>
            </a:pPr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межклассовая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ru-RU" sz="3200" i="1" dirty="0" smtClean="0">
                <a:solidFill>
                  <a:srgbClr val="0000FF"/>
                </a:solidFill>
                <a:latin typeface="Georgia" pitchFamily="18" charset="0"/>
              </a:rPr>
              <a:t>Составление формул изомеров. Номенклатура веществ.</a:t>
            </a:r>
            <a:endParaRPr lang="ru-RU" sz="3200" i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643050"/>
            <a:ext cx="8143932" cy="1292662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i="1" u="sng" dirty="0" smtClean="0">
                <a:solidFill>
                  <a:srgbClr val="FF0000"/>
                </a:solidFill>
                <a:latin typeface="Georgia" pitchFamily="18" charset="0"/>
              </a:rPr>
              <a:t>Задание:</a:t>
            </a:r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 составьте структурные формулы возможных изомеров для веществ состава    </a:t>
            </a:r>
            <a:r>
              <a:rPr lang="ru-RU" sz="2400" b="1" i="1" dirty="0" smtClean="0">
                <a:solidFill>
                  <a:srgbClr val="0000FF"/>
                </a:solidFill>
                <a:latin typeface="Georgia" pitchFamily="18" charset="0"/>
              </a:rPr>
              <a:t>С</a:t>
            </a:r>
            <a:r>
              <a:rPr lang="ru-RU" sz="24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4</a:t>
            </a:r>
            <a:r>
              <a:rPr lang="ru-RU" sz="2400" b="1" i="1" dirty="0" smtClean="0">
                <a:solidFill>
                  <a:srgbClr val="0000FF"/>
                </a:solidFill>
                <a:latin typeface="Georgia" pitchFamily="18" charset="0"/>
              </a:rPr>
              <a:t>Н</a:t>
            </a:r>
            <a:r>
              <a:rPr lang="ru-RU" sz="24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10</a:t>
            </a:r>
            <a:r>
              <a:rPr lang="ru-RU" sz="2400" b="1" i="1" dirty="0" smtClean="0">
                <a:solidFill>
                  <a:srgbClr val="0000FF"/>
                </a:solidFill>
                <a:latin typeface="Georgia" pitchFamily="18" charset="0"/>
              </a:rPr>
              <a:t>О; С</a:t>
            </a:r>
            <a:r>
              <a:rPr lang="ru-RU" sz="24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4</a:t>
            </a:r>
            <a:r>
              <a:rPr lang="ru-RU" sz="2400" b="1" i="1" dirty="0" smtClean="0">
                <a:solidFill>
                  <a:srgbClr val="0000FF"/>
                </a:solidFill>
                <a:latin typeface="Georgia" pitchFamily="18" charset="0"/>
              </a:rPr>
              <a:t>Н</a:t>
            </a:r>
            <a:r>
              <a:rPr lang="ru-RU" sz="24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8</a:t>
            </a:r>
            <a:r>
              <a:rPr lang="ru-RU" sz="2400" b="1" i="1" dirty="0" smtClean="0">
                <a:solidFill>
                  <a:srgbClr val="0000FF"/>
                </a:solidFill>
                <a:latin typeface="Georgia" pitchFamily="18" charset="0"/>
              </a:rPr>
              <a:t>О</a:t>
            </a:r>
            <a:r>
              <a:rPr lang="ru-RU" sz="24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2</a:t>
            </a:r>
            <a:r>
              <a:rPr lang="ru-RU" sz="2400" b="1" i="1" dirty="0" smtClean="0">
                <a:solidFill>
                  <a:srgbClr val="0000FF"/>
                </a:solidFill>
                <a:latin typeface="Georgia" pitchFamily="18" charset="0"/>
              </a:rPr>
              <a:t>; С</a:t>
            </a:r>
            <a:r>
              <a:rPr lang="ru-RU" sz="24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4</a:t>
            </a:r>
            <a:r>
              <a:rPr lang="ru-RU" sz="2400" b="1" i="1" dirty="0" smtClean="0">
                <a:solidFill>
                  <a:srgbClr val="0000FF"/>
                </a:solidFill>
                <a:latin typeface="Georgia" pitchFamily="18" charset="0"/>
              </a:rPr>
              <a:t>Н</a:t>
            </a:r>
            <a:r>
              <a:rPr lang="ru-RU" sz="24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8</a:t>
            </a:r>
            <a:r>
              <a:rPr lang="ru-RU" sz="2400" b="1" i="1" dirty="0" smtClean="0">
                <a:solidFill>
                  <a:srgbClr val="0000FF"/>
                </a:solidFill>
                <a:latin typeface="Georgia" pitchFamily="18" charset="0"/>
              </a:rPr>
              <a:t>О</a:t>
            </a:r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. </a:t>
            </a:r>
          </a:p>
          <a:p>
            <a:pPr algn="just"/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К каким классам они принадлежат? Назовите все вещества по систематической номенклатуре.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3071810"/>
            <a:ext cx="1505540" cy="523220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0000FF"/>
                </a:solidFill>
                <a:latin typeface="Georgia" pitchFamily="18" charset="0"/>
              </a:rPr>
              <a:t>С</a:t>
            </a:r>
            <a:r>
              <a:rPr lang="ru-RU" sz="28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4</a:t>
            </a:r>
            <a:r>
              <a:rPr lang="ru-RU" sz="2800" b="1" i="1" dirty="0" smtClean="0">
                <a:solidFill>
                  <a:srgbClr val="0000FF"/>
                </a:solidFill>
                <a:latin typeface="Georgia" pitchFamily="18" charset="0"/>
              </a:rPr>
              <a:t>Н</a:t>
            </a:r>
            <a:r>
              <a:rPr lang="ru-RU" sz="28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10</a:t>
            </a:r>
            <a:r>
              <a:rPr lang="ru-RU" sz="2800" b="1" i="1" dirty="0" smtClean="0">
                <a:solidFill>
                  <a:srgbClr val="0000FF"/>
                </a:solidFill>
                <a:latin typeface="Georgia" pitchFamily="18" charset="0"/>
              </a:rPr>
              <a:t>О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86182" y="3071810"/>
            <a:ext cx="1532792" cy="523220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0000FF"/>
                </a:solidFill>
                <a:latin typeface="Georgia" pitchFamily="18" charset="0"/>
              </a:rPr>
              <a:t>С</a:t>
            </a:r>
            <a:r>
              <a:rPr lang="ru-RU" sz="28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4</a:t>
            </a:r>
            <a:r>
              <a:rPr lang="ru-RU" sz="2800" b="1" i="1" dirty="0" smtClean="0">
                <a:solidFill>
                  <a:srgbClr val="0000FF"/>
                </a:solidFill>
                <a:latin typeface="Georgia" pitchFamily="18" charset="0"/>
              </a:rPr>
              <a:t>Н</a:t>
            </a:r>
            <a:r>
              <a:rPr lang="ru-RU" sz="28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8</a:t>
            </a:r>
            <a:r>
              <a:rPr lang="ru-RU" sz="2800" b="1" i="1" dirty="0" smtClean="0">
                <a:solidFill>
                  <a:srgbClr val="0000FF"/>
                </a:solidFill>
                <a:latin typeface="Georgia" pitchFamily="18" charset="0"/>
              </a:rPr>
              <a:t>О</a:t>
            </a:r>
            <a:r>
              <a:rPr lang="ru-RU" sz="28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2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58016" y="3071810"/>
            <a:ext cx="1382110" cy="523220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0000FF"/>
                </a:solidFill>
                <a:latin typeface="Georgia" pitchFamily="18" charset="0"/>
              </a:rPr>
              <a:t>С</a:t>
            </a:r>
            <a:r>
              <a:rPr lang="ru-RU" sz="28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4</a:t>
            </a:r>
            <a:r>
              <a:rPr lang="ru-RU" sz="2800" b="1" i="1" dirty="0" smtClean="0">
                <a:solidFill>
                  <a:srgbClr val="0000FF"/>
                </a:solidFill>
                <a:latin typeface="Georgia" pitchFamily="18" charset="0"/>
              </a:rPr>
              <a:t>Н</a:t>
            </a:r>
            <a:r>
              <a:rPr lang="ru-RU" sz="28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8</a:t>
            </a:r>
            <a:r>
              <a:rPr lang="ru-RU" sz="2800" b="1" i="1" dirty="0" smtClean="0">
                <a:solidFill>
                  <a:srgbClr val="0000FF"/>
                </a:solidFill>
                <a:latin typeface="Georgia" pitchFamily="18" charset="0"/>
              </a:rPr>
              <a:t>О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4071942"/>
            <a:ext cx="2357454" cy="646331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  <a:latin typeface="Georgia" pitchFamily="18" charset="0"/>
              </a:rPr>
              <a:t>С</a:t>
            </a:r>
            <a:r>
              <a:rPr lang="en-US" sz="3600" b="1" i="1" baseline="-20000" dirty="0" smtClean="0">
                <a:solidFill>
                  <a:srgbClr val="7030A0"/>
                </a:solidFill>
                <a:latin typeface="Georgia" pitchFamily="18" charset="0"/>
              </a:rPr>
              <a:t>n</a:t>
            </a:r>
            <a:r>
              <a:rPr lang="en-US" sz="3600" b="1" i="1" dirty="0" smtClean="0">
                <a:solidFill>
                  <a:srgbClr val="7030A0"/>
                </a:solidFill>
                <a:latin typeface="Georgia" pitchFamily="18" charset="0"/>
              </a:rPr>
              <a:t>H</a:t>
            </a:r>
            <a:r>
              <a:rPr lang="en-US" sz="3600" b="1" i="1" baseline="-20000" dirty="0" smtClean="0">
                <a:solidFill>
                  <a:srgbClr val="7030A0"/>
                </a:solidFill>
                <a:latin typeface="Georgia" pitchFamily="18" charset="0"/>
              </a:rPr>
              <a:t>2n+2</a:t>
            </a:r>
            <a:r>
              <a:rPr lang="en-US" sz="3600" b="1" i="1" dirty="0" smtClean="0">
                <a:solidFill>
                  <a:srgbClr val="7030A0"/>
                </a:solidFill>
                <a:latin typeface="Georgia" pitchFamily="18" charset="0"/>
              </a:rPr>
              <a:t>O</a:t>
            </a:r>
            <a:endParaRPr lang="ru-RU" sz="3600" b="1" i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0430" y="4071942"/>
            <a:ext cx="2143140" cy="646331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  <a:latin typeface="Georgia" pitchFamily="18" charset="0"/>
              </a:rPr>
              <a:t>С</a:t>
            </a:r>
            <a:r>
              <a:rPr lang="en-US" sz="3600" b="1" i="1" baseline="-20000" dirty="0" smtClean="0">
                <a:solidFill>
                  <a:srgbClr val="7030A0"/>
                </a:solidFill>
                <a:latin typeface="Georgia" pitchFamily="18" charset="0"/>
              </a:rPr>
              <a:t>n</a:t>
            </a:r>
            <a:r>
              <a:rPr lang="en-US" sz="3600" b="1" i="1" dirty="0" smtClean="0">
                <a:solidFill>
                  <a:srgbClr val="7030A0"/>
                </a:solidFill>
                <a:latin typeface="Georgia" pitchFamily="18" charset="0"/>
              </a:rPr>
              <a:t>H</a:t>
            </a:r>
            <a:r>
              <a:rPr lang="en-US" sz="3600" b="1" i="1" baseline="-20000" dirty="0" smtClean="0">
                <a:solidFill>
                  <a:srgbClr val="7030A0"/>
                </a:solidFill>
                <a:latin typeface="Georgia" pitchFamily="18" charset="0"/>
              </a:rPr>
              <a:t>2n</a:t>
            </a:r>
            <a:r>
              <a:rPr lang="en-US" sz="3600" b="1" i="1" dirty="0" smtClean="0">
                <a:solidFill>
                  <a:srgbClr val="7030A0"/>
                </a:solidFill>
                <a:latin typeface="Georgia" pitchFamily="18" charset="0"/>
              </a:rPr>
              <a:t>O</a:t>
            </a:r>
            <a:r>
              <a:rPr lang="en-US" sz="3600" b="1" i="1" baseline="-20000" dirty="0" smtClean="0">
                <a:solidFill>
                  <a:srgbClr val="7030A0"/>
                </a:solidFill>
                <a:latin typeface="Georgia" pitchFamily="18" charset="0"/>
              </a:rPr>
              <a:t>2</a:t>
            </a:r>
            <a:endParaRPr lang="ru-RU" sz="3600" b="1" i="1" baseline="-20000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72264" y="4071942"/>
            <a:ext cx="1928826" cy="646331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  <a:latin typeface="Georgia" pitchFamily="18" charset="0"/>
              </a:rPr>
              <a:t>С</a:t>
            </a:r>
            <a:r>
              <a:rPr lang="en-US" sz="3600" b="1" i="1" baseline="-20000" dirty="0" smtClean="0">
                <a:solidFill>
                  <a:srgbClr val="7030A0"/>
                </a:solidFill>
                <a:latin typeface="Georgia" pitchFamily="18" charset="0"/>
              </a:rPr>
              <a:t>n</a:t>
            </a:r>
            <a:r>
              <a:rPr lang="en-US" sz="3600" b="1" i="1" dirty="0" smtClean="0">
                <a:solidFill>
                  <a:srgbClr val="7030A0"/>
                </a:solidFill>
                <a:latin typeface="Georgia" pitchFamily="18" charset="0"/>
              </a:rPr>
              <a:t>H</a:t>
            </a:r>
            <a:r>
              <a:rPr lang="en-US" sz="3600" b="1" i="1" baseline="-20000" dirty="0" smtClean="0">
                <a:solidFill>
                  <a:srgbClr val="7030A0"/>
                </a:solidFill>
                <a:latin typeface="Georgia" pitchFamily="18" charset="0"/>
              </a:rPr>
              <a:t>2n</a:t>
            </a:r>
            <a:r>
              <a:rPr lang="en-US" sz="3600" b="1" i="1" dirty="0" smtClean="0">
                <a:solidFill>
                  <a:srgbClr val="7030A0"/>
                </a:solidFill>
                <a:latin typeface="Georgia" pitchFamily="18" charset="0"/>
              </a:rPr>
              <a:t>O</a:t>
            </a:r>
            <a:endParaRPr lang="ru-RU" sz="3600" b="1" i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500034" y="5214950"/>
            <a:ext cx="2357454" cy="646331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Georgia" pitchFamily="18" charset="0"/>
              </a:rPr>
              <a:t>спирты и простые эфиры</a:t>
            </a:r>
            <a:endParaRPr lang="ru-RU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1" name="TextBox 10">
            <a:hlinkClick r:id="rId3" action="ppaction://hlinksldjump"/>
          </p:cNvPr>
          <p:cNvSpPr txBox="1"/>
          <p:nvPr/>
        </p:nvSpPr>
        <p:spPr>
          <a:xfrm>
            <a:off x="3071802" y="5214950"/>
            <a:ext cx="3143272" cy="646331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Georgia" pitchFamily="18" charset="0"/>
              </a:rPr>
              <a:t>карбоновые кислоты и сложные  эфиры</a:t>
            </a:r>
            <a:endParaRPr lang="ru-RU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6357950" y="5214950"/>
            <a:ext cx="2357454" cy="646331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Georgia" pitchFamily="18" charset="0"/>
              </a:rPr>
              <a:t>альдегиды и кетоны</a:t>
            </a:r>
            <a:endParaRPr lang="ru-RU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3" name="Дуга 12"/>
          <p:cNvSpPr/>
          <p:nvPr/>
        </p:nvSpPr>
        <p:spPr>
          <a:xfrm>
            <a:off x="1285852" y="3500438"/>
            <a:ext cx="428628" cy="1071570"/>
          </a:xfrm>
          <a:prstGeom prst="arc">
            <a:avLst>
              <a:gd name="adj1" fmla="val 17106264"/>
              <a:gd name="adj2" fmla="val 0"/>
            </a:avLst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>
            <a:off x="1428728" y="4643446"/>
            <a:ext cx="428628" cy="1071570"/>
          </a:xfrm>
          <a:prstGeom prst="arc">
            <a:avLst>
              <a:gd name="adj1" fmla="val 17106264"/>
              <a:gd name="adj2" fmla="val 0"/>
            </a:avLst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>
            <a:off x="4286248" y="4643446"/>
            <a:ext cx="428628" cy="1071570"/>
          </a:xfrm>
          <a:prstGeom prst="arc">
            <a:avLst>
              <a:gd name="adj1" fmla="val 17106264"/>
              <a:gd name="adj2" fmla="val 0"/>
            </a:avLst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>
            <a:off x="7286644" y="4643446"/>
            <a:ext cx="428628" cy="1071570"/>
          </a:xfrm>
          <a:prstGeom prst="arc">
            <a:avLst>
              <a:gd name="adj1" fmla="val 17106264"/>
              <a:gd name="adj2" fmla="val 0"/>
            </a:avLst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>
            <a:off x="4143372" y="3500438"/>
            <a:ext cx="428628" cy="1071570"/>
          </a:xfrm>
          <a:prstGeom prst="arc">
            <a:avLst>
              <a:gd name="adj1" fmla="val 17106264"/>
              <a:gd name="adj2" fmla="val 0"/>
            </a:avLst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>
            <a:off x="7215206" y="3500438"/>
            <a:ext cx="428628" cy="1071570"/>
          </a:xfrm>
          <a:prstGeom prst="arc">
            <a:avLst>
              <a:gd name="adj1" fmla="val 17106264"/>
              <a:gd name="adj2" fmla="val 0"/>
            </a:avLst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мерия углеродного скелета в молекулах одноатомных спиртов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571480"/>
            <a:ext cx="3929090" cy="1714512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428596" y="2571744"/>
            <a:ext cx="3929090" cy="2554545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Georgia" pitchFamily="18" charset="0"/>
              </a:rPr>
              <a:t>       СН</a:t>
            </a:r>
            <a:r>
              <a:rPr lang="ru-RU" sz="2000" b="1" baseline="-10000" dirty="0" smtClean="0">
                <a:latin typeface="Georgia" pitchFamily="18" charset="0"/>
              </a:rPr>
              <a:t>3</a:t>
            </a:r>
            <a:r>
              <a:rPr lang="ru-RU" sz="2000" b="1" dirty="0" smtClean="0">
                <a:latin typeface="Georgia" pitchFamily="18" charset="0"/>
              </a:rPr>
              <a:t> – СН</a:t>
            </a:r>
            <a:r>
              <a:rPr lang="ru-RU" sz="2000" b="1" baseline="-10000" dirty="0" smtClean="0">
                <a:latin typeface="Georgia" pitchFamily="18" charset="0"/>
              </a:rPr>
              <a:t>2</a:t>
            </a:r>
            <a:r>
              <a:rPr lang="ru-RU" sz="2000" b="1" dirty="0" smtClean="0">
                <a:latin typeface="Georgia" pitchFamily="18" charset="0"/>
              </a:rPr>
              <a:t> – СН – СН</a:t>
            </a:r>
            <a:r>
              <a:rPr lang="ru-RU" sz="2000" b="1" baseline="-10000" dirty="0" smtClean="0">
                <a:latin typeface="Georgia" pitchFamily="18" charset="0"/>
              </a:rPr>
              <a:t>3</a:t>
            </a:r>
          </a:p>
          <a:p>
            <a:r>
              <a:rPr lang="ru-RU" sz="2000" b="1" dirty="0" smtClean="0">
                <a:latin typeface="Georgia" pitchFamily="18" charset="0"/>
              </a:rPr>
              <a:t>                                 </a:t>
            </a:r>
            <a:r>
              <a:rPr lang="en-US" sz="2000" b="1" dirty="0" smtClean="0">
                <a:latin typeface="Georgia" pitchFamily="18" charset="0"/>
              </a:rPr>
              <a:t>|</a:t>
            </a:r>
            <a:endParaRPr lang="ru-RU" sz="2000" b="1" dirty="0" smtClean="0">
              <a:latin typeface="Georgia" pitchFamily="18" charset="0"/>
            </a:endParaRPr>
          </a:p>
          <a:p>
            <a:r>
              <a:rPr lang="ru-RU" sz="2000" b="1" dirty="0" smtClean="0">
                <a:latin typeface="Georgia" pitchFamily="18" charset="0"/>
              </a:rPr>
              <a:t>                                ОН</a:t>
            </a:r>
          </a:p>
          <a:p>
            <a:r>
              <a:rPr lang="ru-RU" sz="2000" b="1" dirty="0" smtClean="0">
                <a:latin typeface="Georgia" pitchFamily="18" charset="0"/>
              </a:rPr>
              <a:t>                         СН</a:t>
            </a:r>
            <a:r>
              <a:rPr lang="ru-RU" sz="2000" b="1" baseline="-10000" dirty="0" smtClean="0">
                <a:latin typeface="Georgia" pitchFamily="18" charset="0"/>
              </a:rPr>
              <a:t>3</a:t>
            </a:r>
          </a:p>
          <a:p>
            <a:r>
              <a:rPr lang="ru-RU" sz="2000" b="1" dirty="0" smtClean="0">
                <a:latin typeface="Georgia" pitchFamily="18" charset="0"/>
              </a:rPr>
              <a:t>                          </a:t>
            </a:r>
            <a:r>
              <a:rPr lang="en-US" sz="2000" b="1" dirty="0" smtClean="0">
                <a:latin typeface="Georgia" pitchFamily="18" charset="0"/>
              </a:rPr>
              <a:t>|</a:t>
            </a:r>
            <a:endParaRPr lang="ru-RU" sz="2000" b="1" dirty="0" smtClean="0">
              <a:latin typeface="Georgia" pitchFamily="18" charset="0"/>
            </a:endParaRPr>
          </a:p>
          <a:p>
            <a:r>
              <a:rPr lang="ru-RU" sz="2000" b="1" dirty="0" smtClean="0">
                <a:latin typeface="Georgia" pitchFamily="18" charset="0"/>
              </a:rPr>
              <a:t>             СН</a:t>
            </a:r>
            <a:r>
              <a:rPr lang="ru-RU" sz="2000" b="1" baseline="-10000" dirty="0" smtClean="0">
                <a:latin typeface="Georgia" pitchFamily="18" charset="0"/>
              </a:rPr>
              <a:t>3</a:t>
            </a:r>
            <a:r>
              <a:rPr lang="ru-RU" sz="2000" b="1" dirty="0" smtClean="0">
                <a:latin typeface="Georgia" pitchFamily="18" charset="0"/>
              </a:rPr>
              <a:t> – С – СН</a:t>
            </a:r>
            <a:r>
              <a:rPr lang="ru-RU" sz="2000" b="1" baseline="-10000" dirty="0" smtClean="0">
                <a:latin typeface="Georgia" pitchFamily="18" charset="0"/>
              </a:rPr>
              <a:t>3</a:t>
            </a:r>
          </a:p>
          <a:p>
            <a:r>
              <a:rPr lang="ru-RU" sz="2000" b="1" dirty="0" smtClean="0">
                <a:latin typeface="Georgia" pitchFamily="18" charset="0"/>
              </a:rPr>
              <a:t>                          </a:t>
            </a:r>
            <a:r>
              <a:rPr lang="en-US" sz="2000" b="1" dirty="0" smtClean="0">
                <a:latin typeface="Georgia" pitchFamily="18" charset="0"/>
              </a:rPr>
              <a:t>|</a:t>
            </a:r>
            <a:endParaRPr lang="ru-RU" sz="2000" b="1" dirty="0" smtClean="0">
              <a:latin typeface="Georgia" pitchFamily="18" charset="0"/>
            </a:endParaRPr>
          </a:p>
          <a:p>
            <a:r>
              <a:rPr lang="ru-RU" sz="2000" b="1" dirty="0" smtClean="0">
                <a:latin typeface="Georgia" pitchFamily="18" charset="0"/>
              </a:rPr>
              <a:t>                         ОН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596" y="5357826"/>
            <a:ext cx="3929090" cy="913070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Georgia" pitchFamily="18" charset="0"/>
              </a:rPr>
              <a:t>СН</a:t>
            </a:r>
            <a:r>
              <a:rPr lang="ru-RU" sz="2000" b="1" baseline="-10000" dirty="0" smtClean="0">
                <a:latin typeface="Georgia" pitchFamily="18" charset="0"/>
              </a:rPr>
              <a:t>3</a:t>
            </a:r>
            <a:r>
              <a:rPr lang="ru-RU" sz="2000" b="1" dirty="0" smtClean="0">
                <a:latin typeface="Georgia" pitchFamily="18" charset="0"/>
              </a:rPr>
              <a:t> – О – СН</a:t>
            </a:r>
            <a:r>
              <a:rPr lang="ru-RU" sz="2000" b="1" baseline="-10000" dirty="0" smtClean="0">
                <a:latin typeface="Georgia" pitchFamily="18" charset="0"/>
              </a:rPr>
              <a:t>2</a:t>
            </a:r>
            <a:r>
              <a:rPr lang="ru-RU" sz="2000" b="1" dirty="0" smtClean="0">
                <a:latin typeface="Georgia" pitchFamily="18" charset="0"/>
              </a:rPr>
              <a:t> – СН</a:t>
            </a:r>
            <a:r>
              <a:rPr lang="ru-RU" sz="2000" b="1" baseline="-10000" dirty="0" smtClean="0">
                <a:latin typeface="Georgia" pitchFamily="18" charset="0"/>
              </a:rPr>
              <a:t>2</a:t>
            </a:r>
            <a:r>
              <a:rPr lang="ru-RU" sz="2000" b="1" dirty="0" smtClean="0">
                <a:latin typeface="Georgia" pitchFamily="18" charset="0"/>
              </a:rPr>
              <a:t> – СН</a:t>
            </a:r>
            <a:r>
              <a:rPr lang="ru-RU" sz="2000" b="1" baseline="-10000" dirty="0" smtClean="0">
                <a:latin typeface="Georgia" pitchFamily="18" charset="0"/>
              </a:rPr>
              <a:t>3</a:t>
            </a:r>
          </a:p>
          <a:p>
            <a:endParaRPr lang="ru-RU" sz="2000" b="1" baseline="-10000" dirty="0" smtClean="0">
              <a:latin typeface="Georgia" pitchFamily="18" charset="0"/>
            </a:endParaRPr>
          </a:p>
          <a:p>
            <a:r>
              <a:rPr lang="ru-RU" sz="2000" b="1" dirty="0" smtClean="0">
                <a:latin typeface="Georgia" pitchFamily="18" charset="0"/>
              </a:rPr>
              <a:t>СН</a:t>
            </a:r>
            <a:r>
              <a:rPr lang="ru-RU" sz="2000" b="1" baseline="-10000" dirty="0" smtClean="0">
                <a:latin typeface="Georgia" pitchFamily="18" charset="0"/>
              </a:rPr>
              <a:t>3</a:t>
            </a:r>
            <a:r>
              <a:rPr lang="ru-RU" sz="2000" b="1" dirty="0" smtClean="0">
                <a:latin typeface="Georgia" pitchFamily="18" charset="0"/>
              </a:rPr>
              <a:t> – СН</a:t>
            </a:r>
            <a:r>
              <a:rPr lang="ru-RU" sz="2000" b="1" baseline="-10000" dirty="0" smtClean="0">
                <a:latin typeface="Georgia" pitchFamily="18" charset="0"/>
              </a:rPr>
              <a:t>2</a:t>
            </a:r>
            <a:r>
              <a:rPr lang="ru-RU" sz="2000" b="1" dirty="0" smtClean="0">
                <a:latin typeface="Georgia" pitchFamily="18" charset="0"/>
              </a:rPr>
              <a:t> – О – СН</a:t>
            </a:r>
            <a:r>
              <a:rPr lang="ru-RU" sz="2000" b="1" baseline="-10000" dirty="0" smtClean="0">
                <a:latin typeface="Georgia" pitchFamily="18" charset="0"/>
              </a:rPr>
              <a:t>2</a:t>
            </a:r>
            <a:r>
              <a:rPr lang="ru-RU" sz="2000" b="1" dirty="0" smtClean="0">
                <a:latin typeface="Georgia" pitchFamily="18" charset="0"/>
              </a:rPr>
              <a:t> – СН</a:t>
            </a:r>
            <a:r>
              <a:rPr lang="ru-RU" sz="2000" b="1" baseline="-10000" dirty="0" smtClean="0">
                <a:latin typeface="Georgia" pitchFamily="18" charset="0"/>
              </a:rPr>
              <a:t>3</a:t>
            </a:r>
            <a:r>
              <a:rPr lang="ru-RU" sz="2000" b="1" dirty="0" smtClean="0">
                <a:latin typeface="Georgia" pitchFamily="18" charset="0"/>
              </a:rPr>
              <a:t> </a:t>
            </a:r>
            <a:endParaRPr lang="ru-RU" sz="2000" b="1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571480"/>
            <a:ext cx="371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00FF"/>
                </a:solidFill>
                <a:latin typeface="Georgia" pitchFamily="18" charset="0"/>
              </a:rPr>
              <a:t>бутанол-1</a:t>
            </a:r>
          </a:p>
          <a:p>
            <a:pPr algn="ctr"/>
            <a:endParaRPr lang="ru-RU" sz="24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 algn="ctr"/>
            <a:r>
              <a:rPr lang="ru-RU" sz="2400" b="1" i="1" dirty="0" smtClean="0">
                <a:solidFill>
                  <a:srgbClr val="0000FF"/>
                </a:solidFill>
                <a:latin typeface="Georgia" pitchFamily="18" charset="0"/>
              </a:rPr>
              <a:t>2-метилпропанол-1</a:t>
            </a:r>
            <a:endParaRPr lang="ru-RU" sz="2400" b="1" i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2500306"/>
            <a:ext cx="42148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00FF"/>
                </a:solidFill>
                <a:latin typeface="Georgia" pitchFamily="18" charset="0"/>
              </a:rPr>
              <a:t>бутанол-2</a:t>
            </a:r>
          </a:p>
          <a:p>
            <a:pPr algn="ctr"/>
            <a:endParaRPr lang="ru-RU" sz="24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 algn="ctr"/>
            <a:endParaRPr lang="ru-RU" sz="24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 algn="ctr"/>
            <a:endParaRPr lang="ru-RU" sz="24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 algn="ctr"/>
            <a:endParaRPr lang="ru-RU" sz="24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 algn="ctr"/>
            <a:r>
              <a:rPr lang="ru-RU" sz="2400" b="1" i="1" dirty="0" smtClean="0">
                <a:solidFill>
                  <a:srgbClr val="0000FF"/>
                </a:solidFill>
                <a:latin typeface="Georgia" pitchFamily="18" charset="0"/>
              </a:rPr>
              <a:t>2-метилпропанол-2</a:t>
            </a:r>
            <a:endParaRPr lang="ru-RU" sz="2400" b="1" i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9124" y="5286388"/>
            <a:ext cx="44291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err="1" smtClean="0">
                <a:solidFill>
                  <a:srgbClr val="0000FF"/>
                </a:solidFill>
                <a:latin typeface="Georgia" pitchFamily="18" charset="0"/>
              </a:rPr>
              <a:t>метилпропиловый</a:t>
            </a:r>
            <a:r>
              <a:rPr lang="ru-RU" sz="2400" b="1" i="1" dirty="0" smtClean="0">
                <a:solidFill>
                  <a:srgbClr val="0000FF"/>
                </a:solidFill>
                <a:latin typeface="Georgia" pitchFamily="18" charset="0"/>
              </a:rPr>
              <a:t> эфир</a:t>
            </a:r>
          </a:p>
          <a:p>
            <a:pPr algn="ctr"/>
            <a:endParaRPr lang="ru-RU" sz="12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 algn="ctr"/>
            <a:r>
              <a:rPr lang="ru-RU" sz="2400" b="1" i="1" dirty="0" smtClean="0">
                <a:solidFill>
                  <a:srgbClr val="0000FF"/>
                </a:solidFill>
                <a:latin typeface="Georgia" pitchFamily="18" charset="0"/>
              </a:rPr>
              <a:t>диэтиловый эфир</a:t>
            </a:r>
            <a:endParaRPr lang="ru-RU" sz="2400" b="1" i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3174" y="100010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dirty="0" smtClean="0">
                <a:solidFill>
                  <a:srgbClr val="FF0000"/>
                </a:solidFill>
                <a:latin typeface="Georgia" pitchFamily="18" charset="0"/>
              </a:rPr>
              <a:t>I </a:t>
            </a:r>
            <a:r>
              <a:rPr lang="ru-RU" b="1" i="1" dirty="0" smtClean="0">
                <a:solidFill>
                  <a:srgbClr val="FF0000"/>
                </a:solidFill>
                <a:latin typeface="Georgia" pitchFamily="18" charset="0"/>
              </a:rPr>
              <a:t>спирты</a:t>
            </a:r>
            <a:endParaRPr lang="ru-RU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488" y="292893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dirty="0" smtClean="0">
                <a:solidFill>
                  <a:srgbClr val="FF0000"/>
                </a:solidFill>
                <a:latin typeface="Georgia" pitchFamily="18" charset="0"/>
              </a:rPr>
              <a:t>II</a:t>
            </a:r>
            <a:r>
              <a:rPr lang="ru-RU" b="1" i="1" dirty="0" smtClean="0">
                <a:solidFill>
                  <a:srgbClr val="FF0000"/>
                </a:solidFill>
                <a:latin typeface="Georgia" pitchFamily="18" charset="0"/>
              </a:rPr>
              <a:t> спирт</a:t>
            </a:r>
            <a:r>
              <a:rPr lang="en-US" b="1" i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endParaRPr lang="ru-RU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7488" y="471488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dirty="0" smtClean="0">
                <a:solidFill>
                  <a:srgbClr val="FF0000"/>
                </a:solidFill>
                <a:latin typeface="Georgia" pitchFamily="18" charset="0"/>
              </a:rPr>
              <a:t>III</a:t>
            </a:r>
            <a:r>
              <a:rPr lang="ru-RU" b="1" i="1" dirty="0" smtClean="0">
                <a:solidFill>
                  <a:srgbClr val="FF0000"/>
                </a:solidFill>
                <a:latin typeface="Georgia" pitchFamily="18" charset="0"/>
              </a:rPr>
              <a:t> спирт</a:t>
            </a:r>
            <a:r>
              <a:rPr lang="en-US" b="1" i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endParaRPr lang="ru-RU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2" name="Управляющая кнопка: назад 11">
            <a:hlinkClick r:id="" action="ppaction://hlinkshowjump?jump=previousslide" highlightClick="1"/>
          </p:cNvPr>
          <p:cNvSpPr/>
          <p:nvPr/>
        </p:nvSpPr>
        <p:spPr>
          <a:xfrm>
            <a:off x="8429652" y="6215082"/>
            <a:ext cx="714348" cy="642918"/>
          </a:xfrm>
          <a:prstGeom prst="actionButtonBackPrevious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/>
      <p:bldP spid="9" grpId="0"/>
      <p:bldP spid="11" grpId="0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857224" y="428604"/>
            <a:ext cx="3911185" cy="1237600"/>
            <a:chOff x="785786" y="1357298"/>
            <a:chExt cx="2519068" cy="1237600"/>
          </a:xfrm>
        </p:grpSpPr>
        <p:sp>
          <p:nvSpPr>
            <p:cNvPr id="4" name="TextBox 3"/>
            <p:cNvSpPr txBox="1"/>
            <p:nvPr/>
          </p:nvSpPr>
          <p:spPr>
            <a:xfrm>
              <a:off x="2396168" y="1428736"/>
              <a:ext cx="468446" cy="707886"/>
            </a:xfrm>
            <a:prstGeom prst="rect">
              <a:avLst/>
            </a:prstGeom>
            <a:noFill/>
            <a:scene3d>
              <a:camera prst="orthographicFront">
                <a:rot lat="20731345" lon="930247" rev="2761968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ru-RU" sz="4000" b="1" dirty="0" smtClean="0">
                  <a:latin typeface="Georgia" pitchFamily="18" charset="0"/>
                  <a:cs typeface="Times New Roman"/>
                </a:rPr>
                <a:t>=</a:t>
              </a:r>
              <a:endParaRPr lang="ru-RU" sz="4000" b="1" dirty="0">
                <a:latin typeface="Georgia" pitchFamily="18" charset="0"/>
              </a:endParaRPr>
            </a:p>
          </p:txBody>
        </p:sp>
        <p:grpSp>
          <p:nvGrpSpPr>
            <p:cNvPr id="5" name="Группа 55"/>
            <p:cNvGrpSpPr/>
            <p:nvPr/>
          </p:nvGrpSpPr>
          <p:grpSpPr>
            <a:xfrm>
              <a:off x="785786" y="1357298"/>
              <a:ext cx="2519068" cy="1237600"/>
              <a:chOff x="571472" y="1357298"/>
              <a:chExt cx="2519068" cy="1237600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571472" y="1857364"/>
                <a:ext cx="1840437" cy="400110"/>
              </a:xfrm>
              <a:prstGeom prst="rect">
                <a:avLst/>
              </a:prstGeom>
              <a:noFill/>
              <a:scene3d>
                <a:camera prst="orthographicFront">
                  <a:rot lat="0" lon="21599994" rev="21599994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>
                    <a:latin typeface="Georgia" pitchFamily="18" charset="0"/>
                  </a:rPr>
                  <a:t>СН</a:t>
                </a:r>
                <a:r>
                  <a:rPr lang="ru-RU" sz="2000" b="1" baseline="-10000" dirty="0" smtClean="0">
                    <a:latin typeface="Georgia" pitchFamily="18" charset="0"/>
                  </a:rPr>
                  <a:t>3</a:t>
                </a:r>
                <a:r>
                  <a:rPr lang="ru-RU" sz="2000" b="1" dirty="0" smtClean="0">
                    <a:latin typeface="Georgia" pitchFamily="18" charset="0"/>
                  </a:rPr>
                  <a:t> – СН</a:t>
                </a:r>
                <a:r>
                  <a:rPr lang="ru-RU" sz="2000" b="1" baseline="-10000" dirty="0" smtClean="0">
                    <a:latin typeface="Georgia" pitchFamily="18" charset="0"/>
                  </a:rPr>
                  <a:t>2</a:t>
                </a:r>
                <a:r>
                  <a:rPr lang="ru-RU" sz="2000" b="1" dirty="0" smtClean="0">
                    <a:latin typeface="Georgia" pitchFamily="18" charset="0"/>
                  </a:rPr>
                  <a:t> – СН</a:t>
                </a:r>
                <a:r>
                  <a:rPr lang="ru-RU" sz="2000" b="1" baseline="-10000" dirty="0" smtClean="0">
                    <a:latin typeface="Georgia" pitchFamily="18" charset="0"/>
                  </a:rPr>
                  <a:t>2</a:t>
                </a:r>
                <a:r>
                  <a:rPr lang="en-US" sz="2000" b="1" dirty="0" smtClean="0">
                    <a:latin typeface="Georgia" pitchFamily="18" charset="0"/>
                  </a:rPr>
                  <a:t> – C </a:t>
                </a:r>
                <a:endParaRPr lang="ru-RU" sz="2000" b="1" dirty="0">
                  <a:latin typeface="Georgia" pitchFamily="18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2304722" y="2071678"/>
                <a:ext cx="785818" cy="523220"/>
              </a:xfrm>
              <a:prstGeom prst="rect">
                <a:avLst/>
              </a:prstGeom>
              <a:noFill/>
              <a:scene3d>
                <a:camera prst="orthographicFront">
                  <a:rot lat="0" lon="0" rev="19799999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 smtClean="0">
                    <a:latin typeface="Georgia" pitchFamily="18" charset="0"/>
                  </a:rPr>
                  <a:t>—</a:t>
                </a:r>
                <a:endParaRPr lang="ru-RU" sz="2800" b="1" dirty="0">
                  <a:latin typeface="Georgia" pitchFamily="18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365898" y="1357298"/>
                <a:ext cx="3279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latin typeface="Georgia" pitchFamily="18" charset="0"/>
                  </a:rPr>
                  <a:t> O</a:t>
                </a:r>
                <a:endParaRPr lang="ru-RU" sz="2000" b="1" dirty="0">
                  <a:latin typeface="Georgia" pitchFamily="18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492101" y="2143116"/>
                <a:ext cx="51529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latin typeface="Georgia" pitchFamily="18" charset="0"/>
                  </a:rPr>
                  <a:t> OH</a:t>
                </a:r>
                <a:endParaRPr lang="ru-RU" sz="2000" b="1" dirty="0">
                  <a:latin typeface="Georgia" pitchFamily="18" charset="0"/>
                </a:endParaRPr>
              </a:p>
            </p:txBody>
          </p:sp>
        </p:grpSp>
      </p:grpSp>
      <p:grpSp>
        <p:nvGrpSpPr>
          <p:cNvPr id="25" name="Группа 24"/>
          <p:cNvGrpSpPr/>
          <p:nvPr/>
        </p:nvGrpSpPr>
        <p:grpSpPr>
          <a:xfrm>
            <a:off x="1357290" y="1857364"/>
            <a:ext cx="2934565" cy="1534364"/>
            <a:chOff x="571472" y="2071678"/>
            <a:chExt cx="2934565" cy="1534364"/>
          </a:xfrm>
        </p:grpSpPr>
        <p:grpSp>
          <p:nvGrpSpPr>
            <p:cNvPr id="17" name="Группа 16"/>
            <p:cNvGrpSpPr/>
            <p:nvPr/>
          </p:nvGrpSpPr>
          <p:grpSpPr>
            <a:xfrm>
              <a:off x="571472" y="2071678"/>
              <a:ext cx="2934565" cy="1237600"/>
              <a:chOff x="785786" y="1357298"/>
              <a:chExt cx="1890059" cy="1237600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1798006" y="1428736"/>
                <a:ext cx="468446" cy="707886"/>
              </a:xfrm>
              <a:prstGeom prst="rect">
                <a:avLst/>
              </a:prstGeom>
              <a:noFill/>
              <a:scene3d>
                <a:camera prst="orthographicFront">
                  <a:rot lat="20731345" lon="930247" rev="2761968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ru-RU" sz="4000" b="1" dirty="0" smtClean="0">
                    <a:latin typeface="Georgia" pitchFamily="18" charset="0"/>
                    <a:cs typeface="Times New Roman"/>
                  </a:rPr>
                  <a:t>=</a:t>
                </a:r>
                <a:endParaRPr lang="ru-RU" sz="4000" b="1" dirty="0">
                  <a:latin typeface="Georgia" pitchFamily="18" charset="0"/>
                </a:endParaRPr>
              </a:p>
            </p:txBody>
          </p:sp>
          <p:grpSp>
            <p:nvGrpSpPr>
              <p:cNvPr id="19" name="Группа 55"/>
              <p:cNvGrpSpPr/>
              <p:nvPr/>
            </p:nvGrpSpPr>
            <p:grpSpPr>
              <a:xfrm>
                <a:off x="785786" y="1357298"/>
                <a:ext cx="1890059" cy="1237600"/>
                <a:chOff x="571472" y="1357298"/>
                <a:chExt cx="1890059" cy="1237600"/>
              </a:xfrm>
            </p:grpSpPr>
            <p:sp>
              <p:nvSpPr>
                <p:cNvPr id="20" name="TextBox 19"/>
                <p:cNvSpPr txBox="1"/>
                <p:nvPr/>
              </p:nvSpPr>
              <p:spPr>
                <a:xfrm>
                  <a:off x="571472" y="1857364"/>
                  <a:ext cx="1380307" cy="400110"/>
                </a:xfrm>
                <a:prstGeom prst="rect">
                  <a:avLst/>
                </a:prstGeom>
                <a:noFill/>
                <a:scene3d>
                  <a:camera prst="orthographicFront">
                    <a:rot lat="0" lon="21599994" rev="21599994"/>
                  </a:camera>
                  <a:lightRig rig="threePt" dir="t"/>
                </a:scene3d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b="1" dirty="0" smtClean="0">
                      <a:latin typeface="Georgia" pitchFamily="18" charset="0"/>
                    </a:rPr>
                    <a:t>СН</a:t>
                  </a:r>
                  <a:r>
                    <a:rPr lang="ru-RU" sz="2000" b="1" baseline="-10000" dirty="0" smtClean="0">
                      <a:latin typeface="Georgia" pitchFamily="18" charset="0"/>
                    </a:rPr>
                    <a:t>3</a:t>
                  </a:r>
                  <a:r>
                    <a:rPr lang="ru-RU" sz="2000" b="1" dirty="0" smtClean="0">
                      <a:latin typeface="Georgia" pitchFamily="18" charset="0"/>
                    </a:rPr>
                    <a:t> – СН</a:t>
                  </a:r>
                  <a:r>
                    <a:rPr lang="en-US" sz="2000" b="1" dirty="0" smtClean="0">
                      <a:latin typeface="Georgia" pitchFamily="18" charset="0"/>
                    </a:rPr>
                    <a:t> – C </a:t>
                  </a:r>
                  <a:endParaRPr lang="ru-RU" sz="2000" b="1" dirty="0">
                    <a:latin typeface="Georgia" pitchFamily="18" charset="0"/>
                  </a:endParaRP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1675713" y="2071678"/>
                  <a:ext cx="785818" cy="523220"/>
                </a:xfrm>
                <a:prstGeom prst="rect">
                  <a:avLst/>
                </a:prstGeom>
                <a:noFill/>
                <a:scene3d>
                  <a:camera prst="orthographicFront">
                    <a:rot lat="0" lon="0" rev="19799999"/>
                  </a:camera>
                  <a:lightRig rig="threePt" dir="t"/>
                </a:scene3d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b="1" dirty="0" smtClean="0">
                      <a:latin typeface="Georgia" pitchFamily="18" charset="0"/>
                    </a:rPr>
                    <a:t>—</a:t>
                  </a:r>
                  <a:endParaRPr lang="ru-RU" sz="2800" b="1" dirty="0">
                    <a:latin typeface="Georgia" pitchFamily="18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1767735" y="1357298"/>
                  <a:ext cx="32791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b="1" dirty="0" smtClean="0">
                      <a:latin typeface="Georgia" pitchFamily="18" charset="0"/>
                    </a:rPr>
                    <a:t> O</a:t>
                  </a:r>
                  <a:endParaRPr lang="ru-RU" sz="2000" b="1" dirty="0">
                    <a:latin typeface="Georgia" pitchFamily="18" charset="0"/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1813746" y="2143116"/>
                  <a:ext cx="51529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b="1" dirty="0" smtClean="0">
                      <a:latin typeface="Georgia" pitchFamily="18" charset="0"/>
                    </a:rPr>
                    <a:t> OH</a:t>
                  </a:r>
                  <a:endParaRPr lang="ru-RU" sz="2000" b="1" dirty="0">
                    <a:latin typeface="Georgia" pitchFamily="18" charset="0"/>
                  </a:endParaRPr>
                </a:p>
              </p:txBody>
            </p:sp>
          </p:grpSp>
        </p:grpSp>
        <p:sp>
          <p:nvSpPr>
            <p:cNvPr id="24" name="TextBox 23"/>
            <p:cNvSpPr txBox="1"/>
            <p:nvPr/>
          </p:nvSpPr>
          <p:spPr>
            <a:xfrm>
              <a:off x="1357258" y="2928934"/>
              <a:ext cx="78578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 </a:t>
              </a:r>
              <a:r>
                <a:rPr lang="en-US" b="1" dirty="0" smtClean="0"/>
                <a:t>|</a:t>
              </a:r>
              <a:endParaRPr lang="ru-RU" b="1" dirty="0" smtClean="0"/>
            </a:p>
            <a:p>
              <a:r>
                <a:rPr lang="ru-RU" sz="2000" b="1" dirty="0" smtClean="0">
                  <a:latin typeface="Georgia" pitchFamily="18" charset="0"/>
                </a:rPr>
                <a:t>СН3</a:t>
              </a:r>
              <a:endParaRPr lang="ru-RU" b="1" dirty="0"/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1214414" y="3357562"/>
            <a:ext cx="3447358" cy="1237600"/>
            <a:chOff x="785787" y="1357298"/>
            <a:chExt cx="2220333" cy="1237600"/>
          </a:xfrm>
        </p:grpSpPr>
        <p:sp>
          <p:nvSpPr>
            <p:cNvPr id="34" name="TextBox 33"/>
            <p:cNvSpPr txBox="1"/>
            <p:nvPr/>
          </p:nvSpPr>
          <p:spPr>
            <a:xfrm>
              <a:off x="1844018" y="1428736"/>
              <a:ext cx="468446" cy="707886"/>
            </a:xfrm>
            <a:prstGeom prst="rect">
              <a:avLst/>
            </a:prstGeom>
            <a:noFill/>
            <a:scene3d>
              <a:camera prst="orthographicFront">
                <a:rot lat="20731345" lon="930247" rev="2761968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ru-RU" sz="4000" b="1" dirty="0" smtClean="0">
                  <a:latin typeface="Georgia" pitchFamily="18" charset="0"/>
                  <a:cs typeface="Times New Roman"/>
                </a:rPr>
                <a:t>=</a:t>
              </a:r>
              <a:endParaRPr lang="ru-RU" sz="4000" b="1" dirty="0">
                <a:latin typeface="Georgia" pitchFamily="18" charset="0"/>
              </a:endParaRPr>
            </a:p>
          </p:txBody>
        </p:sp>
        <p:grpSp>
          <p:nvGrpSpPr>
            <p:cNvPr id="35" name="Группа 55"/>
            <p:cNvGrpSpPr/>
            <p:nvPr/>
          </p:nvGrpSpPr>
          <p:grpSpPr>
            <a:xfrm>
              <a:off x="785787" y="1357298"/>
              <a:ext cx="2220333" cy="1237600"/>
              <a:chOff x="571473" y="1357298"/>
              <a:chExt cx="2220333" cy="1237600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571473" y="1857364"/>
                <a:ext cx="1380307" cy="400110"/>
              </a:xfrm>
              <a:prstGeom prst="rect">
                <a:avLst/>
              </a:prstGeom>
              <a:noFill/>
              <a:scene3d>
                <a:camera prst="orthographicFront">
                  <a:rot lat="0" lon="21599994" rev="21599994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>
                    <a:latin typeface="Georgia" pitchFamily="18" charset="0"/>
                  </a:rPr>
                  <a:t>СН</a:t>
                </a:r>
                <a:r>
                  <a:rPr lang="ru-RU" sz="2000" b="1" baseline="-10000" dirty="0" smtClean="0">
                    <a:latin typeface="Georgia" pitchFamily="18" charset="0"/>
                  </a:rPr>
                  <a:t>3</a:t>
                </a:r>
                <a:r>
                  <a:rPr lang="ru-RU" sz="2000" b="1" dirty="0" smtClean="0">
                    <a:latin typeface="Georgia" pitchFamily="18" charset="0"/>
                  </a:rPr>
                  <a:t> – СН</a:t>
                </a:r>
                <a:r>
                  <a:rPr lang="ru-RU" sz="2000" b="1" baseline="-10000" dirty="0" smtClean="0">
                    <a:latin typeface="Georgia" pitchFamily="18" charset="0"/>
                  </a:rPr>
                  <a:t>2</a:t>
                </a:r>
                <a:r>
                  <a:rPr lang="en-US" sz="2000" b="1" dirty="0" smtClean="0">
                    <a:latin typeface="Georgia" pitchFamily="18" charset="0"/>
                  </a:rPr>
                  <a:t> – C </a:t>
                </a:r>
                <a:endParaRPr lang="ru-RU" sz="2000" b="1" dirty="0">
                  <a:latin typeface="Georgia" pitchFamily="18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721725" y="2071678"/>
                <a:ext cx="785818" cy="523220"/>
              </a:xfrm>
              <a:prstGeom prst="rect">
                <a:avLst/>
              </a:prstGeom>
              <a:noFill/>
              <a:scene3d>
                <a:camera prst="orthographicFront">
                  <a:rot lat="0" lon="0" rev="19799999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 smtClean="0">
                    <a:latin typeface="Georgia" pitchFamily="18" charset="0"/>
                  </a:rPr>
                  <a:t>—</a:t>
                </a:r>
                <a:endParaRPr lang="ru-RU" sz="2800" b="1" dirty="0">
                  <a:latin typeface="Georgia" pitchFamily="18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813747" y="1357298"/>
                <a:ext cx="3279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latin typeface="Georgia" pitchFamily="18" charset="0"/>
                  </a:rPr>
                  <a:t> O</a:t>
                </a:r>
                <a:endParaRPr lang="ru-RU" sz="2000" b="1" dirty="0">
                  <a:latin typeface="Georgia" pitchFamily="18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905769" y="2143116"/>
                <a:ext cx="88603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latin typeface="Georgia" pitchFamily="18" charset="0"/>
                  </a:rPr>
                  <a:t> O</a:t>
                </a:r>
                <a:r>
                  <a:rPr lang="ru-RU" sz="2000" b="1" dirty="0" smtClean="0">
                    <a:latin typeface="Georgia" pitchFamily="18" charset="0"/>
                  </a:rPr>
                  <a:t> – СН</a:t>
                </a:r>
                <a:r>
                  <a:rPr lang="ru-RU" sz="2000" b="1" baseline="-10000" dirty="0" smtClean="0">
                    <a:latin typeface="Georgia" pitchFamily="18" charset="0"/>
                  </a:rPr>
                  <a:t>3</a:t>
                </a:r>
                <a:endParaRPr lang="ru-RU" sz="2000" b="1" baseline="-10000" dirty="0">
                  <a:latin typeface="Georgia" pitchFamily="18" charset="0"/>
                </a:endParaRPr>
              </a:p>
            </p:txBody>
          </p:sp>
        </p:grpSp>
      </p:grpSp>
      <p:grpSp>
        <p:nvGrpSpPr>
          <p:cNvPr id="40" name="Группа 39"/>
          <p:cNvGrpSpPr/>
          <p:nvPr/>
        </p:nvGrpSpPr>
        <p:grpSpPr>
          <a:xfrm>
            <a:off x="1285852" y="4786322"/>
            <a:ext cx="3429024" cy="1185928"/>
            <a:chOff x="785787" y="1357298"/>
            <a:chExt cx="2208525" cy="1185928"/>
          </a:xfrm>
        </p:grpSpPr>
        <p:sp>
          <p:nvSpPr>
            <p:cNvPr id="41" name="TextBox 40"/>
            <p:cNvSpPr txBox="1"/>
            <p:nvPr/>
          </p:nvSpPr>
          <p:spPr>
            <a:xfrm>
              <a:off x="1337918" y="1428736"/>
              <a:ext cx="468446" cy="707886"/>
            </a:xfrm>
            <a:prstGeom prst="rect">
              <a:avLst/>
            </a:prstGeom>
            <a:noFill/>
            <a:scene3d>
              <a:camera prst="orthographicFront">
                <a:rot lat="20731345" lon="930247" rev="2761968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ru-RU" sz="4000" b="1" dirty="0" smtClean="0">
                  <a:latin typeface="Georgia" pitchFamily="18" charset="0"/>
                  <a:cs typeface="Times New Roman"/>
                </a:rPr>
                <a:t>=</a:t>
              </a:r>
              <a:endParaRPr lang="ru-RU" sz="4000" b="1" dirty="0">
                <a:latin typeface="Georgia" pitchFamily="18" charset="0"/>
              </a:endParaRPr>
            </a:p>
          </p:txBody>
        </p:sp>
        <p:grpSp>
          <p:nvGrpSpPr>
            <p:cNvPr id="42" name="Группа 55"/>
            <p:cNvGrpSpPr/>
            <p:nvPr/>
          </p:nvGrpSpPr>
          <p:grpSpPr>
            <a:xfrm>
              <a:off x="785787" y="1357298"/>
              <a:ext cx="2208525" cy="1185928"/>
              <a:chOff x="571473" y="1357298"/>
              <a:chExt cx="2208525" cy="1185928"/>
            </a:xfrm>
          </p:grpSpPr>
          <p:sp>
            <p:nvSpPr>
              <p:cNvPr id="43" name="TextBox 42"/>
              <p:cNvSpPr txBox="1"/>
              <p:nvPr/>
            </p:nvSpPr>
            <p:spPr>
              <a:xfrm>
                <a:off x="571473" y="1857364"/>
                <a:ext cx="782186" cy="400110"/>
              </a:xfrm>
              <a:prstGeom prst="rect">
                <a:avLst/>
              </a:prstGeom>
              <a:noFill/>
              <a:scene3d>
                <a:camera prst="orthographicFront">
                  <a:rot lat="0" lon="21599994" rev="21599994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>
                    <a:latin typeface="Georgia" pitchFamily="18" charset="0"/>
                  </a:rPr>
                  <a:t>СН</a:t>
                </a:r>
                <a:r>
                  <a:rPr lang="ru-RU" sz="2000" b="1" baseline="-10000" dirty="0" smtClean="0">
                    <a:latin typeface="Georgia" pitchFamily="18" charset="0"/>
                  </a:rPr>
                  <a:t>3</a:t>
                </a:r>
                <a:r>
                  <a:rPr lang="en-US" sz="2000" b="1" dirty="0" smtClean="0">
                    <a:latin typeface="Georgia" pitchFamily="18" charset="0"/>
                  </a:rPr>
                  <a:t> – C </a:t>
                </a:r>
                <a:endParaRPr lang="ru-RU" sz="2000" b="1" dirty="0">
                  <a:latin typeface="Georgia" pitchFamily="18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1215626" y="1928802"/>
                <a:ext cx="276065" cy="523220"/>
              </a:xfrm>
              <a:prstGeom prst="rect">
                <a:avLst/>
              </a:prstGeom>
              <a:noFill/>
              <a:scene3d>
                <a:camera prst="orthographicFront">
                  <a:rot lat="0" lon="0" rev="19799999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 smtClean="0">
                    <a:latin typeface="Georgia" pitchFamily="18" charset="0"/>
                  </a:rPr>
                  <a:t>—</a:t>
                </a:r>
                <a:endParaRPr lang="ru-RU" sz="2800" b="1" dirty="0">
                  <a:latin typeface="Georgia" pitchFamily="18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307648" y="1357298"/>
                <a:ext cx="3279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latin typeface="Georgia" pitchFamily="18" charset="0"/>
                  </a:rPr>
                  <a:t> O</a:t>
                </a:r>
                <a:endParaRPr lang="ru-RU" sz="2000" b="1" dirty="0">
                  <a:latin typeface="Georgia" pitchFamily="18" charset="0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353659" y="2143116"/>
                <a:ext cx="142633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latin typeface="Georgia" pitchFamily="18" charset="0"/>
                  </a:rPr>
                  <a:t> O</a:t>
                </a:r>
                <a:r>
                  <a:rPr lang="ru-RU" sz="2000" b="1" dirty="0" smtClean="0">
                    <a:latin typeface="Georgia" pitchFamily="18" charset="0"/>
                  </a:rPr>
                  <a:t> – СН</a:t>
                </a:r>
                <a:r>
                  <a:rPr lang="ru-RU" sz="2000" b="1" baseline="-10000" dirty="0" smtClean="0">
                    <a:latin typeface="Georgia" pitchFamily="18" charset="0"/>
                  </a:rPr>
                  <a:t>2</a:t>
                </a:r>
                <a:r>
                  <a:rPr lang="ru-RU" sz="2000" b="1" dirty="0" smtClean="0">
                    <a:latin typeface="Georgia" pitchFamily="18" charset="0"/>
                  </a:rPr>
                  <a:t> – СН</a:t>
                </a:r>
                <a:r>
                  <a:rPr lang="ru-RU" sz="2000" b="1" baseline="-10000" dirty="0" smtClean="0">
                    <a:latin typeface="Georgia" pitchFamily="18" charset="0"/>
                  </a:rPr>
                  <a:t>3</a:t>
                </a:r>
                <a:endParaRPr lang="ru-RU" sz="2000" b="1" baseline="-10000" dirty="0">
                  <a:latin typeface="Georgia" pitchFamily="18" charset="0"/>
                </a:endParaRPr>
              </a:p>
            </p:txBody>
          </p:sp>
        </p:grpSp>
      </p:grpSp>
      <p:sp>
        <p:nvSpPr>
          <p:cNvPr id="47" name="TextBox 46"/>
          <p:cNvSpPr txBox="1"/>
          <p:nvPr/>
        </p:nvSpPr>
        <p:spPr>
          <a:xfrm>
            <a:off x="4500562" y="642918"/>
            <a:ext cx="421484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00FF"/>
                </a:solidFill>
                <a:latin typeface="Georgia" pitchFamily="18" charset="0"/>
              </a:rPr>
              <a:t>бутановая кислота</a:t>
            </a:r>
          </a:p>
          <a:p>
            <a:pPr algn="ctr"/>
            <a:endParaRPr lang="ru-RU" sz="28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 algn="ctr"/>
            <a:endParaRPr lang="ru-RU" sz="28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 algn="ctr"/>
            <a:r>
              <a:rPr lang="ru-RU" sz="2800" b="1" i="1" dirty="0" smtClean="0">
                <a:solidFill>
                  <a:srgbClr val="0000FF"/>
                </a:solidFill>
                <a:latin typeface="Georgia" pitchFamily="18" charset="0"/>
              </a:rPr>
              <a:t>2-метилпропановая кислота</a:t>
            </a:r>
          </a:p>
          <a:p>
            <a:pPr algn="ctr"/>
            <a:endParaRPr lang="ru-RU" sz="28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 algn="ctr"/>
            <a:endParaRPr lang="ru-RU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 algn="ctr"/>
            <a:r>
              <a:rPr lang="ru-RU" sz="2800" b="1" i="1" dirty="0" smtClean="0">
                <a:solidFill>
                  <a:srgbClr val="0000FF"/>
                </a:solidFill>
                <a:latin typeface="Georgia" pitchFamily="18" charset="0"/>
              </a:rPr>
              <a:t>метиловый эфир </a:t>
            </a:r>
            <a:r>
              <a:rPr lang="ru-RU" sz="2800" b="1" i="1" dirty="0" err="1" smtClean="0">
                <a:solidFill>
                  <a:srgbClr val="0000FF"/>
                </a:solidFill>
                <a:latin typeface="Georgia" pitchFamily="18" charset="0"/>
              </a:rPr>
              <a:t>пропионовой</a:t>
            </a:r>
            <a:r>
              <a:rPr lang="ru-RU" sz="28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2800" b="1" i="1" dirty="0" err="1" smtClean="0">
                <a:solidFill>
                  <a:srgbClr val="0000FF"/>
                </a:solidFill>
                <a:latin typeface="Georgia" pitchFamily="18" charset="0"/>
              </a:rPr>
              <a:t>к-ты</a:t>
            </a:r>
            <a:endParaRPr lang="ru-RU" sz="28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 algn="ctr"/>
            <a:endParaRPr lang="ru-RU" sz="28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 algn="ctr"/>
            <a:endParaRPr lang="ru-RU" sz="16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 algn="ctr"/>
            <a:r>
              <a:rPr lang="ru-RU" sz="2800" b="1" i="1" dirty="0" smtClean="0">
                <a:solidFill>
                  <a:srgbClr val="0000FF"/>
                </a:solidFill>
                <a:latin typeface="Georgia" pitchFamily="18" charset="0"/>
              </a:rPr>
              <a:t>этиловый эфир уксусной кислоты</a:t>
            </a:r>
            <a:endParaRPr lang="ru-RU" sz="2800" b="1" i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48" name="Управляющая кнопка: назад 47">
            <a:hlinkClick r:id="" action="ppaction://hlinkshowjump?jump=lastslideviewed" highlightClick="1"/>
          </p:cNvPr>
          <p:cNvSpPr/>
          <p:nvPr/>
        </p:nvSpPr>
        <p:spPr>
          <a:xfrm>
            <a:off x="8429652" y="6215082"/>
            <a:ext cx="714348" cy="642918"/>
          </a:xfrm>
          <a:prstGeom prst="actionButtonBackPrevious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857224" y="785794"/>
            <a:ext cx="3911185" cy="1237600"/>
            <a:chOff x="785786" y="1357298"/>
            <a:chExt cx="2519068" cy="1237600"/>
          </a:xfrm>
        </p:grpSpPr>
        <p:sp>
          <p:nvSpPr>
            <p:cNvPr id="4" name="TextBox 3"/>
            <p:cNvSpPr txBox="1"/>
            <p:nvPr/>
          </p:nvSpPr>
          <p:spPr>
            <a:xfrm>
              <a:off x="2396168" y="1428736"/>
              <a:ext cx="468446" cy="707886"/>
            </a:xfrm>
            <a:prstGeom prst="rect">
              <a:avLst/>
            </a:prstGeom>
            <a:noFill/>
            <a:scene3d>
              <a:camera prst="orthographicFront">
                <a:rot lat="20731345" lon="930247" rev="2761968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ru-RU" sz="4000" b="1" dirty="0" smtClean="0">
                  <a:latin typeface="Georgia" pitchFamily="18" charset="0"/>
                  <a:cs typeface="Times New Roman"/>
                </a:rPr>
                <a:t>=</a:t>
              </a:r>
              <a:endParaRPr lang="ru-RU" sz="4000" b="1" dirty="0">
                <a:latin typeface="Georgia" pitchFamily="18" charset="0"/>
              </a:endParaRPr>
            </a:p>
          </p:txBody>
        </p:sp>
        <p:grpSp>
          <p:nvGrpSpPr>
            <p:cNvPr id="5" name="Группа 55"/>
            <p:cNvGrpSpPr/>
            <p:nvPr/>
          </p:nvGrpSpPr>
          <p:grpSpPr>
            <a:xfrm>
              <a:off x="785786" y="1357298"/>
              <a:ext cx="2519068" cy="1237600"/>
              <a:chOff x="571472" y="1357298"/>
              <a:chExt cx="2519068" cy="1237600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571472" y="1857364"/>
                <a:ext cx="1840437" cy="400110"/>
              </a:xfrm>
              <a:prstGeom prst="rect">
                <a:avLst/>
              </a:prstGeom>
              <a:noFill/>
              <a:scene3d>
                <a:camera prst="orthographicFront">
                  <a:rot lat="0" lon="21599994" rev="21599994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>
                    <a:latin typeface="Georgia" pitchFamily="18" charset="0"/>
                  </a:rPr>
                  <a:t>СН</a:t>
                </a:r>
                <a:r>
                  <a:rPr lang="ru-RU" sz="2000" b="1" baseline="-10000" dirty="0" smtClean="0">
                    <a:latin typeface="Georgia" pitchFamily="18" charset="0"/>
                  </a:rPr>
                  <a:t>3</a:t>
                </a:r>
                <a:r>
                  <a:rPr lang="ru-RU" sz="2000" b="1" dirty="0" smtClean="0">
                    <a:latin typeface="Georgia" pitchFamily="18" charset="0"/>
                  </a:rPr>
                  <a:t> – СН</a:t>
                </a:r>
                <a:r>
                  <a:rPr lang="ru-RU" sz="2000" b="1" baseline="-10000" dirty="0" smtClean="0">
                    <a:latin typeface="Georgia" pitchFamily="18" charset="0"/>
                  </a:rPr>
                  <a:t>2</a:t>
                </a:r>
                <a:r>
                  <a:rPr lang="ru-RU" sz="2000" b="1" dirty="0" smtClean="0">
                    <a:latin typeface="Georgia" pitchFamily="18" charset="0"/>
                  </a:rPr>
                  <a:t> – СН</a:t>
                </a:r>
                <a:r>
                  <a:rPr lang="ru-RU" sz="2000" b="1" baseline="-10000" dirty="0" smtClean="0">
                    <a:latin typeface="Georgia" pitchFamily="18" charset="0"/>
                  </a:rPr>
                  <a:t>2</a:t>
                </a:r>
                <a:r>
                  <a:rPr lang="en-US" sz="2000" b="1" dirty="0" smtClean="0">
                    <a:latin typeface="Georgia" pitchFamily="18" charset="0"/>
                  </a:rPr>
                  <a:t> – C </a:t>
                </a:r>
                <a:endParaRPr lang="ru-RU" sz="2000" b="1" dirty="0">
                  <a:latin typeface="Georgia" pitchFamily="18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2304722" y="2071678"/>
                <a:ext cx="785818" cy="523220"/>
              </a:xfrm>
              <a:prstGeom prst="rect">
                <a:avLst/>
              </a:prstGeom>
              <a:noFill/>
              <a:scene3d>
                <a:camera prst="orthographicFront">
                  <a:rot lat="0" lon="0" rev="19799999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 smtClean="0">
                    <a:latin typeface="Georgia" pitchFamily="18" charset="0"/>
                  </a:rPr>
                  <a:t>—</a:t>
                </a:r>
                <a:endParaRPr lang="ru-RU" sz="2800" b="1" dirty="0">
                  <a:latin typeface="Georgia" pitchFamily="18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365898" y="1357298"/>
                <a:ext cx="3279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latin typeface="Georgia" pitchFamily="18" charset="0"/>
                  </a:rPr>
                  <a:t> O</a:t>
                </a:r>
                <a:endParaRPr lang="ru-RU" sz="2000" b="1" dirty="0">
                  <a:latin typeface="Georgia" pitchFamily="18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503930" y="2143116"/>
                <a:ext cx="33390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latin typeface="Georgia" pitchFamily="18" charset="0"/>
                  </a:rPr>
                  <a:t> H</a:t>
                </a:r>
                <a:endParaRPr lang="ru-RU" sz="2000" b="1" dirty="0">
                  <a:latin typeface="Georgia" pitchFamily="18" charset="0"/>
                </a:endParaRPr>
              </a:p>
            </p:txBody>
          </p:sp>
        </p:grpSp>
      </p:grpSp>
      <p:grpSp>
        <p:nvGrpSpPr>
          <p:cNvPr id="17" name="Группа 16"/>
          <p:cNvGrpSpPr/>
          <p:nvPr/>
        </p:nvGrpSpPr>
        <p:grpSpPr>
          <a:xfrm>
            <a:off x="1357290" y="2428868"/>
            <a:ext cx="2934565" cy="1534364"/>
            <a:chOff x="571472" y="2071678"/>
            <a:chExt cx="2934565" cy="1534364"/>
          </a:xfrm>
        </p:grpSpPr>
        <p:grpSp>
          <p:nvGrpSpPr>
            <p:cNvPr id="18" name="Группа 16"/>
            <p:cNvGrpSpPr/>
            <p:nvPr/>
          </p:nvGrpSpPr>
          <p:grpSpPr>
            <a:xfrm>
              <a:off x="571471" y="2071678"/>
              <a:ext cx="2934566" cy="1237600"/>
              <a:chOff x="785786" y="1357298"/>
              <a:chExt cx="1890059" cy="1237600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1798006" y="1428736"/>
                <a:ext cx="468446" cy="707886"/>
              </a:xfrm>
              <a:prstGeom prst="rect">
                <a:avLst/>
              </a:prstGeom>
              <a:noFill/>
              <a:scene3d>
                <a:camera prst="orthographicFront">
                  <a:rot lat="20731345" lon="930247" rev="2761968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ru-RU" sz="4000" b="1" dirty="0" smtClean="0">
                    <a:latin typeface="Georgia" pitchFamily="18" charset="0"/>
                    <a:cs typeface="Times New Roman"/>
                  </a:rPr>
                  <a:t>=</a:t>
                </a:r>
                <a:endParaRPr lang="ru-RU" sz="4000" b="1" dirty="0">
                  <a:latin typeface="Georgia" pitchFamily="18" charset="0"/>
                </a:endParaRPr>
              </a:p>
            </p:txBody>
          </p:sp>
          <p:grpSp>
            <p:nvGrpSpPr>
              <p:cNvPr id="21" name="Группа 55"/>
              <p:cNvGrpSpPr/>
              <p:nvPr/>
            </p:nvGrpSpPr>
            <p:grpSpPr>
              <a:xfrm>
                <a:off x="785786" y="1357298"/>
                <a:ext cx="1890059" cy="1237600"/>
                <a:chOff x="571472" y="1357298"/>
                <a:chExt cx="1890059" cy="1237600"/>
              </a:xfrm>
            </p:grpSpPr>
            <p:sp>
              <p:nvSpPr>
                <p:cNvPr id="22" name="TextBox 21"/>
                <p:cNvSpPr txBox="1"/>
                <p:nvPr/>
              </p:nvSpPr>
              <p:spPr>
                <a:xfrm>
                  <a:off x="571472" y="1857364"/>
                  <a:ext cx="1380307" cy="400110"/>
                </a:xfrm>
                <a:prstGeom prst="rect">
                  <a:avLst/>
                </a:prstGeom>
                <a:noFill/>
                <a:scene3d>
                  <a:camera prst="orthographicFront">
                    <a:rot lat="0" lon="21599994" rev="21599994"/>
                  </a:camera>
                  <a:lightRig rig="threePt" dir="t"/>
                </a:scene3d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b="1" dirty="0" smtClean="0">
                      <a:latin typeface="Georgia" pitchFamily="18" charset="0"/>
                    </a:rPr>
                    <a:t>СН</a:t>
                  </a:r>
                  <a:r>
                    <a:rPr lang="ru-RU" sz="2000" b="1" baseline="-10000" dirty="0" smtClean="0">
                      <a:latin typeface="Georgia" pitchFamily="18" charset="0"/>
                    </a:rPr>
                    <a:t>3</a:t>
                  </a:r>
                  <a:r>
                    <a:rPr lang="ru-RU" sz="2000" b="1" dirty="0" smtClean="0">
                      <a:latin typeface="Georgia" pitchFamily="18" charset="0"/>
                    </a:rPr>
                    <a:t> – СН</a:t>
                  </a:r>
                  <a:r>
                    <a:rPr lang="en-US" sz="2000" b="1" dirty="0" smtClean="0">
                      <a:latin typeface="Georgia" pitchFamily="18" charset="0"/>
                    </a:rPr>
                    <a:t> – C </a:t>
                  </a:r>
                  <a:endParaRPr lang="ru-RU" sz="2000" b="1" dirty="0">
                    <a:latin typeface="Georgia" pitchFamily="18" charset="0"/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1675713" y="2071678"/>
                  <a:ext cx="785818" cy="523220"/>
                </a:xfrm>
                <a:prstGeom prst="rect">
                  <a:avLst/>
                </a:prstGeom>
                <a:noFill/>
                <a:scene3d>
                  <a:camera prst="orthographicFront">
                    <a:rot lat="0" lon="0" rev="19799999"/>
                  </a:camera>
                  <a:lightRig rig="threePt" dir="t"/>
                </a:scene3d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b="1" dirty="0" smtClean="0">
                      <a:latin typeface="Georgia" pitchFamily="18" charset="0"/>
                    </a:rPr>
                    <a:t>—</a:t>
                  </a:r>
                  <a:endParaRPr lang="ru-RU" sz="2800" b="1" dirty="0">
                    <a:latin typeface="Georgia" pitchFamily="18" charset="0"/>
                  </a:endParaRP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1767735" y="1357298"/>
                  <a:ext cx="32791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b="1" dirty="0" smtClean="0">
                      <a:latin typeface="Georgia" pitchFamily="18" charset="0"/>
                    </a:rPr>
                    <a:t> O</a:t>
                  </a:r>
                  <a:endParaRPr lang="ru-RU" sz="2000" b="1" dirty="0">
                    <a:latin typeface="Georgia" pitchFamily="18" charset="0"/>
                  </a:endParaRP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1859778" y="2143116"/>
                  <a:ext cx="36810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b="1" dirty="0" smtClean="0">
                      <a:latin typeface="Georgia" pitchFamily="18" charset="0"/>
                    </a:rPr>
                    <a:t> H</a:t>
                  </a:r>
                  <a:endParaRPr lang="ru-RU" sz="2000" b="1" dirty="0">
                    <a:latin typeface="Georgia" pitchFamily="18" charset="0"/>
                  </a:endParaRPr>
                </a:p>
              </p:txBody>
            </p:sp>
          </p:grpSp>
        </p:grpSp>
        <p:sp>
          <p:nvSpPr>
            <p:cNvPr id="19" name="TextBox 18"/>
            <p:cNvSpPr txBox="1"/>
            <p:nvPr/>
          </p:nvSpPr>
          <p:spPr>
            <a:xfrm>
              <a:off x="1357258" y="2928934"/>
              <a:ext cx="78578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 </a:t>
              </a:r>
              <a:r>
                <a:rPr lang="en-US" b="1" dirty="0" smtClean="0"/>
                <a:t>|</a:t>
              </a:r>
              <a:endParaRPr lang="ru-RU" b="1" dirty="0" smtClean="0"/>
            </a:p>
            <a:p>
              <a:r>
                <a:rPr lang="ru-RU" sz="2000" b="1" dirty="0" smtClean="0">
                  <a:latin typeface="Georgia" pitchFamily="18" charset="0"/>
                </a:rPr>
                <a:t>СН3</a:t>
              </a:r>
              <a:endParaRPr lang="ru-RU" b="1" dirty="0"/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928662" y="4714884"/>
            <a:ext cx="371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СН</a:t>
            </a:r>
            <a:r>
              <a:rPr lang="ru-RU" sz="2400" b="1" baseline="-10000" dirty="0" smtClean="0">
                <a:latin typeface="Georgia" pitchFamily="18" charset="0"/>
              </a:rPr>
              <a:t>3</a:t>
            </a:r>
            <a:r>
              <a:rPr lang="en-US" sz="2400" b="1" dirty="0" smtClean="0">
                <a:latin typeface="Georgia" pitchFamily="18" charset="0"/>
              </a:rPr>
              <a:t> –</a:t>
            </a:r>
            <a:r>
              <a:rPr lang="ru-RU" sz="2400" b="1" dirty="0" smtClean="0">
                <a:latin typeface="Georgia" pitchFamily="18" charset="0"/>
              </a:rPr>
              <a:t> СН</a:t>
            </a:r>
            <a:r>
              <a:rPr lang="ru-RU" sz="2400" b="1" baseline="-10000" dirty="0" smtClean="0">
                <a:latin typeface="Georgia" pitchFamily="18" charset="0"/>
              </a:rPr>
              <a:t>2</a:t>
            </a:r>
            <a:r>
              <a:rPr lang="ru-RU" sz="2400" b="1" dirty="0" smtClean="0">
                <a:latin typeface="Georgia" pitchFamily="18" charset="0"/>
              </a:rPr>
              <a:t> – </a:t>
            </a:r>
            <a:r>
              <a:rPr lang="en-US" sz="2400" b="1" dirty="0" smtClean="0">
                <a:latin typeface="Georgia" pitchFamily="18" charset="0"/>
              </a:rPr>
              <a:t>C</a:t>
            </a:r>
            <a:r>
              <a:rPr lang="ru-RU" sz="2400" b="1" dirty="0" smtClean="0">
                <a:latin typeface="Georgia" pitchFamily="18" charset="0"/>
              </a:rPr>
              <a:t> 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ru-RU" sz="2400" b="1" dirty="0" smtClean="0">
                <a:latin typeface="Georgia" pitchFamily="18" charset="0"/>
              </a:rPr>
              <a:t> </a:t>
            </a:r>
            <a:r>
              <a:rPr lang="en-US" sz="2400" b="1" dirty="0" smtClean="0">
                <a:latin typeface="Georgia" pitchFamily="18" charset="0"/>
              </a:rPr>
              <a:t>– </a:t>
            </a:r>
            <a:r>
              <a:rPr lang="ru-RU" sz="2400" b="1" dirty="0" smtClean="0">
                <a:latin typeface="Georgia" pitchFamily="18" charset="0"/>
              </a:rPr>
              <a:t>СН</a:t>
            </a:r>
            <a:r>
              <a:rPr lang="ru-RU" sz="2400" b="1" baseline="-10000" dirty="0" smtClean="0">
                <a:latin typeface="Georgia" pitchFamily="18" charset="0"/>
              </a:rPr>
              <a:t>3 </a:t>
            </a:r>
            <a:endParaRPr lang="en-US" sz="2400" b="1" baseline="-10000" dirty="0" smtClean="0">
              <a:latin typeface="Georgia" pitchFamily="18" charset="0"/>
            </a:endParaRPr>
          </a:p>
          <a:p>
            <a:r>
              <a:rPr lang="en-US" sz="2400" b="1" dirty="0" smtClean="0">
                <a:latin typeface="Georgia" pitchFamily="18" charset="0"/>
              </a:rPr>
              <a:t>       </a:t>
            </a:r>
            <a:r>
              <a:rPr lang="ru-RU" sz="2400" b="1" dirty="0" smtClean="0">
                <a:latin typeface="Georgia" pitchFamily="18" charset="0"/>
              </a:rPr>
              <a:t>                  </a:t>
            </a:r>
            <a:r>
              <a:rPr lang="en-US" sz="2400" b="1" dirty="0" smtClean="0">
                <a:latin typeface="Georgia" pitchFamily="18" charset="0"/>
              </a:rPr>
              <a:t>||</a:t>
            </a:r>
          </a:p>
          <a:p>
            <a:r>
              <a:rPr lang="en-US" sz="2400" b="1" dirty="0" smtClean="0">
                <a:latin typeface="Georgia" pitchFamily="18" charset="0"/>
              </a:rPr>
              <a:t>       </a:t>
            </a:r>
            <a:r>
              <a:rPr lang="ru-RU" sz="2400" b="1" dirty="0" smtClean="0">
                <a:latin typeface="Georgia" pitchFamily="18" charset="0"/>
              </a:rPr>
              <a:t>      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ru-RU" sz="2400" b="1" dirty="0" smtClean="0">
                <a:latin typeface="Georgia" pitchFamily="18" charset="0"/>
              </a:rPr>
              <a:t>           </a:t>
            </a:r>
            <a:r>
              <a:rPr lang="en-US" sz="2400" b="1" dirty="0" smtClean="0">
                <a:latin typeface="Georgia" pitchFamily="18" charset="0"/>
              </a:rPr>
              <a:t>O</a:t>
            </a:r>
            <a:endParaRPr lang="ru-R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429124" y="1214422"/>
            <a:ext cx="42148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err="1" smtClean="0">
                <a:solidFill>
                  <a:srgbClr val="0000FF"/>
                </a:solidFill>
                <a:latin typeface="Georgia" pitchFamily="18" charset="0"/>
              </a:rPr>
              <a:t>бутаналь</a:t>
            </a:r>
            <a:endParaRPr lang="ru-RU" sz="28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 algn="ctr"/>
            <a:endParaRPr lang="ru-RU" sz="28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 algn="ctr"/>
            <a:endParaRPr lang="ru-RU" sz="28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 algn="ctr"/>
            <a:endParaRPr lang="ru-RU" sz="28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 algn="ctr"/>
            <a:r>
              <a:rPr lang="ru-RU" sz="2800" b="1" i="1" dirty="0" smtClean="0">
                <a:solidFill>
                  <a:srgbClr val="0000FF"/>
                </a:solidFill>
                <a:latin typeface="Georgia" pitchFamily="18" charset="0"/>
              </a:rPr>
              <a:t>2-метилпропаналь</a:t>
            </a:r>
          </a:p>
          <a:p>
            <a:pPr algn="ctr"/>
            <a:endParaRPr lang="ru-RU" sz="28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 algn="ctr"/>
            <a:endParaRPr lang="ru-RU" sz="28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 algn="ctr"/>
            <a:endParaRPr lang="ru-RU" sz="28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 algn="ctr"/>
            <a:r>
              <a:rPr lang="ru-RU" sz="2800" b="1" i="1" dirty="0" smtClean="0">
                <a:solidFill>
                  <a:srgbClr val="0000FF"/>
                </a:solidFill>
                <a:latin typeface="Georgia" pitchFamily="18" charset="0"/>
              </a:rPr>
              <a:t>бутанон-2</a:t>
            </a:r>
            <a:endParaRPr lang="ru-RU" sz="2800" b="1" i="1" dirty="0">
              <a:solidFill>
                <a:srgbClr val="0000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5400" i="1" dirty="0" smtClean="0">
                <a:solidFill>
                  <a:srgbClr val="0000FF"/>
                </a:solidFill>
                <a:latin typeface="Georgia" pitchFamily="18" charset="0"/>
              </a:rPr>
              <a:t>Проверь себя!</a:t>
            </a:r>
            <a:endParaRPr lang="ru-RU" sz="5400" i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142984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Georgia" pitchFamily="18" charset="0"/>
              </a:rPr>
              <a:t>1. Установите соответствие:</a:t>
            </a:r>
            <a:endParaRPr lang="ru-RU" sz="2800" b="1" i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428596" y="1571612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solidFill>
                  <a:srgbClr val="FF0000"/>
                </a:solidFill>
                <a:latin typeface="Georgia" pitchFamily="18" charset="0"/>
              </a:rPr>
              <a:t>общая формула           класс                 вещество</a:t>
            </a:r>
            <a:endParaRPr lang="ru-RU" sz="24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2214554"/>
            <a:ext cx="250033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   </a:t>
            </a:r>
            <a:r>
              <a:rPr lang="en-US" sz="2400" b="1" i="1" dirty="0" smtClean="0">
                <a:solidFill>
                  <a:srgbClr val="002060"/>
                </a:solidFill>
                <a:latin typeface="Georgia" pitchFamily="18" charset="0"/>
              </a:rPr>
              <a:t>R – COOH</a:t>
            </a:r>
          </a:p>
          <a:p>
            <a:pPr marL="400050" indent="-400050">
              <a:buAutoNum type="romanUcPeriod"/>
            </a:pP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   </a:t>
            </a:r>
            <a:r>
              <a:rPr lang="en-US" sz="2400" b="1" i="1" dirty="0" smtClean="0">
                <a:solidFill>
                  <a:srgbClr val="002060"/>
                </a:solidFill>
                <a:latin typeface="Georgia" pitchFamily="18" charset="0"/>
              </a:rPr>
              <a:t>R – O – R </a:t>
            </a:r>
          </a:p>
          <a:p>
            <a:pPr marL="400050" indent="-400050">
              <a:buAutoNum type="romanUcPeriod"/>
            </a:pP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2400" b="1" i="1" dirty="0" smtClean="0">
                <a:solidFill>
                  <a:srgbClr val="002060"/>
                </a:solidFill>
                <a:latin typeface="Georgia" pitchFamily="18" charset="0"/>
              </a:rPr>
              <a:t>R – COH </a:t>
            </a:r>
          </a:p>
          <a:p>
            <a:pPr marL="400050" indent="-400050">
              <a:buAutoNum type="romanUcPeriod"/>
            </a:pP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  </a:t>
            </a:r>
            <a:r>
              <a:rPr lang="en-US" sz="2400" b="1" i="1" dirty="0" smtClean="0">
                <a:solidFill>
                  <a:srgbClr val="002060"/>
                </a:solidFill>
                <a:latin typeface="Georgia" pitchFamily="18" charset="0"/>
              </a:rPr>
              <a:t>R – OH </a:t>
            </a:r>
          </a:p>
          <a:p>
            <a:pPr marL="400050" indent="-400050">
              <a:buAutoNum type="romanUcPeriod"/>
            </a:pP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  </a:t>
            </a:r>
            <a:r>
              <a:rPr lang="en-US" sz="2400" b="1" i="1" dirty="0" smtClean="0">
                <a:solidFill>
                  <a:srgbClr val="002060"/>
                </a:solidFill>
                <a:latin typeface="Georgia" pitchFamily="18" charset="0"/>
              </a:rPr>
              <a:t>R – COOR</a:t>
            </a:r>
            <a:r>
              <a:rPr lang="en-US" sz="2400" b="1" i="1" baseline="-10000" dirty="0" smtClean="0">
                <a:solidFill>
                  <a:srgbClr val="002060"/>
                </a:solidFill>
                <a:latin typeface="Georgia" pitchFamily="18" charset="0"/>
              </a:rPr>
              <a:t>1</a:t>
            </a:r>
          </a:p>
          <a:p>
            <a:pPr marL="400050" indent="-400050">
              <a:buAutoNum type="romanUcPeriod"/>
            </a:pP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2400" b="1" i="1" dirty="0" smtClean="0">
                <a:solidFill>
                  <a:srgbClr val="002060"/>
                </a:solidFill>
                <a:latin typeface="Georgia" pitchFamily="18" charset="0"/>
              </a:rPr>
              <a:t>R – C – R</a:t>
            </a:r>
          </a:p>
          <a:p>
            <a:pPr marL="400050" indent="-400050"/>
            <a:r>
              <a:rPr lang="en-US" sz="2400" b="1" i="1" dirty="0" smtClean="0">
                <a:solidFill>
                  <a:srgbClr val="002060"/>
                </a:solidFill>
                <a:latin typeface="Georgia" pitchFamily="18" charset="0"/>
              </a:rPr>
              <a:t>        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    </a:t>
            </a:r>
            <a:r>
              <a:rPr lang="en-US" sz="2400" b="1" i="1" dirty="0" smtClean="0">
                <a:solidFill>
                  <a:srgbClr val="002060"/>
                </a:solidFill>
                <a:latin typeface="Georgia" pitchFamily="18" charset="0"/>
              </a:rPr>
              <a:t>  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2400" b="1" i="1" dirty="0" smtClean="0">
                <a:solidFill>
                  <a:srgbClr val="002060"/>
                </a:solidFill>
                <a:latin typeface="Georgia" pitchFamily="18" charset="0"/>
              </a:rPr>
              <a:t>||</a:t>
            </a:r>
          </a:p>
          <a:p>
            <a:pPr marL="400050" indent="-400050"/>
            <a:r>
              <a:rPr lang="en-US" sz="2400" b="1" i="1" dirty="0" smtClean="0">
                <a:solidFill>
                  <a:srgbClr val="002060"/>
                </a:solidFill>
                <a:latin typeface="Georgia" pitchFamily="18" charset="0"/>
              </a:rPr>
              <a:t>        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    </a:t>
            </a:r>
            <a:r>
              <a:rPr lang="en-US" sz="2400" b="1" i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2400" b="1" i="1" dirty="0" smtClean="0">
                <a:solidFill>
                  <a:srgbClr val="002060"/>
                </a:solidFill>
                <a:latin typeface="Georgia" pitchFamily="18" charset="0"/>
              </a:rPr>
              <a:t> O</a:t>
            </a:r>
            <a:endParaRPr lang="ru-RU" sz="2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" name="TextBox 7">
            <a:hlinkClick r:id="rId4" action="ppaction://hlinkfile"/>
          </p:cNvPr>
          <p:cNvSpPr txBox="1"/>
          <p:nvPr/>
        </p:nvSpPr>
        <p:spPr>
          <a:xfrm>
            <a:off x="3143240" y="2214554"/>
            <a:ext cx="25003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i="1" dirty="0" smtClean="0">
                <a:solidFill>
                  <a:srgbClr val="0000FF"/>
                </a:solidFill>
                <a:latin typeface="Georgia" pitchFamily="18" charset="0"/>
              </a:rPr>
              <a:t>сл. эфиры</a:t>
            </a:r>
          </a:p>
          <a:p>
            <a:pPr marL="342900" indent="-342900">
              <a:buAutoNum type="arabicPeriod"/>
            </a:pPr>
            <a:r>
              <a:rPr lang="ru-RU" sz="2400" b="1" i="1" dirty="0" smtClean="0">
                <a:solidFill>
                  <a:srgbClr val="0000FF"/>
                </a:solidFill>
                <a:latin typeface="Georgia" pitchFamily="18" charset="0"/>
              </a:rPr>
              <a:t>спирты</a:t>
            </a:r>
          </a:p>
          <a:p>
            <a:pPr marL="342900" indent="-342900">
              <a:buAutoNum type="arabicPeriod"/>
            </a:pPr>
            <a:r>
              <a:rPr lang="ru-RU" sz="2400" b="1" i="1" dirty="0" err="1" smtClean="0">
                <a:solidFill>
                  <a:srgbClr val="0000FF"/>
                </a:solidFill>
                <a:latin typeface="Georgia" pitchFamily="18" charset="0"/>
              </a:rPr>
              <a:t>карб</a:t>
            </a:r>
            <a:r>
              <a:rPr lang="ru-RU" sz="2400" b="1" i="1" dirty="0" smtClean="0">
                <a:solidFill>
                  <a:srgbClr val="0000FF"/>
                </a:solidFill>
                <a:latin typeface="Georgia" pitchFamily="18" charset="0"/>
              </a:rPr>
              <a:t>. </a:t>
            </a:r>
            <a:r>
              <a:rPr lang="ru-RU" sz="2400" b="1" i="1" dirty="0" err="1" smtClean="0">
                <a:solidFill>
                  <a:srgbClr val="0000FF"/>
                </a:solidFill>
                <a:latin typeface="Georgia" pitchFamily="18" charset="0"/>
              </a:rPr>
              <a:t>к-ты</a:t>
            </a:r>
            <a:endParaRPr lang="ru-RU" sz="24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 marL="342900" indent="-342900">
              <a:buAutoNum type="arabicPeriod"/>
            </a:pPr>
            <a:r>
              <a:rPr lang="ru-RU" sz="2400" b="1" i="1" dirty="0" smtClean="0">
                <a:solidFill>
                  <a:srgbClr val="0000FF"/>
                </a:solidFill>
                <a:latin typeface="Georgia" pitchFamily="18" charset="0"/>
              </a:rPr>
              <a:t>кетоны</a:t>
            </a:r>
          </a:p>
          <a:p>
            <a:pPr marL="342900" indent="-342900">
              <a:buAutoNum type="arabicPeriod"/>
            </a:pPr>
            <a:r>
              <a:rPr lang="ru-RU" sz="2400" b="1" i="1" dirty="0" smtClean="0">
                <a:solidFill>
                  <a:srgbClr val="0000FF"/>
                </a:solidFill>
                <a:latin typeface="Georgia" pitchFamily="18" charset="0"/>
              </a:rPr>
              <a:t>альдегиды</a:t>
            </a:r>
          </a:p>
          <a:p>
            <a:pPr marL="342900" indent="-342900">
              <a:buAutoNum type="arabicPeriod"/>
            </a:pPr>
            <a:r>
              <a:rPr lang="ru-RU" sz="2400" b="1" i="1" dirty="0" smtClean="0">
                <a:solidFill>
                  <a:srgbClr val="0000FF"/>
                </a:solidFill>
                <a:latin typeface="Georgia" pitchFamily="18" charset="0"/>
              </a:rPr>
              <a:t>пр. эфиры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86446" y="2214554"/>
            <a:ext cx="30003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6C31"/>
                </a:solidFill>
                <a:latin typeface="Georgia" pitchFamily="18" charset="0"/>
              </a:rPr>
              <a:t>а) С</a:t>
            </a:r>
            <a:r>
              <a:rPr lang="ru-RU" sz="2400" b="1" i="1" baseline="-10000" dirty="0" smtClean="0">
                <a:solidFill>
                  <a:srgbClr val="006C31"/>
                </a:solidFill>
                <a:latin typeface="Georgia" pitchFamily="18" charset="0"/>
              </a:rPr>
              <a:t>5</a:t>
            </a:r>
            <a:r>
              <a:rPr lang="ru-RU" sz="2400" b="1" i="1" dirty="0" smtClean="0">
                <a:solidFill>
                  <a:srgbClr val="006C31"/>
                </a:solidFill>
                <a:latin typeface="Georgia" pitchFamily="18" charset="0"/>
              </a:rPr>
              <a:t>Н</a:t>
            </a:r>
            <a:r>
              <a:rPr lang="ru-RU" sz="2400" b="1" i="1" baseline="-10000" dirty="0" smtClean="0">
                <a:solidFill>
                  <a:srgbClr val="006C31"/>
                </a:solidFill>
                <a:latin typeface="Georgia" pitchFamily="18" charset="0"/>
              </a:rPr>
              <a:t>11</a:t>
            </a:r>
            <a:r>
              <a:rPr lang="ru-RU" sz="2400" b="1" i="1" dirty="0" smtClean="0">
                <a:solidFill>
                  <a:srgbClr val="006C31"/>
                </a:solidFill>
                <a:latin typeface="Georgia" pitchFamily="18" charset="0"/>
              </a:rPr>
              <a:t>–ОН </a:t>
            </a:r>
          </a:p>
          <a:p>
            <a:r>
              <a:rPr lang="ru-RU" sz="2400" b="1" i="1" dirty="0" smtClean="0">
                <a:solidFill>
                  <a:srgbClr val="006C31"/>
                </a:solidFill>
                <a:latin typeface="Georgia" pitchFamily="18" charset="0"/>
              </a:rPr>
              <a:t>б) С</a:t>
            </a:r>
            <a:r>
              <a:rPr lang="ru-RU" sz="2400" b="1" i="1" baseline="-10000" dirty="0" smtClean="0">
                <a:solidFill>
                  <a:srgbClr val="006C31"/>
                </a:solidFill>
                <a:latin typeface="Georgia" pitchFamily="18" charset="0"/>
              </a:rPr>
              <a:t>6</a:t>
            </a:r>
            <a:r>
              <a:rPr lang="ru-RU" sz="2400" b="1" i="1" dirty="0" smtClean="0">
                <a:solidFill>
                  <a:srgbClr val="006C31"/>
                </a:solidFill>
                <a:latin typeface="Georgia" pitchFamily="18" charset="0"/>
              </a:rPr>
              <a:t>Н</a:t>
            </a:r>
            <a:r>
              <a:rPr lang="ru-RU" sz="2400" b="1" i="1" baseline="-10000" dirty="0" smtClean="0">
                <a:solidFill>
                  <a:srgbClr val="006C31"/>
                </a:solidFill>
                <a:latin typeface="Georgia" pitchFamily="18" charset="0"/>
              </a:rPr>
              <a:t>13</a:t>
            </a:r>
            <a:r>
              <a:rPr lang="ru-RU" sz="2400" b="1" i="1" dirty="0" smtClean="0">
                <a:solidFill>
                  <a:srgbClr val="006C31"/>
                </a:solidFill>
                <a:latin typeface="Georgia" pitchFamily="18" charset="0"/>
              </a:rPr>
              <a:t>–СОН</a:t>
            </a:r>
          </a:p>
          <a:p>
            <a:r>
              <a:rPr lang="ru-RU" sz="2400" b="1" i="1" dirty="0" smtClean="0">
                <a:solidFill>
                  <a:srgbClr val="006C31"/>
                </a:solidFill>
                <a:latin typeface="Georgia" pitchFamily="18" charset="0"/>
              </a:rPr>
              <a:t>в) С</a:t>
            </a:r>
            <a:r>
              <a:rPr lang="ru-RU" sz="2400" b="1" i="1" baseline="-10000" dirty="0" smtClean="0">
                <a:solidFill>
                  <a:srgbClr val="006C31"/>
                </a:solidFill>
                <a:latin typeface="Georgia" pitchFamily="18" charset="0"/>
              </a:rPr>
              <a:t>4</a:t>
            </a:r>
            <a:r>
              <a:rPr lang="ru-RU" sz="2400" b="1" i="1" dirty="0" smtClean="0">
                <a:solidFill>
                  <a:srgbClr val="006C31"/>
                </a:solidFill>
                <a:latin typeface="Georgia" pitchFamily="18" charset="0"/>
              </a:rPr>
              <a:t>Н</a:t>
            </a:r>
            <a:r>
              <a:rPr lang="ru-RU" sz="2400" b="1" i="1" baseline="-10000" dirty="0" smtClean="0">
                <a:solidFill>
                  <a:srgbClr val="006C31"/>
                </a:solidFill>
                <a:latin typeface="Georgia" pitchFamily="18" charset="0"/>
              </a:rPr>
              <a:t>9</a:t>
            </a:r>
            <a:r>
              <a:rPr lang="ru-RU" sz="2400" b="1" i="1" dirty="0" smtClean="0">
                <a:solidFill>
                  <a:srgbClr val="006C31"/>
                </a:solidFill>
                <a:latin typeface="Georgia" pitchFamily="18" charset="0"/>
              </a:rPr>
              <a:t>–О–СН</a:t>
            </a:r>
            <a:r>
              <a:rPr lang="ru-RU" sz="2400" b="1" i="1" baseline="-10000" dirty="0" smtClean="0">
                <a:solidFill>
                  <a:srgbClr val="006C31"/>
                </a:solidFill>
                <a:latin typeface="Georgia" pitchFamily="18" charset="0"/>
              </a:rPr>
              <a:t>3</a:t>
            </a:r>
          </a:p>
          <a:p>
            <a:r>
              <a:rPr lang="ru-RU" sz="2400" b="1" i="1" dirty="0" smtClean="0">
                <a:solidFill>
                  <a:srgbClr val="006C31"/>
                </a:solidFill>
                <a:latin typeface="Georgia" pitchFamily="18" charset="0"/>
              </a:rPr>
              <a:t>г) С</a:t>
            </a:r>
            <a:r>
              <a:rPr lang="ru-RU" sz="2400" b="1" i="1" baseline="-10000" dirty="0" smtClean="0">
                <a:solidFill>
                  <a:srgbClr val="006C31"/>
                </a:solidFill>
                <a:latin typeface="Georgia" pitchFamily="18" charset="0"/>
              </a:rPr>
              <a:t>5</a:t>
            </a:r>
            <a:r>
              <a:rPr lang="ru-RU" sz="2400" b="1" i="1" dirty="0" smtClean="0">
                <a:solidFill>
                  <a:srgbClr val="006C31"/>
                </a:solidFill>
                <a:latin typeface="Georgia" pitchFamily="18" charset="0"/>
              </a:rPr>
              <a:t>Н</a:t>
            </a:r>
            <a:r>
              <a:rPr lang="ru-RU" sz="2400" b="1" i="1" baseline="-10000" dirty="0" smtClean="0">
                <a:solidFill>
                  <a:srgbClr val="006C31"/>
                </a:solidFill>
                <a:latin typeface="Georgia" pitchFamily="18" charset="0"/>
              </a:rPr>
              <a:t>11</a:t>
            </a:r>
            <a:r>
              <a:rPr lang="ru-RU" sz="2400" b="1" i="1" dirty="0" smtClean="0">
                <a:solidFill>
                  <a:srgbClr val="006C31"/>
                </a:solidFill>
                <a:latin typeface="Georgia" pitchFamily="18" charset="0"/>
              </a:rPr>
              <a:t>–СООН</a:t>
            </a:r>
          </a:p>
          <a:p>
            <a:r>
              <a:rPr lang="ru-RU" sz="2400" b="1" i="1" dirty="0" smtClean="0">
                <a:solidFill>
                  <a:srgbClr val="006C31"/>
                </a:solidFill>
                <a:latin typeface="Georgia" pitchFamily="18" charset="0"/>
              </a:rPr>
              <a:t>д) СН</a:t>
            </a:r>
            <a:r>
              <a:rPr lang="ru-RU" sz="2400" b="1" i="1" baseline="-10000" dirty="0" smtClean="0">
                <a:solidFill>
                  <a:srgbClr val="006C31"/>
                </a:solidFill>
                <a:latin typeface="Georgia" pitchFamily="18" charset="0"/>
              </a:rPr>
              <a:t>3</a:t>
            </a:r>
            <a:r>
              <a:rPr lang="ru-RU" sz="2400" b="1" i="1" dirty="0" smtClean="0">
                <a:solidFill>
                  <a:srgbClr val="006C31"/>
                </a:solidFill>
                <a:latin typeface="Georgia" pitchFamily="18" charset="0"/>
              </a:rPr>
              <a:t>–СО–СН</a:t>
            </a:r>
            <a:r>
              <a:rPr lang="ru-RU" sz="2400" b="1" i="1" baseline="-10000" dirty="0" smtClean="0">
                <a:solidFill>
                  <a:srgbClr val="006C31"/>
                </a:solidFill>
                <a:latin typeface="Georgia" pitchFamily="18" charset="0"/>
              </a:rPr>
              <a:t>3</a:t>
            </a:r>
            <a:r>
              <a:rPr lang="ru-RU" sz="2400" b="1" i="1" dirty="0" smtClean="0">
                <a:solidFill>
                  <a:srgbClr val="006C31"/>
                </a:solidFill>
                <a:latin typeface="Georgia" pitchFamily="18" charset="0"/>
              </a:rPr>
              <a:t>  </a:t>
            </a:r>
          </a:p>
          <a:p>
            <a:r>
              <a:rPr lang="ru-RU" sz="2400" b="1" i="1" dirty="0" smtClean="0">
                <a:solidFill>
                  <a:srgbClr val="006C31"/>
                </a:solidFill>
                <a:latin typeface="Georgia" pitchFamily="18" charset="0"/>
              </a:rPr>
              <a:t>е) СН</a:t>
            </a:r>
            <a:r>
              <a:rPr lang="ru-RU" sz="2400" b="1" i="1" baseline="-10000" dirty="0" smtClean="0">
                <a:solidFill>
                  <a:srgbClr val="006C31"/>
                </a:solidFill>
                <a:latin typeface="Georgia" pitchFamily="18" charset="0"/>
              </a:rPr>
              <a:t>3</a:t>
            </a:r>
            <a:r>
              <a:rPr lang="ru-RU" sz="2400" b="1" i="1" dirty="0" smtClean="0">
                <a:solidFill>
                  <a:srgbClr val="006C31"/>
                </a:solidFill>
                <a:latin typeface="Georgia" pitchFamily="18" charset="0"/>
              </a:rPr>
              <a:t>–СООС</a:t>
            </a:r>
            <a:r>
              <a:rPr lang="ru-RU" sz="2400" b="1" i="1" baseline="-10000" dirty="0" smtClean="0">
                <a:solidFill>
                  <a:srgbClr val="006C31"/>
                </a:solidFill>
                <a:latin typeface="Georgia" pitchFamily="18" charset="0"/>
              </a:rPr>
              <a:t>2</a:t>
            </a:r>
            <a:r>
              <a:rPr lang="ru-RU" sz="2400" b="1" i="1" dirty="0" smtClean="0">
                <a:solidFill>
                  <a:srgbClr val="006C31"/>
                </a:solidFill>
                <a:latin typeface="Georgia" pitchFamily="18" charset="0"/>
              </a:rPr>
              <a:t>Н</a:t>
            </a:r>
            <a:r>
              <a:rPr lang="ru-RU" sz="2400" b="1" i="1" baseline="-10000" dirty="0" smtClean="0">
                <a:solidFill>
                  <a:srgbClr val="006C31"/>
                </a:solidFill>
                <a:latin typeface="Georgia" pitchFamily="18" charset="0"/>
              </a:rPr>
              <a:t>5</a:t>
            </a:r>
            <a:r>
              <a:rPr lang="ru-RU" sz="2400" b="1" i="1" dirty="0" smtClean="0">
                <a:solidFill>
                  <a:srgbClr val="006C31"/>
                </a:solidFill>
                <a:latin typeface="Georgia" pitchFamily="18" charset="0"/>
              </a:rPr>
              <a:t> </a:t>
            </a:r>
            <a:endParaRPr lang="ru-RU" sz="2400" b="1" i="1" dirty="0">
              <a:solidFill>
                <a:srgbClr val="006C31"/>
              </a:solidFill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5143512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solidFill>
                  <a:srgbClr val="7030A0"/>
                </a:solidFill>
                <a:latin typeface="Georgia" pitchFamily="18" charset="0"/>
              </a:rPr>
              <a:t>2. Назовите вещества по систематической  </a:t>
            </a:r>
          </a:p>
          <a:p>
            <a:pPr algn="just"/>
            <a:r>
              <a:rPr lang="ru-RU" sz="2400" b="1" i="1" dirty="0" smtClean="0">
                <a:solidFill>
                  <a:srgbClr val="7030A0"/>
                </a:solidFill>
                <a:latin typeface="Georgia" pitchFamily="18" charset="0"/>
              </a:rPr>
              <a:t>     номенклатуре.</a:t>
            </a:r>
            <a:endParaRPr lang="ru-RU" sz="2400" b="1" i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11" name="Управляющая кнопка: настраиваемая 10">
            <a:hlinkClick r:id="rId5" action="ppaction://hlinkfile" highlightClick="1"/>
          </p:cNvPr>
          <p:cNvSpPr/>
          <p:nvPr/>
        </p:nvSpPr>
        <p:spPr>
          <a:xfrm>
            <a:off x="1142976" y="5929330"/>
            <a:ext cx="357190" cy="357190"/>
          </a:xfrm>
          <a:prstGeom prst="actionButtonBlank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страиваемая 11">
            <a:hlinkClick r:id="rId6" action="ppaction://hlinkfile" highlightClick="1"/>
          </p:cNvPr>
          <p:cNvSpPr/>
          <p:nvPr/>
        </p:nvSpPr>
        <p:spPr>
          <a:xfrm>
            <a:off x="1928794" y="5929330"/>
            <a:ext cx="357190" cy="357190"/>
          </a:xfrm>
          <a:prstGeom prst="actionButtonBlank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настраиваемая 12">
            <a:hlinkClick r:id="rId7" action="ppaction://hlinkfile" highlightClick="1"/>
          </p:cNvPr>
          <p:cNvSpPr/>
          <p:nvPr/>
        </p:nvSpPr>
        <p:spPr>
          <a:xfrm>
            <a:off x="2786050" y="5929330"/>
            <a:ext cx="357190" cy="357190"/>
          </a:xfrm>
          <a:prstGeom prst="actionButtonBlank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настраиваемая 13">
            <a:hlinkClick r:id="rId8" action="ppaction://hlinkfile" highlightClick="1"/>
          </p:cNvPr>
          <p:cNvSpPr/>
          <p:nvPr/>
        </p:nvSpPr>
        <p:spPr>
          <a:xfrm>
            <a:off x="3571868" y="5929330"/>
            <a:ext cx="357190" cy="357190"/>
          </a:xfrm>
          <a:prstGeom prst="actionButtonBlank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настраиваемая 14">
            <a:hlinkClick r:id="rId9" action="ppaction://hlinkfile" highlightClick="1"/>
          </p:cNvPr>
          <p:cNvSpPr/>
          <p:nvPr/>
        </p:nvSpPr>
        <p:spPr>
          <a:xfrm>
            <a:off x="4357686" y="5929330"/>
            <a:ext cx="357190" cy="357190"/>
          </a:xfrm>
          <a:prstGeom prst="actionButtonBlank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настраиваемая 15">
            <a:hlinkClick r:id="rId10" action="ppaction://hlinkfile" highlightClick="1"/>
          </p:cNvPr>
          <p:cNvSpPr/>
          <p:nvPr/>
        </p:nvSpPr>
        <p:spPr>
          <a:xfrm>
            <a:off x="5143504" y="5929330"/>
            <a:ext cx="357190" cy="357190"/>
          </a:xfrm>
          <a:prstGeom prst="actionButtonBlank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страиваемая 16">
            <a:hlinkClick r:id="rId11" action="ppaction://hlinkfile" highlightClick="1"/>
          </p:cNvPr>
          <p:cNvSpPr/>
          <p:nvPr/>
        </p:nvSpPr>
        <p:spPr>
          <a:xfrm>
            <a:off x="5929322" y="5929330"/>
            <a:ext cx="357190" cy="357190"/>
          </a:xfrm>
          <a:prstGeom prst="actionButtonBlank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настраиваемая 18">
            <a:hlinkClick r:id="rId12" action="ppaction://hlinkfile" highlightClick="1"/>
          </p:cNvPr>
          <p:cNvSpPr/>
          <p:nvPr/>
        </p:nvSpPr>
        <p:spPr>
          <a:xfrm>
            <a:off x="6786578" y="5929330"/>
            <a:ext cx="357190" cy="357190"/>
          </a:xfrm>
          <a:prstGeom prst="actionButtonBlank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настраиваемая 19">
            <a:hlinkClick r:id="rId13" action="ppaction://hlinkfile" highlightClick="1"/>
          </p:cNvPr>
          <p:cNvSpPr/>
          <p:nvPr/>
        </p:nvSpPr>
        <p:spPr>
          <a:xfrm>
            <a:off x="7643834" y="5929330"/>
            <a:ext cx="357190" cy="357190"/>
          </a:xfrm>
          <a:prstGeom prst="actionButtonBlank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далее 20">
            <a:hlinkClick r:id="" action="ppaction://hlinkshowjump?jump=lastslide" highlightClick="1"/>
          </p:cNvPr>
          <p:cNvSpPr/>
          <p:nvPr/>
        </p:nvSpPr>
        <p:spPr>
          <a:xfrm>
            <a:off x="8572528" y="6286520"/>
            <a:ext cx="571472" cy="571480"/>
          </a:xfrm>
          <a:prstGeom prst="actionButtonForwardNex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83880" cy="765808"/>
          </a:xfrm>
        </p:spPr>
        <p:txBody>
          <a:bodyPr>
            <a:noAutofit/>
          </a:bodyPr>
          <a:lstStyle/>
          <a:p>
            <a:pPr algn="ctr"/>
            <a:r>
              <a:rPr lang="ru-RU" sz="5400" i="1" dirty="0" smtClean="0">
                <a:solidFill>
                  <a:srgbClr val="0000FF"/>
                </a:solidFill>
                <a:latin typeface="Georgia" pitchFamily="18" charset="0"/>
              </a:rPr>
              <a:t>Проверь себя!</a:t>
            </a:r>
            <a:endParaRPr lang="ru-RU" sz="5400" i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00298" y="1500174"/>
            <a:ext cx="14287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002060"/>
                </a:solidFill>
                <a:latin typeface="Georgia" pitchFamily="18" charset="0"/>
              </a:rPr>
              <a:t>I</a:t>
            </a:r>
            <a:r>
              <a:rPr lang="ru-RU" sz="4000" b="1" i="1" dirty="0" smtClean="0">
                <a:solidFill>
                  <a:srgbClr val="002060"/>
                </a:solidFill>
                <a:latin typeface="Georgia" pitchFamily="18" charset="0"/>
              </a:rPr>
              <a:t>      </a:t>
            </a:r>
            <a:endParaRPr lang="en-US" sz="4000" b="1" i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r>
              <a:rPr lang="en-US" sz="4000" b="1" i="1" dirty="0" smtClean="0">
                <a:solidFill>
                  <a:srgbClr val="002060"/>
                </a:solidFill>
                <a:latin typeface="Georgia" pitchFamily="18" charset="0"/>
              </a:rPr>
              <a:t>II</a:t>
            </a:r>
            <a:r>
              <a:rPr lang="ru-RU" sz="4000" b="1" i="1" dirty="0" smtClean="0">
                <a:solidFill>
                  <a:srgbClr val="002060"/>
                </a:solidFill>
                <a:latin typeface="Georgia" pitchFamily="18" charset="0"/>
              </a:rPr>
              <a:t>    </a:t>
            </a:r>
            <a:endParaRPr lang="en-US" sz="4000" b="1" i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r>
              <a:rPr lang="en-US" sz="4000" b="1" i="1" dirty="0" smtClean="0">
                <a:solidFill>
                  <a:srgbClr val="002060"/>
                </a:solidFill>
                <a:latin typeface="Georgia" pitchFamily="18" charset="0"/>
              </a:rPr>
              <a:t>III</a:t>
            </a:r>
            <a:r>
              <a:rPr lang="ru-RU" sz="4000" b="1" i="1" dirty="0" smtClean="0">
                <a:solidFill>
                  <a:srgbClr val="002060"/>
                </a:solidFill>
                <a:latin typeface="Georgia" pitchFamily="18" charset="0"/>
              </a:rPr>
              <a:t>  </a:t>
            </a:r>
            <a:endParaRPr lang="en-US" sz="4000" b="1" i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r>
              <a:rPr lang="en-US" sz="4000" b="1" i="1" dirty="0" smtClean="0">
                <a:solidFill>
                  <a:srgbClr val="002060"/>
                </a:solidFill>
                <a:latin typeface="Georgia" pitchFamily="18" charset="0"/>
              </a:rPr>
              <a:t>IV</a:t>
            </a:r>
          </a:p>
          <a:p>
            <a:pPr algn="ctr"/>
            <a:r>
              <a:rPr lang="en-US" sz="4000" b="1" i="1" dirty="0" smtClean="0">
                <a:solidFill>
                  <a:srgbClr val="002060"/>
                </a:solidFill>
                <a:latin typeface="Georgia" pitchFamily="18" charset="0"/>
              </a:rPr>
              <a:t>V</a:t>
            </a:r>
          </a:p>
          <a:p>
            <a:pPr algn="ctr"/>
            <a:r>
              <a:rPr lang="en-US" sz="4000" b="1" i="1" dirty="0" smtClean="0">
                <a:solidFill>
                  <a:srgbClr val="002060"/>
                </a:solidFill>
                <a:latin typeface="Georgia" pitchFamily="18" charset="0"/>
              </a:rPr>
              <a:t>VI</a:t>
            </a:r>
            <a:endParaRPr lang="ru-RU" sz="40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43372" y="1428736"/>
            <a:ext cx="8572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00FF"/>
                </a:solidFill>
                <a:latin typeface="Georgia" pitchFamily="18" charset="0"/>
              </a:rPr>
              <a:t>3</a:t>
            </a:r>
          </a:p>
          <a:p>
            <a:r>
              <a:rPr lang="ru-RU" sz="4000" b="1" i="1" dirty="0" smtClean="0">
                <a:solidFill>
                  <a:srgbClr val="0000FF"/>
                </a:solidFill>
                <a:latin typeface="Georgia" pitchFamily="18" charset="0"/>
              </a:rPr>
              <a:t>6</a:t>
            </a:r>
          </a:p>
          <a:p>
            <a:r>
              <a:rPr lang="ru-RU" sz="4000" b="1" i="1" dirty="0" smtClean="0">
                <a:solidFill>
                  <a:srgbClr val="0000FF"/>
                </a:solidFill>
                <a:latin typeface="Georgia" pitchFamily="18" charset="0"/>
              </a:rPr>
              <a:t>5</a:t>
            </a:r>
          </a:p>
          <a:p>
            <a:r>
              <a:rPr lang="ru-RU" sz="4000" b="1" i="1" dirty="0" smtClean="0">
                <a:solidFill>
                  <a:srgbClr val="0000FF"/>
                </a:solidFill>
                <a:latin typeface="Georgia" pitchFamily="18" charset="0"/>
              </a:rPr>
              <a:t>2</a:t>
            </a:r>
          </a:p>
          <a:p>
            <a:r>
              <a:rPr lang="ru-RU" sz="4000" b="1" i="1" dirty="0" smtClean="0">
                <a:solidFill>
                  <a:srgbClr val="0000FF"/>
                </a:solidFill>
                <a:latin typeface="Georgia" pitchFamily="18" charset="0"/>
              </a:rPr>
              <a:t>1</a:t>
            </a:r>
          </a:p>
          <a:p>
            <a:r>
              <a:rPr lang="ru-RU" sz="4000" b="1" i="1" dirty="0" smtClean="0">
                <a:solidFill>
                  <a:srgbClr val="0000FF"/>
                </a:solidFill>
                <a:latin typeface="Georgia" pitchFamily="18" charset="0"/>
              </a:rPr>
              <a:t>4</a:t>
            </a:r>
            <a:endParaRPr lang="ru-RU" sz="4000" b="1" i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14942" y="1500174"/>
            <a:ext cx="12858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6C31"/>
                </a:solidFill>
                <a:latin typeface="Georgia" pitchFamily="18" charset="0"/>
              </a:rPr>
              <a:t>Г</a:t>
            </a:r>
          </a:p>
          <a:p>
            <a:r>
              <a:rPr lang="ru-RU" sz="4000" b="1" i="1" dirty="0" smtClean="0">
                <a:solidFill>
                  <a:srgbClr val="006C31"/>
                </a:solidFill>
                <a:latin typeface="Georgia" pitchFamily="18" charset="0"/>
              </a:rPr>
              <a:t>В</a:t>
            </a:r>
          </a:p>
          <a:p>
            <a:r>
              <a:rPr lang="ru-RU" sz="4000" b="1" i="1" dirty="0" smtClean="0">
                <a:solidFill>
                  <a:srgbClr val="006C31"/>
                </a:solidFill>
                <a:latin typeface="Georgia" pitchFamily="18" charset="0"/>
              </a:rPr>
              <a:t>Б</a:t>
            </a:r>
          </a:p>
          <a:p>
            <a:r>
              <a:rPr lang="ru-RU" sz="4000" b="1" i="1" dirty="0" smtClean="0">
                <a:solidFill>
                  <a:srgbClr val="006C31"/>
                </a:solidFill>
                <a:latin typeface="Georgia" pitchFamily="18" charset="0"/>
              </a:rPr>
              <a:t>А</a:t>
            </a:r>
          </a:p>
          <a:p>
            <a:r>
              <a:rPr lang="ru-RU" sz="4000" b="1" i="1" dirty="0" smtClean="0">
                <a:solidFill>
                  <a:srgbClr val="006C31"/>
                </a:solidFill>
                <a:latin typeface="Georgia" pitchFamily="18" charset="0"/>
              </a:rPr>
              <a:t>Е</a:t>
            </a:r>
          </a:p>
          <a:p>
            <a:r>
              <a:rPr lang="ru-RU" sz="4000" b="1" i="1" dirty="0" smtClean="0">
                <a:solidFill>
                  <a:srgbClr val="006C31"/>
                </a:solidFill>
                <a:latin typeface="Georgia" pitchFamily="18" charset="0"/>
              </a:rPr>
              <a:t>Д</a:t>
            </a:r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8501090" y="6215082"/>
            <a:ext cx="642910" cy="642918"/>
          </a:xfrm>
          <a:prstGeom prst="actionButtonBackPrevious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765808"/>
          </a:xfrm>
        </p:spPr>
        <p:txBody>
          <a:bodyPr>
            <a:noAutofit/>
          </a:bodyPr>
          <a:lstStyle/>
          <a:p>
            <a:pPr algn="ctr"/>
            <a:r>
              <a:rPr lang="ru-RU" sz="5400" i="1" dirty="0" smtClean="0">
                <a:solidFill>
                  <a:srgbClr val="0000FF"/>
                </a:solidFill>
                <a:latin typeface="Georgia" pitchFamily="18" charset="0"/>
              </a:rPr>
              <a:t>Домашнее задание</a:t>
            </a:r>
            <a:endParaRPr lang="ru-RU" sz="5400" i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1285860"/>
            <a:ext cx="74295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Georgia" pitchFamily="18" charset="0"/>
              </a:rPr>
              <a:t>Параграф (17-21) – 1 и 2 части</a:t>
            </a:r>
          </a:p>
          <a:p>
            <a:r>
              <a:rPr lang="ru-RU" sz="3600" b="1" i="1" dirty="0" smtClean="0">
                <a:solidFill>
                  <a:srgbClr val="002060"/>
                </a:solidFill>
                <a:latin typeface="Georgia" pitchFamily="18" charset="0"/>
              </a:rPr>
              <a:t>упр. 1,2,4,5  стр. 153-154</a:t>
            </a:r>
          </a:p>
          <a:p>
            <a:r>
              <a:rPr lang="ru-RU" sz="3600" b="1" i="1" dirty="0" smtClean="0">
                <a:solidFill>
                  <a:srgbClr val="002060"/>
                </a:solidFill>
                <a:latin typeface="Georgia" pitchFamily="18" charset="0"/>
              </a:rPr>
              <a:t>                     2  стр. 174</a:t>
            </a:r>
            <a:endParaRPr lang="ru-RU" sz="36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4786322"/>
            <a:ext cx="39290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006C31"/>
                </a:solidFill>
                <a:latin typeface="Georgia" pitchFamily="18" charset="0"/>
              </a:rPr>
              <a:t>Урок окончен!</a:t>
            </a:r>
            <a:endParaRPr lang="ru-RU" sz="5400" b="1" i="1" dirty="0">
              <a:solidFill>
                <a:srgbClr val="006C31"/>
              </a:solidFill>
              <a:latin typeface="Georgia" pitchFamily="18" charset="0"/>
            </a:endParaRPr>
          </a:p>
        </p:txBody>
      </p:sp>
      <p:pic>
        <p:nvPicPr>
          <p:cNvPr id="5" name="Рисунок 4" descr="001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000504"/>
            <a:ext cx="2405072" cy="2405072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6000" i="1" dirty="0" smtClean="0">
                <a:solidFill>
                  <a:srgbClr val="0000FF"/>
                </a:solidFill>
                <a:latin typeface="Georgia" pitchFamily="18" charset="0"/>
              </a:rPr>
              <a:t>Задачи урока:</a:t>
            </a:r>
            <a:endParaRPr lang="ru-RU" sz="6000" i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2000240"/>
            <a:ext cx="7215238" cy="3416320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Blip>
                <a:blip r:embed="rId2"/>
              </a:buBlip>
            </a:pP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 познакомиться      с       классификацией </a:t>
            </a:r>
          </a:p>
          <a:p>
            <a:pPr algn="just"/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    кислородсодержащих         органических  </a:t>
            </a:r>
          </a:p>
          <a:p>
            <a:pPr algn="just"/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    соединений;</a:t>
            </a:r>
          </a:p>
          <a:p>
            <a:pPr algn="just">
              <a:buBlip>
                <a:blip r:embed="rId2"/>
              </a:buBlip>
            </a:pP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 построение       гомологических      рядов  </a:t>
            </a:r>
          </a:p>
          <a:p>
            <a:pPr algn="just"/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    веществ;</a:t>
            </a:r>
          </a:p>
          <a:p>
            <a:pPr algn="just">
              <a:buBlip>
                <a:blip r:embed="rId2"/>
              </a:buBlip>
            </a:pP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 выявление возможных видов изомерии;</a:t>
            </a:r>
          </a:p>
          <a:p>
            <a:pPr algn="just">
              <a:buBlip>
                <a:blip r:embed="rId2"/>
              </a:buBlip>
            </a:pP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 построение      структурных     формул  </a:t>
            </a:r>
          </a:p>
          <a:p>
            <a:pPr algn="just"/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    изомеров     веществ,       номенклатура  </a:t>
            </a:r>
          </a:p>
          <a:p>
            <a:pPr algn="just"/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    веществ.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Выноска 1 (граница и черта) 6"/>
          <p:cNvSpPr/>
          <p:nvPr/>
        </p:nvSpPr>
        <p:spPr>
          <a:xfrm rot="10800000" flipV="1">
            <a:off x="500028" y="2928933"/>
            <a:ext cx="2214577" cy="1301193"/>
          </a:xfrm>
          <a:prstGeom prst="accentBorderCallout1">
            <a:avLst>
              <a:gd name="adj1" fmla="val 52528"/>
              <a:gd name="adj2" fmla="val -9359"/>
              <a:gd name="adj3" fmla="val 51768"/>
              <a:gd name="adj4" fmla="val -28209"/>
            </a:avLst>
          </a:prstGeom>
          <a:ln w="25400">
            <a:solidFill>
              <a:srgbClr val="0000FF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endParaRPr lang="ru-RU" dirty="0"/>
          </a:p>
        </p:txBody>
      </p:sp>
      <p:sp>
        <p:nvSpPr>
          <p:cNvPr id="6" name="Выноска 1 (граница и черта) 5"/>
          <p:cNvSpPr/>
          <p:nvPr/>
        </p:nvSpPr>
        <p:spPr>
          <a:xfrm rot="5400000">
            <a:off x="1660900" y="3411142"/>
            <a:ext cx="1607357" cy="3929090"/>
          </a:xfrm>
          <a:prstGeom prst="accentBorderCallout1">
            <a:avLst>
              <a:gd name="adj1" fmla="val 51195"/>
              <a:gd name="adj2" fmla="val -9359"/>
              <a:gd name="adj3" fmla="val 16546"/>
              <a:gd name="adj4" fmla="val -36217"/>
            </a:avLst>
          </a:prstGeom>
          <a:ln w="25400">
            <a:solidFill>
              <a:srgbClr val="0000FF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endParaRPr lang="ru-RU" dirty="0"/>
          </a:p>
        </p:txBody>
      </p:sp>
      <p:sp>
        <p:nvSpPr>
          <p:cNvPr id="11" name="Выноска 1 (граница и черта) 10"/>
          <p:cNvSpPr/>
          <p:nvPr/>
        </p:nvSpPr>
        <p:spPr>
          <a:xfrm rot="5400000">
            <a:off x="5840024" y="3375422"/>
            <a:ext cx="1607355" cy="4000528"/>
          </a:xfrm>
          <a:prstGeom prst="accentBorderCallout1">
            <a:avLst>
              <a:gd name="adj1" fmla="val 51639"/>
              <a:gd name="adj2" fmla="val -8333"/>
              <a:gd name="adj3" fmla="val 84872"/>
              <a:gd name="adj4" fmla="val -34039"/>
            </a:avLst>
          </a:prstGeom>
          <a:ln w="25400">
            <a:solidFill>
              <a:srgbClr val="0000FF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endParaRPr lang="ru-RU" dirty="0"/>
          </a:p>
        </p:txBody>
      </p:sp>
      <p:sp>
        <p:nvSpPr>
          <p:cNvPr id="9" name="Выноска 1 (граница и черта) 8"/>
          <p:cNvSpPr/>
          <p:nvPr/>
        </p:nvSpPr>
        <p:spPr>
          <a:xfrm>
            <a:off x="6286512" y="2928934"/>
            <a:ext cx="2357454" cy="1301192"/>
          </a:xfrm>
          <a:prstGeom prst="accentBorderCallout1">
            <a:avLst>
              <a:gd name="adj1" fmla="val 49861"/>
              <a:gd name="adj2" fmla="val -5233"/>
              <a:gd name="adj3" fmla="val 50611"/>
              <a:gd name="adj4" fmla="val -23206"/>
            </a:avLst>
          </a:prstGeom>
          <a:ln w="25400">
            <a:solidFill>
              <a:srgbClr val="0000FF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endParaRPr lang="ru-RU" dirty="0"/>
          </a:p>
        </p:txBody>
      </p:sp>
      <p:sp>
        <p:nvSpPr>
          <p:cNvPr id="8" name="Выноска 1 (граница и черта) 7"/>
          <p:cNvSpPr/>
          <p:nvPr/>
        </p:nvSpPr>
        <p:spPr>
          <a:xfrm rot="16200000" flipV="1">
            <a:off x="5954835" y="-25538"/>
            <a:ext cx="1377733" cy="4000528"/>
          </a:xfrm>
          <a:prstGeom prst="accentBorderCallout1">
            <a:avLst>
              <a:gd name="adj1" fmla="val 50306"/>
              <a:gd name="adj2" fmla="val -8333"/>
              <a:gd name="adj3" fmla="val 86337"/>
              <a:gd name="adj4" fmla="val -32148"/>
            </a:avLst>
          </a:prstGeom>
          <a:ln w="25400">
            <a:solidFill>
              <a:srgbClr val="0000FF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endParaRPr lang="ru-RU" dirty="0"/>
          </a:p>
        </p:txBody>
      </p:sp>
      <p:sp>
        <p:nvSpPr>
          <p:cNvPr id="10" name="Выноска 1 (граница и черта) 9"/>
          <p:cNvSpPr/>
          <p:nvPr/>
        </p:nvSpPr>
        <p:spPr>
          <a:xfrm rot="16200000" flipV="1">
            <a:off x="1775712" y="10181"/>
            <a:ext cx="1377733" cy="3929090"/>
          </a:xfrm>
          <a:prstGeom prst="accentBorderCallout1">
            <a:avLst>
              <a:gd name="adj1" fmla="val 49535"/>
              <a:gd name="adj2" fmla="val -10111"/>
              <a:gd name="adj3" fmla="val 13861"/>
              <a:gd name="adj4" fmla="val -28824"/>
            </a:avLst>
          </a:prstGeom>
          <a:ln w="25400">
            <a:solidFill>
              <a:srgbClr val="0000FF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endParaRPr lang="ru-RU" b="1" i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3880" cy="837246"/>
          </a:xfrm>
        </p:spPr>
        <p:txBody>
          <a:bodyPr>
            <a:normAutofit/>
          </a:bodyPr>
          <a:lstStyle/>
          <a:p>
            <a:pPr algn="ctr"/>
            <a:r>
              <a:rPr lang="ru-RU" sz="4400" i="1" dirty="0" smtClean="0">
                <a:solidFill>
                  <a:srgbClr val="0000FF"/>
                </a:solidFill>
                <a:latin typeface="Georgia" pitchFamily="18" charset="0"/>
              </a:rPr>
              <a:t>Классификация веществ</a:t>
            </a:r>
            <a:endParaRPr lang="ru-RU" sz="4400" i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14678" y="3000372"/>
            <a:ext cx="2643206" cy="1071570"/>
          </a:xfrm>
          <a:prstGeom prst="roundRect">
            <a:avLst/>
          </a:prstGeom>
          <a:ln w="31750">
            <a:solidFill>
              <a:srgbClr val="0000FF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С</a:t>
            </a:r>
            <a:r>
              <a:rPr lang="ru-RU" sz="44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х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Н</a:t>
            </a:r>
            <a:r>
              <a:rPr lang="ru-RU" sz="44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у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О</a:t>
            </a:r>
            <a:r>
              <a:rPr lang="en-US" sz="44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z</a:t>
            </a:r>
            <a:endParaRPr lang="ru-RU" sz="4400" b="1" i="1" baseline="-10000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34" y="1214422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rgbClr val="0000FF"/>
                </a:solidFill>
                <a:latin typeface="Georgia" pitchFamily="18" charset="0"/>
              </a:rPr>
              <a:t>карбоновые кислоты</a:t>
            </a:r>
            <a:endParaRPr lang="ru-RU" sz="2400" b="1" i="1" u="sng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3438" y="1214422"/>
            <a:ext cx="4000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u="sng" dirty="0" smtClean="0">
                <a:solidFill>
                  <a:srgbClr val="0000FF"/>
                </a:solidFill>
                <a:latin typeface="Georgia" pitchFamily="18" charset="0"/>
              </a:rPr>
              <a:t>альдегиды</a:t>
            </a:r>
            <a:endParaRPr lang="ru-RU" sz="2400" b="1" i="1" u="sng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86512" y="2857496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u="sng" dirty="0" smtClean="0">
                <a:solidFill>
                  <a:srgbClr val="0000FF"/>
                </a:solidFill>
                <a:latin typeface="Georgia" pitchFamily="18" charset="0"/>
              </a:rPr>
              <a:t>кетоны</a:t>
            </a:r>
            <a:endParaRPr lang="ru-RU" sz="2800" b="1" i="1" u="sng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3438" y="4500570"/>
            <a:ext cx="4000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u="sng" dirty="0" smtClean="0">
                <a:solidFill>
                  <a:srgbClr val="0000FF"/>
                </a:solidFill>
                <a:latin typeface="Georgia" pitchFamily="18" charset="0"/>
              </a:rPr>
              <a:t>эфиры</a:t>
            </a:r>
            <a:endParaRPr lang="ru-RU" sz="2800" b="1" i="1" u="sng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0034" y="4500570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u="sng" dirty="0" smtClean="0">
                <a:solidFill>
                  <a:srgbClr val="0000FF"/>
                </a:solidFill>
                <a:latin typeface="Georgia" pitchFamily="18" charset="0"/>
              </a:rPr>
              <a:t>спирты</a:t>
            </a:r>
            <a:r>
              <a:rPr lang="ru-RU" sz="28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endParaRPr lang="ru-RU" sz="2800" b="1" i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42976" y="2928934"/>
            <a:ext cx="1643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00FF"/>
                </a:solidFill>
                <a:latin typeface="Georgia" pitchFamily="18" charset="0"/>
              </a:rPr>
              <a:t>            </a:t>
            </a:r>
            <a:r>
              <a:rPr lang="ru-RU" sz="2400" b="1" i="1" u="sng" dirty="0" smtClean="0">
                <a:solidFill>
                  <a:srgbClr val="0000FF"/>
                </a:solidFill>
                <a:latin typeface="Georgia" pitchFamily="18" charset="0"/>
              </a:rPr>
              <a:t>фенолы</a:t>
            </a:r>
            <a:endParaRPr lang="ru-RU" sz="2400" b="1" i="1" u="sng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0034" y="4857760"/>
            <a:ext cx="3929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u="sng" dirty="0" smtClean="0">
                <a:solidFill>
                  <a:srgbClr val="0000FF"/>
                </a:solidFill>
                <a:latin typeface="Georgia" pitchFamily="18" charset="0"/>
              </a:rPr>
              <a:t>одно-      атомные    -много</a:t>
            </a:r>
            <a:endParaRPr lang="ru-RU" sz="2000" b="1" i="1" u="sng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0034" y="5214950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latin typeface="Georgia" pitchFamily="18" charset="0"/>
              </a:rPr>
              <a:t>R – </a:t>
            </a:r>
            <a:r>
              <a:rPr lang="en-US" sz="2400" b="1" i="1" dirty="0" smtClean="0">
                <a:solidFill>
                  <a:srgbClr val="FF0000"/>
                </a:solidFill>
                <a:latin typeface="Georgia" pitchFamily="18" charset="0"/>
              </a:rPr>
              <a:t>OH </a:t>
            </a:r>
            <a:endParaRPr lang="ru-RU" sz="24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57422" y="5214950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latin typeface="Georgia" pitchFamily="18" charset="0"/>
              </a:rPr>
              <a:t>R–(</a:t>
            </a:r>
            <a:r>
              <a:rPr lang="en-US" sz="2400" b="1" i="1" dirty="0" smtClean="0">
                <a:solidFill>
                  <a:srgbClr val="FF0000"/>
                </a:solidFill>
                <a:latin typeface="Georgia" pitchFamily="18" charset="0"/>
              </a:rPr>
              <a:t>OH</a:t>
            </a:r>
            <a:r>
              <a:rPr lang="en-US" sz="2400" b="1" i="1" dirty="0" smtClean="0">
                <a:latin typeface="Georgia" pitchFamily="18" charset="0"/>
              </a:rPr>
              <a:t>)</a:t>
            </a:r>
            <a:r>
              <a:rPr lang="en-US" sz="2400" b="1" i="1" dirty="0" smtClean="0">
                <a:solidFill>
                  <a:srgbClr val="FF0000"/>
                </a:solidFill>
                <a:latin typeface="Georgia" pitchFamily="18" charset="0"/>
              </a:rPr>
              <a:t>n</a:t>
            </a:r>
            <a:endParaRPr lang="ru-RU" sz="24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43438" y="4786322"/>
            <a:ext cx="4000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u="sng" dirty="0" smtClean="0">
                <a:solidFill>
                  <a:srgbClr val="0000FF"/>
                </a:solidFill>
                <a:latin typeface="Georgia" pitchFamily="18" charset="0"/>
              </a:rPr>
              <a:t>простые</a:t>
            </a:r>
            <a:r>
              <a:rPr lang="ru-RU" sz="2000" b="1" i="1" dirty="0" smtClean="0">
                <a:solidFill>
                  <a:srgbClr val="0000FF"/>
                </a:solidFill>
                <a:latin typeface="Georgia" pitchFamily="18" charset="0"/>
              </a:rPr>
              <a:t>                   </a:t>
            </a:r>
            <a:r>
              <a:rPr lang="ru-RU" sz="2000" b="1" i="1" u="sng" dirty="0" smtClean="0">
                <a:solidFill>
                  <a:srgbClr val="0000FF"/>
                </a:solidFill>
                <a:latin typeface="Georgia" pitchFamily="18" charset="0"/>
              </a:rPr>
              <a:t>сложные</a:t>
            </a:r>
            <a:endParaRPr lang="ru-RU" sz="2000" b="1" i="1" u="sng" dirty="0">
              <a:solidFill>
                <a:srgbClr val="0000FF"/>
              </a:solidFill>
              <a:latin typeface="Georgia" pitchFamily="18" charset="0"/>
            </a:endParaRPr>
          </a:p>
        </p:txBody>
      </p:sp>
      <p:cxnSp>
        <p:nvCxnSpPr>
          <p:cNvPr id="27" name="Прямая соединительная линия 26"/>
          <p:cNvCxnSpPr>
            <a:endCxn id="11" idx="0"/>
          </p:cNvCxnSpPr>
          <p:nvPr/>
        </p:nvCxnSpPr>
        <p:spPr>
          <a:xfrm rot="5400000">
            <a:off x="6018619" y="5554281"/>
            <a:ext cx="1250166" cy="1588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Группа 75"/>
          <p:cNvGrpSpPr/>
          <p:nvPr/>
        </p:nvGrpSpPr>
        <p:grpSpPr>
          <a:xfrm>
            <a:off x="642910" y="3000372"/>
            <a:ext cx="857256" cy="1000132"/>
            <a:chOff x="642910" y="3000372"/>
            <a:chExt cx="857256" cy="1000132"/>
          </a:xfrm>
        </p:grpSpPr>
        <p:cxnSp>
          <p:nvCxnSpPr>
            <p:cNvPr id="37" name="Прямая соединительная линия 36"/>
            <p:cNvCxnSpPr>
              <a:endCxn id="35" idx="0"/>
            </p:cNvCxnSpPr>
            <p:nvPr/>
          </p:nvCxnSpPr>
          <p:spPr>
            <a:xfrm rot="5400000">
              <a:off x="857224" y="3357562"/>
              <a:ext cx="14287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Группа 44"/>
            <p:cNvGrpSpPr/>
            <p:nvPr/>
          </p:nvGrpSpPr>
          <p:grpSpPr>
            <a:xfrm>
              <a:off x="642910" y="3000372"/>
              <a:ext cx="857256" cy="1000132"/>
              <a:chOff x="714348" y="3000372"/>
              <a:chExt cx="857256" cy="1000132"/>
            </a:xfrm>
          </p:grpSpPr>
          <p:sp>
            <p:nvSpPr>
              <p:cNvPr id="35" name="Шестиугольник 34"/>
              <p:cNvSpPr/>
              <p:nvPr/>
            </p:nvSpPr>
            <p:spPr>
              <a:xfrm rot="16200000">
                <a:off x="714348" y="3429000"/>
                <a:ext cx="571504" cy="571504"/>
              </a:xfrm>
              <a:prstGeom prst="hexag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785786" y="3500438"/>
                <a:ext cx="428628" cy="42862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857224" y="3000372"/>
                <a:ext cx="7143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latin typeface="Georgia" pitchFamily="18" charset="0"/>
                  </a:rPr>
                  <a:t>OH</a:t>
                </a:r>
                <a:endParaRPr lang="ru-RU" b="1" i="1" dirty="0">
                  <a:latin typeface="Georgia" pitchFamily="18" charset="0"/>
                </a:endParaRPr>
              </a:p>
            </p:txBody>
          </p:sp>
        </p:grpSp>
      </p:grpSp>
      <p:grpSp>
        <p:nvGrpSpPr>
          <p:cNvPr id="57" name="Группа 56"/>
          <p:cNvGrpSpPr/>
          <p:nvPr/>
        </p:nvGrpSpPr>
        <p:grpSpPr>
          <a:xfrm>
            <a:off x="571472" y="1428736"/>
            <a:ext cx="2214578" cy="1104607"/>
            <a:chOff x="785786" y="1357298"/>
            <a:chExt cx="2214578" cy="1104607"/>
          </a:xfrm>
        </p:grpSpPr>
        <p:sp>
          <p:nvSpPr>
            <p:cNvPr id="46" name="TextBox 45"/>
            <p:cNvSpPr txBox="1"/>
            <p:nvPr/>
          </p:nvSpPr>
          <p:spPr>
            <a:xfrm>
              <a:off x="1214414" y="1357298"/>
              <a:ext cx="1143008" cy="646331"/>
            </a:xfrm>
            <a:prstGeom prst="rect">
              <a:avLst/>
            </a:prstGeom>
            <a:noFill/>
            <a:scene3d>
              <a:camera prst="orthographicFront">
                <a:rot lat="20731345" lon="930247" rev="2761968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ru-RU" sz="3600" b="1" i="1" dirty="0" smtClean="0">
                  <a:solidFill>
                    <a:srgbClr val="FF0000"/>
                  </a:solidFill>
                  <a:latin typeface="Georgia" pitchFamily="18" charset="0"/>
                  <a:cs typeface="Times New Roman"/>
                </a:rPr>
                <a:t>=</a:t>
              </a:r>
              <a:endParaRPr lang="ru-RU" sz="3600" b="1" i="1" dirty="0">
                <a:solidFill>
                  <a:srgbClr val="FF0000"/>
                </a:solidFill>
                <a:latin typeface="Georgia" pitchFamily="18" charset="0"/>
              </a:endParaRPr>
            </a:p>
          </p:txBody>
        </p:sp>
        <p:grpSp>
          <p:nvGrpSpPr>
            <p:cNvPr id="56" name="Группа 55"/>
            <p:cNvGrpSpPr/>
            <p:nvPr/>
          </p:nvGrpSpPr>
          <p:grpSpPr>
            <a:xfrm>
              <a:off x="785786" y="1500174"/>
              <a:ext cx="2214578" cy="961731"/>
              <a:chOff x="571472" y="1500174"/>
              <a:chExt cx="2214578" cy="961731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571472" y="1857364"/>
                <a:ext cx="2214578" cy="369332"/>
              </a:xfrm>
              <a:prstGeom prst="rect">
                <a:avLst/>
              </a:prstGeom>
              <a:noFill/>
              <a:scene3d>
                <a:camera prst="orthographicFront">
                  <a:rot lat="0" lon="21599994" rev="21599994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latin typeface="Georgia" pitchFamily="18" charset="0"/>
                  </a:rPr>
                  <a:t>R </a:t>
                </a:r>
                <a:r>
                  <a:rPr lang="en-US" b="1" i="1" dirty="0" smtClean="0">
                    <a:solidFill>
                      <a:srgbClr val="FF0000"/>
                    </a:solidFill>
                    <a:latin typeface="Georgia" pitchFamily="18" charset="0"/>
                  </a:rPr>
                  <a:t>– C</a:t>
                </a:r>
                <a:r>
                  <a:rPr lang="en-US" b="1" i="1" dirty="0" smtClean="0">
                    <a:latin typeface="Georgia" pitchFamily="18" charset="0"/>
                  </a:rPr>
                  <a:t> </a:t>
                </a:r>
                <a:endParaRPr lang="ru-RU" b="1" i="1" dirty="0">
                  <a:latin typeface="Georgia" pitchFamily="18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1214414" y="2000240"/>
                <a:ext cx="785818" cy="461665"/>
              </a:xfrm>
              <a:prstGeom prst="rect">
                <a:avLst/>
              </a:prstGeom>
              <a:noFill/>
              <a:scene3d>
                <a:camera prst="orthographicFront">
                  <a:rot lat="0" lon="0" rev="19799999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ru-RU" sz="2400" b="1" i="1" dirty="0" smtClean="0">
                    <a:solidFill>
                      <a:srgbClr val="FF0000"/>
                    </a:solidFill>
                    <a:latin typeface="Georgia" pitchFamily="18" charset="0"/>
                  </a:rPr>
                  <a:t>—</a:t>
                </a:r>
                <a:endParaRPr lang="ru-RU" sz="2400" b="1" i="1" dirty="0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1357290" y="1500174"/>
                <a:ext cx="7858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FF0000"/>
                    </a:solidFill>
                    <a:latin typeface="Georgia" pitchFamily="18" charset="0"/>
                  </a:rPr>
                  <a:t> O</a:t>
                </a:r>
                <a:endParaRPr lang="ru-RU" b="1" i="1" dirty="0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1428728" y="2071678"/>
                <a:ext cx="6429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FF0000"/>
                    </a:solidFill>
                    <a:latin typeface="Georgia" pitchFamily="18" charset="0"/>
                  </a:rPr>
                  <a:t> OH</a:t>
                </a:r>
                <a:endParaRPr lang="ru-RU" b="1" i="1" dirty="0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</p:grpSp>
      </p:grpSp>
      <p:grpSp>
        <p:nvGrpSpPr>
          <p:cNvPr id="58" name="Группа 57"/>
          <p:cNvGrpSpPr/>
          <p:nvPr/>
        </p:nvGrpSpPr>
        <p:grpSpPr>
          <a:xfrm>
            <a:off x="5000628" y="1428736"/>
            <a:ext cx="2214578" cy="1104607"/>
            <a:chOff x="785786" y="1357298"/>
            <a:chExt cx="2214578" cy="1104607"/>
          </a:xfrm>
        </p:grpSpPr>
        <p:sp>
          <p:nvSpPr>
            <p:cNvPr id="59" name="TextBox 58"/>
            <p:cNvSpPr txBox="1"/>
            <p:nvPr/>
          </p:nvSpPr>
          <p:spPr>
            <a:xfrm>
              <a:off x="1214414" y="1357298"/>
              <a:ext cx="1143008" cy="646331"/>
            </a:xfrm>
            <a:prstGeom prst="rect">
              <a:avLst/>
            </a:prstGeom>
            <a:noFill/>
            <a:scene3d>
              <a:camera prst="orthographicFront">
                <a:rot lat="20731345" lon="930247" rev="2761968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ru-RU" sz="3600" b="1" i="1" dirty="0" smtClean="0">
                  <a:solidFill>
                    <a:srgbClr val="FF0000"/>
                  </a:solidFill>
                  <a:latin typeface="Georgia" pitchFamily="18" charset="0"/>
                  <a:cs typeface="Times New Roman"/>
                </a:rPr>
                <a:t>=</a:t>
              </a:r>
              <a:endParaRPr lang="ru-RU" sz="3600" b="1" i="1" dirty="0">
                <a:solidFill>
                  <a:srgbClr val="FF0000"/>
                </a:solidFill>
                <a:latin typeface="Georgia" pitchFamily="18" charset="0"/>
              </a:endParaRPr>
            </a:p>
          </p:txBody>
        </p:sp>
        <p:grpSp>
          <p:nvGrpSpPr>
            <p:cNvPr id="60" name="Группа 55"/>
            <p:cNvGrpSpPr/>
            <p:nvPr/>
          </p:nvGrpSpPr>
          <p:grpSpPr>
            <a:xfrm>
              <a:off x="785786" y="1500174"/>
              <a:ext cx="2214578" cy="961731"/>
              <a:chOff x="571472" y="1500174"/>
              <a:chExt cx="2214578" cy="961731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571472" y="1857364"/>
                <a:ext cx="2214578" cy="369332"/>
              </a:xfrm>
              <a:prstGeom prst="rect">
                <a:avLst/>
              </a:prstGeom>
              <a:noFill/>
              <a:scene3d>
                <a:camera prst="orthographicFront">
                  <a:rot lat="0" lon="21599994" rev="21599994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latin typeface="Georgia" pitchFamily="18" charset="0"/>
                  </a:rPr>
                  <a:t>R </a:t>
                </a:r>
                <a:r>
                  <a:rPr lang="en-US" b="1" i="1" dirty="0" smtClean="0">
                    <a:solidFill>
                      <a:srgbClr val="FF0000"/>
                    </a:solidFill>
                    <a:latin typeface="Georgia" pitchFamily="18" charset="0"/>
                  </a:rPr>
                  <a:t>– C</a:t>
                </a:r>
                <a:r>
                  <a:rPr lang="en-US" b="1" i="1" dirty="0" smtClean="0">
                    <a:latin typeface="Georgia" pitchFamily="18" charset="0"/>
                  </a:rPr>
                  <a:t> </a:t>
                </a:r>
                <a:endParaRPr lang="ru-RU" b="1" i="1" dirty="0">
                  <a:latin typeface="Georgia" pitchFamily="18" charset="0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1214414" y="2000240"/>
                <a:ext cx="785818" cy="461665"/>
              </a:xfrm>
              <a:prstGeom prst="rect">
                <a:avLst/>
              </a:prstGeom>
              <a:noFill/>
              <a:scene3d>
                <a:camera prst="orthographicFront">
                  <a:rot lat="0" lon="0" rev="19799999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ru-RU" sz="2400" b="1" i="1" dirty="0" smtClean="0">
                    <a:solidFill>
                      <a:srgbClr val="FF0000"/>
                    </a:solidFill>
                    <a:latin typeface="Georgia" pitchFamily="18" charset="0"/>
                  </a:rPr>
                  <a:t>—</a:t>
                </a:r>
                <a:endParaRPr lang="ru-RU" sz="2400" b="1" i="1" dirty="0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1357290" y="1500174"/>
                <a:ext cx="7858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FF0000"/>
                    </a:solidFill>
                    <a:latin typeface="Georgia" pitchFamily="18" charset="0"/>
                  </a:rPr>
                  <a:t> O</a:t>
                </a:r>
                <a:endParaRPr lang="ru-RU" b="1" i="1" dirty="0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1428728" y="2071678"/>
                <a:ext cx="6429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FF0000"/>
                    </a:solidFill>
                    <a:latin typeface="Georgia" pitchFamily="18" charset="0"/>
                  </a:rPr>
                  <a:t> H</a:t>
                </a:r>
                <a:endParaRPr lang="ru-RU" b="1" i="1" dirty="0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</p:grpSp>
      </p:grpSp>
      <p:sp>
        <p:nvSpPr>
          <p:cNvPr id="69" name="TextBox 68"/>
          <p:cNvSpPr txBox="1"/>
          <p:nvPr/>
        </p:nvSpPr>
        <p:spPr>
          <a:xfrm>
            <a:off x="1785918" y="171448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0000"/>
                </a:solidFill>
                <a:latin typeface="Georgia" pitchFamily="18" charset="0"/>
              </a:rPr>
              <a:t>-</a:t>
            </a:r>
            <a:r>
              <a:rPr lang="ru-RU" sz="2400" b="1" i="1" dirty="0" err="1" smtClean="0">
                <a:solidFill>
                  <a:srgbClr val="FF0000"/>
                </a:solidFill>
                <a:latin typeface="Georgia" pitchFamily="18" charset="0"/>
              </a:rPr>
              <a:t>овая</a:t>
            </a:r>
            <a:r>
              <a:rPr lang="ru-RU" sz="2400" b="1" i="1" dirty="0" smtClean="0">
                <a:solidFill>
                  <a:srgbClr val="FF0000"/>
                </a:solidFill>
                <a:latin typeface="Georgia" pitchFamily="18" charset="0"/>
              </a:rPr>
              <a:t> кислота</a:t>
            </a:r>
            <a:endParaRPr lang="ru-RU" sz="24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286512" y="1785926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</a:rPr>
              <a:t>-аль</a:t>
            </a:r>
            <a:endParaRPr lang="ru-RU" sz="28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500826" y="3286124"/>
            <a:ext cx="1285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Georgia" pitchFamily="18" charset="0"/>
              </a:rPr>
              <a:t>R </a:t>
            </a:r>
            <a:r>
              <a:rPr lang="en-US" b="1" i="1" dirty="0" smtClean="0">
                <a:solidFill>
                  <a:srgbClr val="FF0000"/>
                </a:solidFill>
                <a:latin typeface="Georgia" pitchFamily="18" charset="0"/>
              </a:rPr>
              <a:t>– C – </a:t>
            </a:r>
            <a:r>
              <a:rPr lang="en-US" b="1" i="1" dirty="0" smtClean="0">
                <a:latin typeface="Georgia" pitchFamily="18" charset="0"/>
              </a:rPr>
              <a:t>R</a:t>
            </a:r>
          </a:p>
          <a:p>
            <a:r>
              <a:rPr lang="en-US" b="1" i="1" dirty="0" smtClean="0">
                <a:latin typeface="Georgia" pitchFamily="18" charset="0"/>
              </a:rPr>
              <a:t>        </a:t>
            </a:r>
            <a:r>
              <a:rPr lang="en-US" b="1" i="1" dirty="0" smtClean="0">
                <a:solidFill>
                  <a:srgbClr val="FF0000"/>
                </a:solidFill>
                <a:latin typeface="Georgia" pitchFamily="18" charset="0"/>
              </a:rPr>
              <a:t>||</a:t>
            </a:r>
          </a:p>
          <a:p>
            <a:r>
              <a:rPr lang="en-US" b="1" i="1" dirty="0" smtClean="0">
                <a:solidFill>
                  <a:srgbClr val="FF0000"/>
                </a:solidFill>
                <a:latin typeface="Georgia" pitchFamily="18" charset="0"/>
              </a:rPr>
              <a:t>        O</a:t>
            </a:r>
            <a:endParaRPr lang="ru-RU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429520" y="3643314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</a:rPr>
              <a:t>-он</a:t>
            </a:r>
            <a:endParaRPr lang="ru-RU" sz="28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643438" y="5429264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latin typeface="Georgia" pitchFamily="18" charset="0"/>
              </a:rPr>
              <a:t>R </a:t>
            </a:r>
            <a:r>
              <a:rPr lang="en-US" sz="2400" b="1" i="1" dirty="0" smtClean="0">
                <a:solidFill>
                  <a:srgbClr val="FF0000"/>
                </a:solidFill>
                <a:latin typeface="Georgia" pitchFamily="18" charset="0"/>
              </a:rPr>
              <a:t>– O – </a:t>
            </a:r>
            <a:r>
              <a:rPr lang="en-US" sz="2400" b="1" i="1" dirty="0" smtClean="0">
                <a:latin typeface="Georgia" pitchFamily="18" charset="0"/>
              </a:rPr>
              <a:t>R </a:t>
            </a:r>
            <a:endParaRPr lang="ru-RU" sz="2400" b="1" i="1" dirty="0">
              <a:latin typeface="Georgia" pitchFamily="18" charset="0"/>
            </a:endParaRPr>
          </a:p>
        </p:txBody>
      </p:sp>
      <p:grpSp>
        <p:nvGrpSpPr>
          <p:cNvPr id="78" name="Группа 77"/>
          <p:cNvGrpSpPr/>
          <p:nvPr/>
        </p:nvGrpSpPr>
        <p:grpSpPr>
          <a:xfrm>
            <a:off x="6786578" y="4929198"/>
            <a:ext cx="2500330" cy="1143280"/>
            <a:chOff x="785786" y="1357298"/>
            <a:chExt cx="2214578" cy="1104607"/>
          </a:xfrm>
        </p:grpSpPr>
        <p:sp>
          <p:nvSpPr>
            <p:cNvPr id="79" name="TextBox 78"/>
            <p:cNvSpPr txBox="1"/>
            <p:nvPr/>
          </p:nvSpPr>
          <p:spPr>
            <a:xfrm>
              <a:off x="1214414" y="1357298"/>
              <a:ext cx="1143008" cy="646331"/>
            </a:xfrm>
            <a:prstGeom prst="rect">
              <a:avLst/>
            </a:prstGeom>
            <a:noFill/>
            <a:scene3d>
              <a:camera prst="orthographicFront">
                <a:rot lat="20731345" lon="930247" rev="2761968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ru-RU" sz="3600" b="1" i="1" dirty="0" smtClean="0">
                  <a:solidFill>
                    <a:srgbClr val="FF0000"/>
                  </a:solidFill>
                  <a:latin typeface="Georgia" pitchFamily="18" charset="0"/>
                  <a:cs typeface="Times New Roman"/>
                </a:rPr>
                <a:t>=</a:t>
              </a:r>
              <a:endParaRPr lang="ru-RU" sz="3600" b="1" i="1" dirty="0">
                <a:solidFill>
                  <a:srgbClr val="FF0000"/>
                </a:solidFill>
                <a:latin typeface="Georgia" pitchFamily="18" charset="0"/>
              </a:endParaRPr>
            </a:p>
          </p:txBody>
        </p:sp>
        <p:grpSp>
          <p:nvGrpSpPr>
            <p:cNvPr id="80" name="Группа 55"/>
            <p:cNvGrpSpPr/>
            <p:nvPr/>
          </p:nvGrpSpPr>
          <p:grpSpPr>
            <a:xfrm>
              <a:off x="785786" y="1500174"/>
              <a:ext cx="2214578" cy="961731"/>
              <a:chOff x="571472" y="1500174"/>
              <a:chExt cx="2214578" cy="961731"/>
            </a:xfrm>
          </p:grpSpPr>
          <p:sp>
            <p:nvSpPr>
              <p:cNvPr id="81" name="TextBox 80"/>
              <p:cNvSpPr txBox="1"/>
              <p:nvPr/>
            </p:nvSpPr>
            <p:spPr>
              <a:xfrm>
                <a:off x="571472" y="1857364"/>
                <a:ext cx="2214578" cy="369332"/>
              </a:xfrm>
              <a:prstGeom prst="rect">
                <a:avLst/>
              </a:prstGeom>
              <a:noFill/>
              <a:scene3d>
                <a:camera prst="orthographicFront">
                  <a:rot lat="0" lon="21599994" rev="21599994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latin typeface="Georgia" pitchFamily="18" charset="0"/>
                  </a:rPr>
                  <a:t>R </a:t>
                </a:r>
                <a:r>
                  <a:rPr lang="en-US" b="1" i="1" dirty="0" smtClean="0">
                    <a:solidFill>
                      <a:srgbClr val="FF0000"/>
                    </a:solidFill>
                    <a:latin typeface="Georgia" pitchFamily="18" charset="0"/>
                  </a:rPr>
                  <a:t>– C</a:t>
                </a:r>
                <a:r>
                  <a:rPr lang="en-US" b="1" i="1" dirty="0" smtClean="0">
                    <a:latin typeface="Georgia" pitchFamily="18" charset="0"/>
                  </a:rPr>
                  <a:t> </a:t>
                </a:r>
                <a:endParaRPr lang="ru-RU" b="1" i="1" dirty="0">
                  <a:latin typeface="Georgia" pitchFamily="18" charset="0"/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1214414" y="2000240"/>
                <a:ext cx="785818" cy="461665"/>
              </a:xfrm>
              <a:prstGeom prst="rect">
                <a:avLst/>
              </a:prstGeom>
              <a:noFill/>
              <a:scene3d>
                <a:camera prst="orthographicFront">
                  <a:rot lat="0" lon="0" rev="19799999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ru-RU" sz="2400" b="1" i="1" dirty="0" smtClean="0">
                    <a:solidFill>
                      <a:srgbClr val="FF0000"/>
                    </a:solidFill>
                    <a:latin typeface="Georgia" pitchFamily="18" charset="0"/>
                  </a:rPr>
                  <a:t>—</a:t>
                </a:r>
                <a:endParaRPr lang="ru-RU" sz="2400" b="1" i="1" dirty="0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1357290" y="1500174"/>
                <a:ext cx="7858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FF0000"/>
                    </a:solidFill>
                    <a:latin typeface="Georgia" pitchFamily="18" charset="0"/>
                  </a:rPr>
                  <a:t> O</a:t>
                </a:r>
                <a:endParaRPr lang="ru-RU" b="1" i="1" dirty="0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1428727" y="2071678"/>
                <a:ext cx="803679" cy="356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FF0000"/>
                    </a:solidFill>
                    <a:latin typeface="Georgia" pitchFamily="18" charset="0"/>
                  </a:rPr>
                  <a:t> O – </a:t>
                </a:r>
                <a:r>
                  <a:rPr lang="en-US" b="1" i="1" dirty="0" smtClean="0">
                    <a:latin typeface="Georgia" pitchFamily="18" charset="0"/>
                  </a:rPr>
                  <a:t>R </a:t>
                </a:r>
                <a:endParaRPr lang="ru-RU" b="1" i="1" dirty="0">
                  <a:latin typeface="Georgia" pitchFamily="18" charset="0"/>
                </a:endParaRPr>
              </a:p>
            </p:txBody>
          </p:sp>
        </p:grpSp>
      </p:grpSp>
      <p:cxnSp>
        <p:nvCxnSpPr>
          <p:cNvPr id="55" name="Прямая соединительная линия 54"/>
          <p:cNvCxnSpPr/>
          <p:nvPr/>
        </p:nvCxnSpPr>
        <p:spPr>
          <a:xfrm rot="5400000">
            <a:off x="1893869" y="5678503"/>
            <a:ext cx="928694" cy="1588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00034" y="5643578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</a:rPr>
              <a:t>-</a:t>
            </a:r>
            <a:r>
              <a:rPr lang="ru-RU" sz="2800" b="1" i="1" dirty="0" err="1" smtClean="0">
                <a:solidFill>
                  <a:srgbClr val="FF0000"/>
                </a:solidFill>
                <a:latin typeface="Georgia" pitchFamily="18" charset="0"/>
              </a:rPr>
              <a:t>ол</a:t>
            </a:r>
            <a:endParaRPr lang="ru-RU" sz="28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357422" y="5643578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</a:rPr>
              <a:t>-</a:t>
            </a:r>
            <a:r>
              <a:rPr lang="en-US" sz="2800" b="1" i="1" dirty="0" smtClean="0">
                <a:solidFill>
                  <a:srgbClr val="FF0000"/>
                </a:solidFill>
                <a:latin typeface="Georgia" pitchFamily="18" charset="0"/>
              </a:rPr>
              <a:t>n </a:t>
            </a:r>
            <a:r>
              <a:rPr lang="ru-RU" sz="2800" b="1" i="1" dirty="0" err="1" smtClean="0">
                <a:solidFill>
                  <a:srgbClr val="FF0000"/>
                </a:solidFill>
                <a:latin typeface="Georgia" pitchFamily="18" charset="0"/>
              </a:rPr>
              <a:t>ол</a:t>
            </a:r>
            <a:endParaRPr lang="ru-RU" sz="28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11" grpId="0" animBg="1"/>
      <p:bldP spid="9" grpId="0" animBg="1"/>
      <p:bldP spid="8" grpId="0" animBg="1"/>
      <p:bldP spid="10" grpId="0" animBg="1"/>
      <p:bldP spid="2" grpId="0"/>
      <p:bldP spid="5" grpId="0" animBg="1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3" grpId="0"/>
      <p:bldP spid="69" grpId="0"/>
      <p:bldP spid="74" grpId="0"/>
      <p:bldP spid="89" grpId="0"/>
      <p:bldP spid="68" grpId="0"/>
      <p:bldP spid="73" grpId="0"/>
      <p:bldP spid="65" grpId="0"/>
      <p:bldP spid="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3880" cy="837246"/>
          </a:xfrm>
        </p:spPr>
        <p:txBody>
          <a:bodyPr>
            <a:noAutofit/>
          </a:bodyPr>
          <a:lstStyle/>
          <a:p>
            <a:pPr algn="ctr"/>
            <a:r>
              <a:rPr lang="ru-RU" sz="5400" i="1" dirty="0" smtClean="0">
                <a:solidFill>
                  <a:srgbClr val="0000FF"/>
                </a:solidFill>
                <a:latin typeface="Georgia" pitchFamily="18" charset="0"/>
              </a:rPr>
              <a:t>Гомологический ряд</a:t>
            </a:r>
            <a:endParaRPr lang="ru-RU" sz="5400" i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38" y="2428868"/>
            <a:ext cx="350046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СН</a:t>
            </a:r>
            <a:r>
              <a:rPr lang="ru-RU" sz="44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3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–</a:t>
            </a:r>
            <a:r>
              <a:rPr lang="ru-RU" sz="4400" b="1" i="1" dirty="0" smtClean="0">
                <a:solidFill>
                  <a:srgbClr val="FF0000"/>
                </a:solidFill>
                <a:latin typeface="Georgia" pitchFamily="18" charset="0"/>
              </a:rPr>
              <a:t>ОН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</a:p>
          <a:p>
            <a:pPr algn="ctr"/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С</a:t>
            </a:r>
            <a:r>
              <a:rPr lang="ru-RU" sz="44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2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Н</a:t>
            </a:r>
            <a:r>
              <a:rPr lang="ru-RU" sz="44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5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–</a:t>
            </a:r>
            <a:r>
              <a:rPr lang="ru-RU" sz="4400" b="1" i="1" dirty="0" smtClean="0">
                <a:solidFill>
                  <a:srgbClr val="FF0000"/>
                </a:solidFill>
                <a:latin typeface="Georgia" pitchFamily="18" charset="0"/>
              </a:rPr>
              <a:t>ОН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   </a:t>
            </a:r>
          </a:p>
          <a:p>
            <a:pPr algn="ctr"/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С</a:t>
            </a:r>
            <a:r>
              <a:rPr lang="ru-RU" sz="44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3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Н</a:t>
            </a:r>
            <a:r>
              <a:rPr lang="ru-RU" sz="44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7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–</a:t>
            </a:r>
            <a:r>
              <a:rPr lang="ru-RU" sz="4400" b="1" i="1" dirty="0" smtClean="0">
                <a:solidFill>
                  <a:srgbClr val="FF0000"/>
                </a:solidFill>
                <a:latin typeface="Georgia" pitchFamily="18" charset="0"/>
              </a:rPr>
              <a:t>ОН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  </a:t>
            </a:r>
          </a:p>
          <a:p>
            <a:pPr algn="ctr"/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С</a:t>
            </a:r>
            <a:r>
              <a:rPr lang="ru-RU" sz="44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4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Н</a:t>
            </a:r>
            <a:r>
              <a:rPr lang="ru-RU" sz="44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9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–</a:t>
            </a:r>
            <a:r>
              <a:rPr lang="ru-RU" sz="4400" b="1" i="1" dirty="0" smtClean="0">
                <a:solidFill>
                  <a:srgbClr val="FF0000"/>
                </a:solidFill>
                <a:latin typeface="Georgia" pitchFamily="18" charset="0"/>
              </a:rPr>
              <a:t>ОН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</a:p>
          <a:p>
            <a:pPr algn="ctr"/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С</a:t>
            </a:r>
            <a:r>
              <a:rPr lang="ru-RU" sz="44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5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Н</a:t>
            </a:r>
            <a:r>
              <a:rPr lang="ru-RU" sz="44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11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–</a:t>
            </a:r>
            <a:r>
              <a:rPr lang="ru-RU" sz="4400" b="1" i="1" dirty="0" smtClean="0">
                <a:solidFill>
                  <a:srgbClr val="FF0000"/>
                </a:solidFill>
                <a:latin typeface="Georgia" pitchFamily="18" charset="0"/>
              </a:rPr>
              <a:t>ОН</a:t>
            </a: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4400" b="1" i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endParaRPr lang="ru-RU" sz="4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7686" y="2357430"/>
            <a:ext cx="38576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002060"/>
                </a:solidFill>
                <a:latin typeface="Georgia" pitchFamily="18" charset="0"/>
              </a:rPr>
              <a:t>метан</a:t>
            </a:r>
            <a:r>
              <a:rPr lang="ru-RU" sz="4400" b="1" i="1" dirty="0" smtClean="0">
                <a:solidFill>
                  <a:srgbClr val="FF0000"/>
                </a:solidFill>
                <a:latin typeface="Georgia" pitchFamily="18" charset="0"/>
              </a:rPr>
              <a:t>ол</a:t>
            </a:r>
          </a:p>
          <a:p>
            <a:pPr algn="ctr"/>
            <a:r>
              <a:rPr lang="ru-RU" sz="4400" b="1" i="1" dirty="0" smtClean="0">
                <a:solidFill>
                  <a:srgbClr val="002060"/>
                </a:solidFill>
                <a:latin typeface="Georgia" pitchFamily="18" charset="0"/>
              </a:rPr>
              <a:t>этан</a:t>
            </a:r>
            <a:r>
              <a:rPr lang="ru-RU" sz="4400" b="1" i="1" dirty="0" smtClean="0">
                <a:solidFill>
                  <a:srgbClr val="FF0000"/>
                </a:solidFill>
                <a:latin typeface="Georgia" pitchFamily="18" charset="0"/>
              </a:rPr>
              <a:t>ол</a:t>
            </a:r>
          </a:p>
          <a:p>
            <a:pPr algn="ctr"/>
            <a:r>
              <a:rPr lang="ru-RU" sz="4400" b="1" i="1" dirty="0" smtClean="0">
                <a:solidFill>
                  <a:srgbClr val="002060"/>
                </a:solidFill>
                <a:latin typeface="Georgia" pitchFamily="18" charset="0"/>
              </a:rPr>
              <a:t>пропан</a:t>
            </a:r>
            <a:r>
              <a:rPr lang="ru-RU" sz="4400" b="1" i="1" dirty="0" smtClean="0">
                <a:solidFill>
                  <a:srgbClr val="FF0000"/>
                </a:solidFill>
                <a:latin typeface="Georgia" pitchFamily="18" charset="0"/>
              </a:rPr>
              <a:t>ол-1</a:t>
            </a:r>
          </a:p>
          <a:p>
            <a:pPr algn="ctr"/>
            <a:r>
              <a:rPr lang="ru-RU" sz="4400" b="1" i="1" dirty="0" smtClean="0">
                <a:solidFill>
                  <a:srgbClr val="002060"/>
                </a:solidFill>
                <a:latin typeface="Georgia" pitchFamily="18" charset="0"/>
              </a:rPr>
              <a:t>бутан</a:t>
            </a:r>
            <a:r>
              <a:rPr lang="ru-RU" sz="4400" b="1" i="1" dirty="0" smtClean="0">
                <a:solidFill>
                  <a:srgbClr val="FF0000"/>
                </a:solidFill>
                <a:latin typeface="Georgia" pitchFamily="18" charset="0"/>
              </a:rPr>
              <a:t>ол-1</a:t>
            </a:r>
          </a:p>
          <a:p>
            <a:pPr algn="ctr"/>
            <a:r>
              <a:rPr lang="ru-RU" sz="4400" b="1" i="1" dirty="0" smtClean="0">
                <a:solidFill>
                  <a:srgbClr val="002060"/>
                </a:solidFill>
                <a:latin typeface="Georgia" pitchFamily="18" charset="0"/>
              </a:rPr>
              <a:t>пентан</a:t>
            </a:r>
            <a:r>
              <a:rPr lang="ru-RU" sz="4400" b="1" i="1" dirty="0" smtClean="0">
                <a:solidFill>
                  <a:srgbClr val="FF0000"/>
                </a:solidFill>
                <a:latin typeface="Georgia" pitchFamily="18" charset="0"/>
              </a:rPr>
              <a:t>ол-1</a:t>
            </a:r>
            <a:endParaRPr lang="ru-RU" sz="44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285860"/>
            <a:ext cx="50006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i="1" u="sng" dirty="0" smtClean="0">
                <a:solidFill>
                  <a:srgbClr val="7030A0"/>
                </a:solidFill>
                <a:latin typeface="Georgia" pitchFamily="18" charset="0"/>
              </a:rPr>
              <a:t>Спирты</a:t>
            </a:r>
            <a:endParaRPr lang="ru-RU" sz="5400" b="1" i="1" u="sng" dirty="0" smtClean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57752" y="1357298"/>
            <a:ext cx="3429024" cy="923330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7030A0"/>
                </a:solidFill>
                <a:latin typeface="Georgia" pitchFamily="18" charset="0"/>
              </a:rPr>
              <a:t>С</a:t>
            </a:r>
            <a:r>
              <a:rPr lang="en-US" sz="5400" b="1" i="1" baseline="-20000" dirty="0" smtClean="0">
                <a:solidFill>
                  <a:srgbClr val="7030A0"/>
                </a:solidFill>
                <a:latin typeface="Georgia" pitchFamily="18" charset="0"/>
              </a:rPr>
              <a:t>n</a:t>
            </a:r>
            <a:r>
              <a:rPr lang="en-US" sz="5400" b="1" i="1" dirty="0" smtClean="0">
                <a:solidFill>
                  <a:srgbClr val="7030A0"/>
                </a:solidFill>
                <a:latin typeface="Georgia" pitchFamily="18" charset="0"/>
              </a:rPr>
              <a:t>H</a:t>
            </a:r>
            <a:r>
              <a:rPr lang="en-US" sz="5400" b="1" i="1" baseline="-20000" dirty="0" smtClean="0">
                <a:solidFill>
                  <a:srgbClr val="7030A0"/>
                </a:solidFill>
                <a:latin typeface="Georgia" pitchFamily="18" charset="0"/>
              </a:rPr>
              <a:t>2n+2</a:t>
            </a:r>
            <a:r>
              <a:rPr lang="en-US" sz="5400" b="1" i="1" dirty="0" smtClean="0">
                <a:solidFill>
                  <a:srgbClr val="7030A0"/>
                </a:solidFill>
                <a:latin typeface="Georgia" pitchFamily="18" charset="0"/>
              </a:rPr>
              <a:t>O</a:t>
            </a:r>
            <a:endParaRPr lang="ru-RU" sz="5400" b="1" i="1" dirty="0">
              <a:solidFill>
                <a:srgbClr val="7030A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5072098" cy="1051560"/>
          </a:xfrm>
        </p:spPr>
        <p:txBody>
          <a:bodyPr>
            <a:noAutofit/>
          </a:bodyPr>
          <a:lstStyle/>
          <a:p>
            <a:pPr algn="ctr"/>
            <a:r>
              <a:rPr lang="ru-RU" sz="4400" i="1" u="sng" dirty="0" smtClean="0">
                <a:solidFill>
                  <a:srgbClr val="7030A0"/>
                </a:solidFill>
                <a:latin typeface="Georgia" pitchFamily="18" charset="0"/>
              </a:rPr>
              <a:t>Карбоновые </a:t>
            </a:r>
            <a:r>
              <a:rPr lang="en-US" sz="4400" i="1" u="sng" dirty="0" smtClean="0">
                <a:solidFill>
                  <a:srgbClr val="7030A0"/>
                </a:solidFill>
                <a:latin typeface="Georgia" pitchFamily="18" charset="0"/>
              </a:rPr>
              <a:t/>
            </a:r>
            <a:br>
              <a:rPr lang="en-US" sz="4400" i="1" u="sng" dirty="0" smtClean="0">
                <a:solidFill>
                  <a:srgbClr val="7030A0"/>
                </a:solidFill>
                <a:latin typeface="Georgia" pitchFamily="18" charset="0"/>
              </a:rPr>
            </a:br>
            <a:r>
              <a:rPr lang="ru-RU" sz="4400" i="1" u="sng" dirty="0" smtClean="0">
                <a:solidFill>
                  <a:srgbClr val="7030A0"/>
                </a:solidFill>
                <a:latin typeface="Georgia" pitchFamily="18" charset="0"/>
              </a:rPr>
              <a:t>кислоты</a:t>
            </a:r>
            <a:endParaRPr lang="ru-RU" sz="4400" i="1" u="sng" dirty="0">
              <a:solidFill>
                <a:srgbClr val="7030A0"/>
              </a:solidFill>
              <a:latin typeface="Georgia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643042" y="1571612"/>
            <a:ext cx="2214578" cy="1279390"/>
            <a:chOff x="785786" y="1285860"/>
            <a:chExt cx="2214578" cy="1279390"/>
          </a:xfrm>
        </p:grpSpPr>
        <p:sp>
          <p:nvSpPr>
            <p:cNvPr id="4" name="TextBox 3"/>
            <p:cNvSpPr txBox="1"/>
            <p:nvPr/>
          </p:nvSpPr>
          <p:spPr>
            <a:xfrm>
              <a:off x="1285852" y="1285860"/>
              <a:ext cx="1143008" cy="707886"/>
            </a:xfrm>
            <a:prstGeom prst="rect">
              <a:avLst/>
            </a:prstGeom>
            <a:noFill/>
            <a:scene3d>
              <a:camera prst="orthographicFront">
                <a:rot lat="20731345" lon="930247" rev="2761968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ru-RU" sz="4000" b="1" i="1" dirty="0" smtClean="0">
                  <a:solidFill>
                    <a:srgbClr val="FF0000"/>
                  </a:solidFill>
                  <a:latin typeface="Georgia" pitchFamily="18" charset="0"/>
                  <a:cs typeface="Times New Roman"/>
                </a:rPr>
                <a:t>=</a:t>
              </a:r>
              <a:endParaRPr lang="ru-RU" sz="4000" b="1" i="1" dirty="0">
                <a:solidFill>
                  <a:srgbClr val="FF0000"/>
                </a:solidFill>
                <a:latin typeface="Georgia" pitchFamily="18" charset="0"/>
              </a:endParaRPr>
            </a:p>
          </p:txBody>
        </p:sp>
        <p:grpSp>
          <p:nvGrpSpPr>
            <p:cNvPr id="5" name="Группа 55"/>
            <p:cNvGrpSpPr/>
            <p:nvPr/>
          </p:nvGrpSpPr>
          <p:grpSpPr>
            <a:xfrm>
              <a:off x="785786" y="1357298"/>
              <a:ext cx="2214578" cy="1207952"/>
              <a:chOff x="571472" y="1357298"/>
              <a:chExt cx="2214578" cy="1207952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571472" y="1857364"/>
                <a:ext cx="2214578" cy="400110"/>
              </a:xfrm>
              <a:prstGeom prst="rect">
                <a:avLst/>
              </a:prstGeom>
              <a:noFill/>
              <a:scene3d>
                <a:camera prst="orthographicFront">
                  <a:rot lat="0" lon="21599994" rev="21599994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ru-RU" sz="2000" b="1" i="1" dirty="0" smtClean="0">
                    <a:solidFill>
                      <a:srgbClr val="0000FF"/>
                    </a:solidFill>
                    <a:latin typeface="Georgia" pitchFamily="18" charset="0"/>
                  </a:rPr>
                  <a:t>Н</a:t>
                </a:r>
                <a:r>
                  <a:rPr lang="en-US" sz="2000" b="1" i="1" dirty="0" smtClean="0">
                    <a:solidFill>
                      <a:srgbClr val="FF0000"/>
                    </a:solidFill>
                    <a:latin typeface="Georgia" pitchFamily="18" charset="0"/>
                  </a:rPr>
                  <a:t> – C </a:t>
                </a:r>
                <a:endParaRPr lang="ru-RU" sz="2000" b="1" i="1" dirty="0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285852" y="2000240"/>
                <a:ext cx="785818" cy="523220"/>
              </a:xfrm>
              <a:prstGeom prst="rect">
                <a:avLst/>
              </a:prstGeom>
              <a:noFill/>
              <a:scene3d>
                <a:camera prst="orthographicFront">
                  <a:rot lat="0" lon="0" rev="19799999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ru-RU" sz="2800" b="1" i="1" dirty="0" smtClean="0">
                    <a:solidFill>
                      <a:srgbClr val="FF0000"/>
                    </a:solidFill>
                    <a:latin typeface="Georgia" pitchFamily="18" charset="0"/>
                  </a:rPr>
                  <a:t>—</a:t>
                </a:r>
                <a:endParaRPr lang="ru-RU" sz="2800" b="1" i="1" dirty="0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428728" y="1357298"/>
                <a:ext cx="78581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FF0000"/>
                    </a:solidFill>
                    <a:latin typeface="Georgia" pitchFamily="18" charset="0"/>
                  </a:rPr>
                  <a:t> O</a:t>
                </a:r>
                <a:endParaRPr lang="ru-RU" sz="2000" b="1" i="1" dirty="0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571604" y="1857364"/>
                <a:ext cx="64294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FF0000"/>
                    </a:solidFill>
                    <a:latin typeface="Georgia" pitchFamily="18" charset="0"/>
                  </a:rPr>
                  <a:t> OH</a:t>
                </a:r>
                <a:endParaRPr lang="ru-RU" sz="2000" b="1" i="1" dirty="0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</p:grpSp>
      </p:grpSp>
      <p:grpSp>
        <p:nvGrpSpPr>
          <p:cNvPr id="10" name="Группа 9"/>
          <p:cNvGrpSpPr/>
          <p:nvPr/>
        </p:nvGrpSpPr>
        <p:grpSpPr>
          <a:xfrm>
            <a:off x="1285852" y="3000372"/>
            <a:ext cx="2214578" cy="1279390"/>
            <a:chOff x="785786" y="1285860"/>
            <a:chExt cx="2214578" cy="1279390"/>
          </a:xfrm>
        </p:grpSpPr>
        <p:sp>
          <p:nvSpPr>
            <p:cNvPr id="11" name="TextBox 10"/>
            <p:cNvSpPr txBox="1"/>
            <p:nvPr/>
          </p:nvSpPr>
          <p:spPr>
            <a:xfrm>
              <a:off x="1571604" y="1285860"/>
              <a:ext cx="1143008" cy="707886"/>
            </a:xfrm>
            <a:prstGeom prst="rect">
              <a:avLst/>
            </a:prstGeom>
            <a:noFill/>
            <a:scene3d>
              <a:camera prst="orthographicFront">
                <a:rot lat="20731345" lon="930247" rev="2761968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ru-RU" sz="4000" b="1" i="1" dirty="0" smtClean="0">
                  <a:solidFill>
                    <a:srgbClr val="FF0000"/>
                  </a:solidFill>
                  <a:latin typeface="Georgia" pitchFamily="18" charset="0"/>
                  <a:cs typeface="Times New Roman"/>
                </a:rPr>
                <a:t>=</a:t>
              </a:r>
              <a:endParaRPr lang="ru-RU" sz="4000" b="1" i="1" dirty="0">
                <a:solidFill>
                  <a:srgbClr val="FF0000"/>
                </a:solidFill>
                <a:latin typeface="Georgia" pitchFamily="18" charset="0"/>
              </a:endParaRPr>
            </a:p>
          </p:txBody>
        </p:sp>
        <p:grpSp>
          <p:nvGrpSpPr>
            <p:cNvPr id="12" name="Группа 55"/>
            <p:cNvGrpSpPr/>
            <p:nvPr/>
          </p:nvGrpSpPr>
          <p:grpSpPr>
            <a:xfrm>
              <a:off x="785786" y="1357298"/>
              <a:ext cx="2214578" cy="1207952"/>
              <a:chOff x="571472" y="1357298"/>
              <a:chExt cx="2214578" cy="1207952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571472" y="1857364"/>
                <a:ext cx="2214578" cy="400110"/>
              </a:xfrm>
              <a:prstGeom prst="rect">
                <a:avLst/>
              </a:prstGeom>
              <a:noFill/>
              <a:scene3d>
                <a:camera prst="orthographicFront">
                  <a:rot lat="0" lon="21599994" rev="21599994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ru-RU" sz="2000" b="1" i="1" dirty="0" smtClean="0">
                    <a:solidFill>
                      <a:srgbClr val="0000FF"/>
                    </a:solidFill>
                    <a:latin typeface="Georgia" pitchFamily="18" charset="0"/>
                  </a:rPr>
                  <a:t>СН</a:t>
                </a:r>
                <a:r>
                  <a:rPr lang="ru-RU" sz="2000" b="1" i="1" baseline="-10000" dirty="0" smtClean="0">
                    <a:solidFill>
                      <a:srgbClr val="0000FF"/>
                    </a:solidFill>
                    <a:latin typeface="Georgia" pitchFamily="18" charset="0"/>
                  </a:rPr>
                  <a:t>3</a:t>
                </a:r>
                <a:r>
                  <a:rPr lang="en-US" sz="2000" b="1" i="1" dirty="0" smtClean="0">
                    <a:solidFill>
                      <a:srgbClr val="0000FF"/>
                    </a:solidFill>
                    <a:latin typeface="Georgia" pitchFamily="18" charset="0"/>
                  </a:rPr>
                  <a:t> </a:t>
                </a:r>
                <a:r>
                  <a:rPr lang="en-US" sz="2000" b="1" i="1" dirty="0" smtClean="0">
                    <a:solidFill>
                      <a:srgbClr val="FF0000"/>
                    </a:solidFill>
                    <a:latin typeface="Georgia" pitchFamily="18" charset="0"/>
                  </a:rPr>
                  <a:t>– C </a:t>
                </a:r>
                <a:endParaRPr lang="ru-RU" sz="2000" b="1" i="1" dirty="0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643042" y="2000240"/>
                <a:ext cx="785818" cy="523220"/>
              </a:xfrm>
              <a:prstGeom prst="rect">
                <a:avLst/>
              </a:prstGeom>
              <a:noFill/>
              <a:scene3d>
                <a:camera prst="orthographicFront">
                  <a:rot lat="0" lon="0" rev="19799999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ru-RU" sz="2800" b="1" i="1" dirty="0" smtClean="0">
                    <a:solidFill>
                      <a:srgbClr val="FF0000"/>
                    </a:solidFill>
                    <a:latin typeface="Georgia" pitchFamily="18" charset="0"/>
                  </a:rPr>
                  <a:t>—</a:t>
                </a:r>
                <a:endParaRPr lang="ru-RU" sz="2800" b="1" i="1" dirty="0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714480" y="1357298"/>
                <a:ext cx="78581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FF0000"/>
                    </a:solidFill>
                    <a:latin typeface="Georgia" pitchFamily="18" charset="0"/>
                  </a:rPr>
                  <a:t> O</a:t>
                </a:r>
                <a:endParaRPr lang="ru-RU" sz="2000" b="1" i="1" dirty="0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928794" y="1857364"/>
                <a:ext cx="64294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FF0000"/>
                    </a:solidFill>
                    <a:latin typeface="Georgia" pitchFamily="18" charset="0"/>
                  </a:rPr>
                  <a:t> OH</a:t>
                </a:r>
                <a:endParaRPr lang="ru-RU" sz="2000" b="1" i="1" dirty="0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</p:grpSp>
      </p:grpSp>
      <p:grpSp>
        <p:nvGrpSpPr>
          <p:cNvPr id="17" name="Группа 16"/>
          <p:cNvGrpSpPr/>
          <p:nvPr/>
        </p:nvGrpSpPr>
        <p:grpSpPr>
          <a:xfrm>
            <a:off x="642910" y="4429132"/>
            <a:ext cx="2714644" cy="1279390"/>
            <a:chOff x="785786" y="1285860"/>
            <a:chExt cx="2714644" cy="1279390"/>
          </a:xfrm>
        </p:grpSpPr>
        <p:sp>
          <p:nvSpPr>
            <p:cNvPr id="18" name="TextBox 17"/>
            <p:cNvSpPr txBox="1"/>
            <p:nvPr/>
          </p:nvSpPr>
          <p:spPr>
            <a:xfrm>
              <a:off x="2357422" y="1285860"/>
              <a:ext cx="1143008" cy="707886"/>
            </a:xfrm>
            <a:prstGeom prst="rect">
              <a:avLst/>
            </a:prstGeom>
            <a:noFill/>
            <a:scene3d>
              <a:camera prst="orthographicFront">
                <a:rot lat="20731345" lon="930247" rev="2761968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ru-RU" sz="4000" b="1" i="1" dirty="0" smtClean="0">
                  <a:solidFill>
                    <a:srgbClr val="FF0000"/>
                  </a:solidFill>
                  <a:latin typeface="Georgia" pitchFamily="18" charset="0"/>
                  <a:cs typeface="Times New Roman"/>
                </a:rPr>
                <a:t>=</a:t>
              </a:r>
              <a:endParaRPr lang="ru-RU" sz="4000" b="1" i="1" dirty="0">
                <a:solidFill>
                  <a:srgbClr val="FF0000"/>
                </a:solidFill>
                <a:latin typeface="Georgia" pitchFamily="18" charset="0"/>
              </a:endParaRPr>
            </a:p>
          </p:txBody>
        </p:sp>
        <p:grpSp>
          <p:nvGrpSpPr>
            <p:cNvPr id="19" name="Группа 55"/>
            <p:cNvGrpSpPr/>
            <p:nvPr/>
          </p:nvGrpSpPr>
          <p:grpSpPr>
            <a:xfrm>
              <a:off x="785786" y="1357298"/>
              <a:ext cx="2714644" cy="1207952"/>
              <a:chOff x="571472" y="1357298"/>
              <a:chExt cx="2714644" cy="1207952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571472" y="1857364"/>
                <a:ext cx="2214578" cy="400110"/>
              </a:xfrm>
              <a:prstGeom prst="rect">
                <a:avLst/>
              </a:prstGeom>
              <a:noFill/>
              <a:scene3d>
                <a:camera prst="orthographicFront">
                  <a:rot lat="0" lon="21599994" rev="21599994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ru-RU" sz="2000" b="1" i="1" dirty="0" smtClean="0">
                    <a:solidFill>
                      <a:srgbClr val="0000FF"/>
                    </a:solidFill>
                    <a:latin typeface="Georgia" pitchFamily="18" charset="0"/>
                  </a:rPr>
                  <a:t>СН</a:t>
                </a:r>
                <a:r>
                  <a:rPr lang="ru-RU" sz="2000" b="1" i="1" baseline="-10000" dirty="0" smtClean="0">
                    <a:solidFill>
                      <a:srgbClr val="0000FF"/>
                    </a:solidFill>
                    <a:latin typeface="Georgia" pitchFamily="18" charset="0"/>
                  </a:rPr>
                  <a:t>3 </a:t>
                </a:r>
                <a:r>
                  <a:rPr lang="ru-RU" sz="2000" b="1" i="1" dirty="0" smtClean="0">
                    <a:solidFill>
                      <a:srgbClr val="0000FF"/>
                    </a:solidFill>
                    <a:latin typeface="Georgia" pitchFamily="18" charset="0"/>
                  </a:rPr>
                  <a:t>– СН</a:t>
                </a:r>
                <a:r>
                  <a:rPr lang="ru-RU" sz="2000" b="1" i="1" baseline="-10000" dirty="0" smtClean="0">
                    <a:solidFill>
                      <a:srgbClr val="0000FF"/>
                    </a:solidFill>
                    <a:latin typeface="Georgia" pitchFamily="18" charset="0"/>
                  </a:rPr>
                  <a:t>2</a:t>
                </a:r>
                <a:r>
                  <a:rPr lang="en-US" sz="2000" b="1" i="1" dirty="0" smtClean="0">
                    <a:solidFill>
                      <a:srgbClr val="0000FF"/>
                    </a:solidFill>
                    <a:latin typeface="Georgia" pitchFamily="18" charset="0"/>
                  </a:rPr>
                  <a:t> </a:t>
                </a:r>
                <a:r>
                  <a:rPr lang="en-US" sz="2000" b="1" i="1" dirty="0" smtClean="0">
                    <a:solidFill>
                      <a:srgbClr val="FF0000"/>
                    </a:solidFill>
                    <a:latin typeface="Georgia" pitchFamily="18" charset="0"/>
                  </a:rPr>
                  <a:t>– C </a:t>
                </a:r>
                <a:endParaRPr lang="ru-RU" sz="2000" b="1" i="1" dirty="0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357422" y="2000240"/>
                <a:ext cx="785818" cy="523220"/>
              </a:xfrm>
              <a:prstGeom prst="rect">
                <a:avLst/>
              </a:prstGeom>
              <a:noFill/>
              <a:scene3d>
                <a:camera prst="orthographicFront">
                  <a:rot lat="0" lon="0" rev="19799999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ru-RU" sz="2800" b="1" i="1" dirty="0" smtClean="0">
                    <a:solidFill>
                      <a:srgbClr val="FF0000"/>
                    </a:solidFill>
                    <a:latin typeface="Georgia" pitchFamily="18" charset="0"/>
                  </a:rPr>
                  <a:t>—</a:t>
                </a:r>
                <a:endParaRPr lang="ru-RU" sz="2800" b="1" i="1" dirty="0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2500298" y="1357298"/>
                <a:ext cx="78581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FF0000"/>
                    </a:solidFill>
                    <a:latin typeface="Georgia" pitchFamily="18" charset="0"/>
                  </a:rPr>
                  <a:t> O</a:t>
                </a:r>
                <a:endParaRPr lang="ru-RU" sz="2000" b="1" i="1" dirty="0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643174" y="1857364"/>
                <a:ext cx="64294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FF0000"/>
                    </a:solidFill>
                    <a:latin typeface="Georgia" pitchFamily="18" charset="0"/>
                  </a:rPr>
                  <a:t> OH</a:t>
                </a:r>
                <a:endParaRPr lang="ru-RU" sz="2000" b="1" i="1" dirty="0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</p:grpSp>
      </p:grpSp>
      <p:sp>
        <p:nvSpPr>
          <p:cNvPr id="24" name="TextBox 23"/>
          <p:cNvSpPr txBox="1"/>
          <p:nvPr/>
        </p:nvSpPr>
        <p:spPr>
          <a:xfrm>
            <a:off x="3286116" y="1643050"/>
            <a:ext cx="535785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Georgia" pitchFamily="18" charset="0"/>
              </a:rPr>
              <a:t>метан</a:t>
            </a:r>
            <a:r>
              <a:rPr lang="ru-RU" sz="3200" b="1" i="1" dirty="0" smtClean="0">
                <a:solidFill>
                  <a:srgbClr val="FF0000"/>
                </a:solidFill>
                <a:latin typeface="Georgia" pitchFamily="18" charset="0"/>
              </a:rPr>
              <a:t>овая</a:t>
            </a:r>
            <a:r>
              <a:rPr lang="ru-RU" sz="3200" b="1" i="1" dirty="0" smtClean="0">
                <a:latin typeface="Georgia" pitchFamily="18" charset="0"/>
              </a:rPr>
              <a:t> </a:t>
            </a:r>
            <a:r>
              <a:rPr lang="ru-RU" sz="3200" b="1" i="1" dirty="0" smtClean="0">
                <a:solidFill>
                  <a:srgbClr val="FF0000"/>
                </a:solidFill>
                <a:latin typeface="Georgia" pitchFamily="18" charset="0"/>
              </a:rPr>
              <a:t>кислота</a:t>
            </a:r>
          </a:p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Georgia" pitchFamily="18" charset="0"/>
              </a:rPr>
              <a:t>(муравьиная)</a:t>
            </a:r>
          </a:p>
          <a:p>
            <a:pPr algn="ctr"/>
            <a:endParaRPr lang="ru-RU" sz="3200" b="1" i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r>
              <a:rPr lang="ru-RU" sz="3200" b="1" i="1" dirty="0" err="1" smtClean="0">
                <a:solidFill>
                  <a:srgbClr val="002060"/>
                </a:solidFill>
                <a:latin typeface="Georgia" pitchFamily="18" charset="0"/>
              </a:rPr>
              <a:t>этан</a:t>
            </a:r>
            <a:r>
              <a:rPr lang="ru-RU" sz="3200" b="1" i="1" dirty="0" err="1" smtClean="0">
                <a:solidFill>
                  <a:srgbClr val="FF0000"/>
                </a:solidFill>
                <a:latin typeface="Georgia" pitchFamily="18" charset="0"/>
              </a:rPr>
              <a:t>овая</a:t>
            </a:r>
            <a:r>
              <a:rPr lang="ru-RU" sz="3200" b="1" i="1" dirty="0" smtClean="0">
                <a:latin typeface="Georgia" pitchFamily="18" charset="0"/>
              </a:rPr>
              <a:t> </a:t>
            </a:r>
            <a:r>
              <a:rPr lang="ru-RU" sz="3200" b="1" i="1" dirty="0" smtClean="0">
                <a:solidFill>
                  <a:srgbClr val="FF0000"/>
                </a:solidFill>
                <a:latin typeface="Georgia" pitchFamily="18" charset="0"/>
              </a:rPr>
              <a:t>кислота</a:t>
            </a:r>
            <a:r>
              <a:rPr lang="ru-RU" sz="3200" b="1" i="1" dirty="0" smtClean="0">
                <a:latin typeface="Georgia" pitchFamily="18" charset="0"/>
              </a:rPr>
              <a:t> </a:t>
            </a:r>
          </a:p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Georgia" pitchFamily="18" charset="0"/>
              </a:rPr>
              <a:t>(уксусная)</a:t>
            </a:r>
          </a:p>
          <a:p>
            <a:pPr algn="ctr"/>
            <a:endParaRPr lang="ru-RU" sz="3200" b="1" i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r>
              <a:rPr lang="ru-RU" sz="3200" b="1" i="1" dirty="0" err="1" smtClean="0">
                <a:solidFill>
                  <a:srgbClr val="002060"/>
                </a:solidFill>
                <a:latin typeface="Georgia" pitchFamily="18" charset="0"/>
              </a:rPr>
              <a:t>пропан</a:t>
            </a:r>
            <a:r>
              <a:rPr lang="ru-RU" sz="3200" b="1" i="1" dirty="0" err="1" smtClean="0">
                <a:solidFill>
                  <a:srgbClr val="FF0000"/>
                </a:solidFill>
                <a:latin typeface="Georgia" pitchFamily="18" charset="0"/>
              </a:rPr>
              <a:t>овая</a:t>
            </a:r>
            <a:r>
              <a:rPr lang="ru-RU" sz="3200" b="1" i="1" dirty="0" smtClean="0">
                <a:latin typeface="Georgia" pitchFamily="18" charset="0"/>
              </a:rPr>
              <a:t> </a:t>
            </a:r>
            <a:r>
              <a:rPr lang="ru-RU" sz="3200" b="1" i="1" dirty="0" smtClean="0">
                <a:solidFill>
                  <a:srgbClr val="FF0000"/>
                </a:solidFill>
                <a:latin typeface="Georgia" pitchFamily="18" charset="0"/>
              </a:rPr>
              <a:t>кислота</a:t>
            </a:r>
          </a:p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Georgia" pitchFamily="18" charset="0"/>
              </a:rPr>
              <a:t>(</a:t>
            </a:r>
            <a:r>
              <a:rPr lang="ru-RU" sz="3200" b="1" i="1" dirty="0" err="1" smtClean="0">
                <a:solidFill>
                  <a:srgbClr val="002060"/>
                </a:solidFill>
                <a:latin typeface="Georgia" pitchFamily="18" charset="0"/>
              </a:rPr>
              <a:t>пропионовая</a:t>
            </a:r>
            <a:r>
              <a:rPr lang="ru-RU" sz="3200" b="1" i="1" dirty="0" smtClean="0">
                <a:solidFill>
                  <a:srgbClr val="002060"/>
                </a:solidFill>
                <a:latin typeface="Georgia" pitchFamily="18" charset="0"/>
              </a:rPr>
              <a:t>)</a:t>
            </a:r>
            <a:endParaRPr lang="ru-RU" sz="32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57752" y="642918"/>
            <a:ext cx="3429024" cy="923330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7030A0"/>
                </a:solidFill>
                <a:latin typeface="Georgia" pitchFamily="18" charset="0"/>
              </a:rPr>
              <a:t>С</a:t>
            </a:r>
            <a:r>
              <a:rPr lang="en-US" sz="5400" b="1" i="1" baseline="-20000" dirty="0" smtClean="0">
                <a:solidFill>
                  <a:srgbClr val="7030A0"/>
                </a:solidFill>
                <a:latin typeface="Georgia" pitchFamily="18" charset="0"/>
              </a:rPr>
              <a:t>n</a:t>
            </a:r>
            <a:r>
              <a:rPr lang="en-US" sz="5400" b="1" i="1" dirty="0" smtClean="0">
                <a:solidFill>
                  <a:srgbClr val="7030A0"/>
                </a:solidFill>
                <a:latin typeface="Georgia" pitchFamily="18" charset="0"/>
              </a:rPr>
              <a:t>H</a:t>
            </a:r>
            <a:r>
              <a:rPr lang="en-US" sz="5400" b="1" i="1" baseline="-20000" dirty="0" smtClean="0">
                <a:solidFill>
                  <a:srgbClr val="7030A0"/>
                </a:solidFill>
                <a:latin typeface="Georgia" pitchFamily="18" charset="0"/>
              </a:rPr>
              <a:t>2n</a:t>
            </a:r>
            <a:r>
              <a:rPr lang="en-US" sz="5400" b="1" i="1" dirty="0" smtClean="0">
                <a:solidFill>
                  <a:srgbClr val="7030A0"/>
                </a:solidFill>
                <a:latin typeface="Georgia" pitchFamily="18" charset="0"/>
              </a:rPr>
              <a:t>O</a:t>
            </a:r>
            <a:r>
              <a:rPr lang="en-US" sz="5400" b="1" i="1" baseline="-20000" dirty="0" smtClean="0">
                <a:solidFill>
                  <a:srgbClr val="7030A0"/>
                </a:solidFill>
                <a:latin typeface="Georgia" pitchFamily="18" charset="0"/>
              </a:rPr>
              <a:t>2</a:t>
            </a:r>
            <a:endParaRPr lang="ru-RU" sz="5400" b="1" i="1" baseline="-20000" dirty="0">
              <a:solidFill>
                <a:srgbClr val="7030A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5072098" cy="1051560"/>
          </a:xfrm>
        </p:spPr>
        <p:txBody>
          <a:bodyPr>
            <a:normAutofit/>
          </a:bodyPr>
          <a:lstStyle/>
          <a:p>
            <a:pPr algn="ctr"/>
            <a:r>
              <a:rPr lang="ru-RU" sz="6000" i="1" u="sng" dirty="0" smtClean="0">
                <a:solidFill>
                  <a:srgbClr val="7030A0"/>
                </a:solidFill>
                <a:latin typeface="Georgia" pitchFamily="18" charset="0"/>
              </a:rPr>
              <a:t>Альдегиды</a:t>
            </a:r>
            <a:endParaRPr lang="ru-RU" sz="5400" i="1" u="sng" dirty="0">
              <a:solidFill>
                <a:srgbClr val="7030A0"/>
              </a:solidFill>
              <a:latin typeface="Georgia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714480" y="1428736"/>
            <a:ext cx="3214710" cy="1676112"/>
            <a:chOff x="785786" y="1304697"/>
            <a:chExt cx="2214578" cy="1234133"/>
          </a:xfrm>
        </p:grpSpPr>
        <p:sp>
          <p:nvSpPr>
            <p:cNvPr id="4" name="TextBox 3"/>
            <p:cNvSpPr txBox="1"/>
            <p:nvPr/>
          </p:nvSpPr>
          <p:spPr>
            <a:xfrm>
              <a:off x="1179489" y="1304697"/>
              <a:ext cx="1143008" cy="566545"/>
            </a:xfrm>
            <a:prstGeom prst="rect">
              <a:avLst/>
            </a:prstGeom>
            <a:noFill/>
            <a:scene3d>
              <a:camera prst="orthographicFront">
                <a:rot lat="20731345" lon="930247" rev="2761968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ru-RU" sz="4400" b="1" i="1" dirty="0" smtClean="0">
                  <a:solidFill>
                    <a:srgbClr val="FF0000"/>
                  </a:solidFill>
                  <a:latin typeface="Georgia" pitchFamily="18" charset="0"/>
                  <a:cs typeface="Times New Roman"/>
                </a:rPr>
                <a:t>=</a:t>
              </a:r>
              <a:endParaRPr lang="ru-RU" sz="4400" b="1" i="1" dirty="0">
                <a:solidFill>
                  <a:srgbClr val="FF0000"/>
                </a:solidFill>
                <a:latin typeface="Georgia" pitchFamily="18" charset="0"/>
              </a:endParaRPr>
            </a:p>
          </p:txBody>
        </p:sp>
        <p:grpSp>
          <p:nvGrpSpPr>
            <p:cNvPr id="5" name="Группа 55"/>
            <p:cNvGrpSpPr/>
            <p:nvPr/>
          </p:nvGrpSpPr>
          <p:grpSpPr>
            <a:xfrm>
              <a:off x="785786" y="1462498"/>
              <a:ext cx="2214578" cy="1076332"/>
              <a:chOff x="571472" y="1462498"/>
              <a:chExt cx="2214578" cy="1076332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571472" y="1857364"/>
                <a:ext cx="2214578" cy="385251"/>
              </a:xfrm>
              <a:prstGeom prst="rect">
                <a:avLst/>
              </a:prstGeom>
              <a:noFill/>
              <a:scene3d>
                <a:camera prst="orthographicFront">
                  <a:rot lat="0" lon="21599994" rev="21599994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ru-RU" sz="2800" b="1" i="1" dirty="0" smtClean="0">
                    <a:solidFill>
                      <a:srgbClr val="0000FF"/>
                    </a:solidFill>
                    <a:latin typeface="Georgia" pitchFamily="18" charset="0"/>
                  </a:rPr>
                  <a:t>Н</a:t>
                </a:r>
                <a:r>
                  <a:rPr lang="en-US" sz="2800" b="1" i="1" dirty="0" smtClean="0">
                    <a:solidFill>
                      <a:srgbClr val="FF0000"/>
                    </a:solidFill>
                    <a:latin typeface="Georgia" pitchFamily="18" charset="0"/>
                  </a:rPr>
                  <a:t>– C </a:t>
                </a:r>
                <a:endParaRPr lang="ru-RU" sz="2800" b="1" i="1" dirty="0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162026" y="2093701"/>
                <a:ext cx="785818" cy="430574"/>
              </a:xfrm>
              <a:prstGeom prst="rect">
                <a:avLst/>
              </a:prstGeom>
              <a:noFill/>
              <a:scene3d>
                <a:camera prst="orthographicFront">
                  <a:rot lat="0" lon="0" rev="19799999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ru-RU" sz="3200" b="1" i="1" dirty="0" smtClean="0">
                    <a:solidFill>
                      <a:srgbClr val="FF0000"/>
                    </a:solidFill>
                    <a:latin typeface="Georgia" pitchFamily="18" charset="0"/>
                  </a:rPr>
                  <a:t>—</a:t>
                </a:r>
                <a:endParaRPr lang="ru-RU" sz="3200" b="1" i="1" dirty="0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260452" y="1462498"/>
                <a:ext cx="785818" cy="339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FF0000"/>
                    </a:solidFill>
                    <a:latin typeface="Georgia" pitchFamily="18" charset="0"/>
                  </a:rPr>
                  <a:t> O</a:t>
                </a:r>
                <a:endParaRPr lang="ru-RU" sz="2400" b="1" i="1" dirty="0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358878" y="2198902"/>
                <a:ext cx="642942" cy="339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FF0000"/>
                    </a:solidFill>
                    <a:latin typeface="Georgia" pitchFamily="18" charset="0"/>
                  </a:rPr>
                  <a:t>H</a:t>
                </a:r>
                <a:endParaRPr lang="ru-RU" sz="2400" b="1" i="1" dirty="0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</p:grpSp>
      </p:grpSp>
      <p:grpSp>
        <p:nvGrpSpPr>
          <p:cNvPr id="10" name="Группа 9"/>
          <p:cNvGrpSpPr/>
          <p:nvPr/>
        </p:nvGrpSpPr>
        <p:grpSpPr>
          <a:xfrm>
            <a:off x="1500166" y="3071810"/>
            <a:ext cx="2214578" cy="1390359"/>
            <a:chOff x="785786" y="1285860"/>
            <a:chExt cx="2214578" cy="1390359"/>
          </a:xfrm>
        </p:grpSpPr>
        <p:sp>
          <p:nvSpPr>
            <p:cNvPr id="11" name="TextBox 10"/>
            <p:cNvSpPr txBox="1"/>
            <p:nvPr/>
          </p:nvSpPr>
          <p:spPr>
            <a:xfrm>
              <a:off x="1643042" y="1285860"/>
              <a:ext cx="1143008" cy="769441"/>
            </a:xfrm>
            <a:prstGeom prst="rect">
              <a:avLst/>
            </a:prstGeom>
            <a:noFill/>
            <a:scene3d>
              <a:camera prst="orthographicFront">
                <a:rot lat="20731345" lon="930247" rev="2761968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ru-RU" sz="4400" b="1" i="1" dirty="0" smtClean="0">
                  <a:solidFill>
                    <a:srgbClr val="FF0000"/>
                  </a:solidFill>
                  <a:latin typeface="Georgia" pitchFamily="18" charset="0"/>
                  <a:cs typeface="Times New Roman"/>
                </a:rPr>
                <a:t>=</a:t>
              </a:r>
              <a:endParaRPr lang="ru-RU" sz="4400" b="1" i="1" dirty="0">
                <a:solidFill>
                  <a:srgbClr val="FF0000"/>
                </a:solidFill>
                <a:latin typeface="Georgia" pitchFamily="18" charset="0"/>
              </a:endParaRPr>
            </a:p>
          </p:txBody>
        </p:sp>
        <p:grpSp>
          <p:nvGrpSpPr>
            <p:cNvPr id="12" name="Группа 55"/>
            <p:cNvGrpSpPr/>
            <p:nvPr/>
          </p:nvGrpSpPr>
          <p:grpSpPr>
            <a:xfrm>
              <a:off x="785786" y="1357298"/>
              <a:ext cx="2214578" cy="1318921"/>
              <a:chOff x="571472" y="1357298"/>
              <a:chExt cx="2214578" cy="1318921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571472" y="1857364"/>
                <a:ext cx="2214578" cy="461665"/>
              </a:xfrm>
              <a:prstGeom prst="rect">
                <a:avLst/>
              </a:prstGeom>
              <a:noFill/>
              <a:scene3d>
                <a:camera prst="orthographicFront">
                  <a:rot lat="0" lon="21599994" rev="21599994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ru-RU" sz="2400" b="1" i="1" dirty="0" smtClean="0">
                    <a:solidFill>
                      <a:srgbClr val="0000FF"/>
                    </a:solidFill>
                    <a:latin typeface="Georgia" pitchFamily="18" charset="0"/>
                  </a:rPr>
                  <a:t>СН</a:t>
                </a:r>
                <a:r>
                  <a:rPr lang="ru-RU" sz="2400" b="1" i="1" baseline="-10000" dirty="0" smtClean="0">
                    <a:solidFill>
                      <a:srgbClr val="0000FF"/>
                    </a:solidFill>
                    <a:latin typeface="Georgia" pitchFamily="18" charset="0"/>
                  </a:rPr>
                  <a:t>3</a:t>
                </a:r>
                <a:r>
                  <a:rPr lang="en-US" sz="2400" b="1" i="1" dirty="0" smtClean="0">
                    <a:solidFill>
                      <a:srgbClr val="FF0000"/>
                    </a:solidFill>
                    <a:latin typeface="Georgia" pitchFamily="18" charset="0"/>
                  </a:rPr>
                  <a:t>– C </a:t>
                </a:r>
                <a:endParaRPr lang="ru-RU" sz="2400" b="1" i="1" dirty="0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714480" y="2000240"/>
                <a:ext cx="785818" cy="584775"/>
              </a:xfrm>
              <a:prstGeom prst="rect">
                <a:avLst/>
              </a:prstGeom>
              <a:noFill/>
              <a:scene3d>
                <a:camera prst="orthographicFront">
                  <a:rot lat="0" lon="0" rev="19799999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ru-RU" sz="3200" b="1" i="1" dirty="0" smtClean="0">
                    <a:solidFill>
                      <a:srgbClr val="FF0000"/>
                    </a:solidFill>
                    <a:latin typeface="Georgia" pitchFamily="18" charset="0"/>
                  </a:rPr>
                  <a:t>—</a:t>
                </a:r>
                <a:endParaRPr lang="ru-RU" sz="3200" b="1" i="1" dirty="0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785918" y="1357298"/>
                <a:ext cx="7858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FF0000"/>
                    </a:solidFill>
                    <a:latin typeface="Georgia" pitchFamily="18" charset="0"/>
                  </a:rPr>
                  <a:t> O</a:t>
                </a:r>
                <a:endParaRPr lang="ru-RU" sz="2400" b="1" i="1" dirty="0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000232" y="2214554"/>
                <a:ext cx="642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FF0000"/>
                    </a:solidFill>
                    <a:latin typeface="Georgia" pitchFamily="18" charset="0"/>
                  </a:rPr>
                  <a:t>H</a:t>
                </a:r>
                <a:endParaRPr lang="ru-RU" sz="2400" b="1" i="1" dirty="0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</p:grpSp>
      </p:grpSp>
      <p:grpSp>
        <p:nvGrpSpPr>
          <p:cNvPr id="17" name="Группа 16"/>
          <p:cNvGrpSpPr/>
          <p:nvPr/>
        </p:nvGrpSpPr>
        <p:grpSpPr>
          <a:xfrm>
            <a:off x="571472" y="4286256"/>
            <a:ext cx="3190434" cy="1533235"/>
            <a:chOff x="785786" y="1214422"/>
            <a:chExt cx="2735607" cy="1533235"/>
          </a:xfrm>
        </p:grpSpPr>
        <p:sp>
          <p:nvSpPr>
            <p:cNvPr id="18" name="TextBox 17"/>
            <p:cNvSpPr txBox="1"/>
            <p:nvPr/>
          </p:nvSpPr>
          <p:spPr>
            <a:xfrm>
              <a:off x="2378386" y="1214422"/>
              <a:ext cx="1143007" cy="769441"/>
            </a:xfrm>
            <a:prstGeom prst="rect">
              <a:avLst/>
            </a:prstGeom>
            <a:noFill/>
            <a:scene3d>
              <a:camera prst="orthographicFront">
                <a:rot lat="20731345" lon="930247" rev="2761968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ru-RU" sz="4400" b="1" i="1" dirty="0" smtClean="0">
                  <a:solidFill>
                    <a:srgbClr val="FF0000"/>
                  </a:solidFill>
                  <a:latin typeface="Georgia" pitchFamily="18" charset="0"/>
                  <a:cs typeface="Times New Roman"/>
                </a:rPr>
                <a:t>=</a:t>
              </a:r>
              <a:endParaRPr lang="ru-RU" sz="4400" b="1" i="1" dirty="0">
                <a:solidFill>
                  <a:srgbClr val="FF0000"/>
                </a:solidFill>
                <a:latin typeface="Georgia" pitchFamily="18" charset="0"/>
              </a:endParaRPr>
            </a:p>
          </p:txBody>
        </p:sp>
        <p:grpSp>
          <p:nvGrpSpPr>
            <p:cNvPr id="19" name="Группа 55"/>
            <p:cNvGrpSpPr/>
            <p:nvPr/>
          </p:nvGrpSpPr>
          <p:grpSpPr>
            <a:xfrm>
              <a:off x="785786" y="1285860"/>
              <a:ext cx="2684687" cy="1461797"/>
              <a:chOff x="571472" y="1285860"/>
              <a:chExt cx="2684687" cy="1461797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571472" y="1857364"/>
                <a:ext cx="2214578" cy="461665"/>
              </a:xfrm>
              <a:prstGeom prst="rect">
                <a:avLst/>
              </a:prstGeom>
              <a:noFill/>
              <a:scene3d>
                <a:camera prst="orthographicFront">
                  <a:rot lat="0" lon="21599994" rev="21599994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ru-RU" sz="2400" b="1" i="1" dirty="0" smtClean="0">
                    <a:solidFill>
                      <a:srgbClr val="0000FF"/>
                    </a:solidFill>
                    <a:latin typeface="Georgia" pitchFamily="18" charset="0"/>
                  </a:rPr>
                  <a:t>СН</a:t>
                </a:r>
                <a:r>
                  <a:rPr lang="ru-RU" sz="2400" b="1" i="1" baseline="-10000" dirty="0" smtClean="0">
                    <a:solidFill>
                      <a:srgbClr val="0000FF"/>
                    </a:solidFill>
                    <a:latin typeface="Georgia" pitchFamily="18" charset="0"/>
                  </a:rPr>
                  <a:t>3 </a:t>
                </a:r>
                <a:r>
                  <a:rPr lang="ru-RU" sz="2400" b="1" i="1" dirty="0" smtClean="0">
                    <a:solidFill>
                      <a:srgbClr val="0000FF"/>
                    </a:solidFill>
                    <a:latin typeface="Georgia" pitchFamily="18" charset="0"/>
                  </a:rPr>
                  <a:t>– СН</a:t>
                </a:r>
                <a:r>
                  <a:rPr lang="ru-RU" sz="2400" b="1" i="1" baseline="-10000" dirty="0" smtClean="0">
                    <a:solidFill>
                      <a:srgbClr val="0000FF"/>
                    </a:solidFill>
                    <a:latin typeface="Georgia" pitchFamily="18" charset="0"/>
                  </a:rPr>
                  <a:t>2</a:t>
                </a:r>
                <a:r>
                  <a:rPr lang="en-US" sz="2400" b="1" i="1" dirty="0" smtClean="0">
                    <a:solidFill>
                      <a:srgbClr val="0000FF"/>
                    </a:solidFill>
                    <a:latin typeface="Georgia" pitchFamily="18" charset="0"/>
                  </a:rPr>
                  <a:t> </a:t>
                </a:r>
                <a:r>
                  <a:rPr lang="en-US" sz="2400" b="1" i="1" dirty="0" smtClean="0">
                    <a:solidFill>
                      <a:srgbClr val="FF0000"/>
                    </a:solidFill>
                    <a:latin typeface="Georgia" pitchFamily="18" charset="0"/>
                  </a:rPr>
                  <a:t>– C </a:t>
                </a:r>
                <a:endParaRPr lang="ru-RU" sz="2400" b="1" i="1" dirty="0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409087" y="2071678"/>
                <a:ext cx="785818" cy="584775"/>
              </a:xfrm>
              <a:prstGeom prst="rect">
                <a:avLst/>
              </a:prstGeom>
              <a:noFill/>
              <a:scene3d>
                <a:camera prst="orthographicFront">
                  <a:rot lat="0" lon="0" rev="19799999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ru-RU" sz="3200" b="1" i="1" dirty="0" smtClean="0">
                    <a:solidFill>
                      <a:srgbClr val="FF0000"/>
                    </a:solidFill>
                    <a:latin typeface="Georgia" pitchFamily="18" charset="0"/>
                  </a:rPr>
                  <a:t>—</a:t>
                </a:r>
                <a:endParaRPr lang="ru-RU" sz="3200" b="1" i="1" dirty="0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2470341" y="1285860"/>
                <a:ext cx="7858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FF0000"/>
                    </a:solidFill>
                    <a:latin typeface="Georgia" pitchFamily="18" charset="0"/>
                  </a:rPr>
                  <a:t> O</a:t>
                </a:r>
                <a:endParaRPr lang="ru-RU" sz="2400" b="1" i="1" dirty="0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592849" y="2285992"/>
                <a:ext cx="642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FF0000"/>
                    </a:solidFill>
                    <a:latin typeface="Georgia" pitchFamily="18" charset="0"/>
                  </a:rPr>
                  <a:t> H</a:t>
                </a:r>
                <a:endParaRPr lang="ru-RU" sz="2400" b="1" i="1" dirty="0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</p:grpSp>
      </p:grpSp>
      <p:sp>
        <p:nvSpPr>
          <p:cNvPr id="25" name="TextBox 24"/>
          <p:cNvSpPr txBox="1"/>
          <p:nvPr/>
        </p:nvSpPr>
        <p:spPr>
          <a:xfrm>
            <a:off x="3786182" y="1571612"/>
            <a:ext cx="4929222" cy="4054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err="1" smtClean="0">
                <a:solidFill>
                  <a:srgbClr val="002060"/>
                </a:solidFill>
                <a:latin typeface="Georgia" pitchFamily="18" charset="0"/>
              </a:rPr>
              <a:t>метан</a:t>
            </a:r>
            <a:r>
              <a:rPr lang="ru-RU" sz="3200" b="1" i="1" dirty="0" err="1" smtClean="0">
                <a:solidFill>
                  <a:srgbClr val="FF0000"/>
                </a:solidFill>
                <a:latin typeface="Georgia" pitchFamily="18" charset="0"/>
              </a:rPr>
              <a:t>аль</a:t>
            </a:r>
            <a:endParaRPr lang="ru-RU" sz="3200" b="1" i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Georgia" pitchFamily="18" charset="0"/>
              </a:rPr>
              <a:t>муравьиный альдегид</a:t>
            </a:r>
            <a:endParaRPr lang="ru-RU" sz="4000" b="1" i="1" dirty="0" smtClean="0">
              <a:solidFill>
                <a:srgbClr val="7030A0"/>
              </a:solidFill>
              <a:latin typeface="Georgia" pitchFamily="18" charset="0"/>
            </a:endParaRP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Georgia" pitchFamily="18" charset="0"/>
              </a:rPr>
              <a:t>(формальдегид)</a:t>
            </a:r>
          </a:p>
          <a:p>
            <a:pPr algn="ctr"/>
            <a:endParaRPr lang="ru-RU" sz="300" b="1" i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r>
              <a:rPr lang="ru-RU" sz="3200" b="1" i="1" dirty="0" err="1" smtClean="0">
                <a:solidFill>
                  <a:srgbClr val="002060"/>
                </a:solidFill>
                <a:latin typeface="Georgia" pitchFamily="18" charset="0"/>
              </a:rPr>
              <a:t>этан</a:t>
            </a:r>
            <a:r>
              <a:rPr lang="ru-RU" sz="3200" b="1" i="1" dirty="0" err="1" smtClean="0">
                <a:solidFill>
                  <a:srgbClr val="FF0000"/>
                </a:solidFill>
                <a:latin typeface="Georgia" pitchFamily="18" charset="0"/>
              </a:rPr>
              <a:t>аль</a:t>
            </a:r>
            <a:r>
              <a:rPr lang="ru-RU" sz="4000" b="1" i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Georgia" pitchFamily="18" charset="0"/>
              </a:rPr>
              <a:t>уксусный альдегид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Georgia" pitchFamily="18" charset="0"/>
              </a:rPr>
              <a:t>(ацетальдегид)</a:t>
            </a:r>
          </a:p>
          <a:p>
            <a:pPr algn="ctr"/>
            <a:endParaRPr lang="ru-RU" sz="1050" b="1" i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r>
              <a:rPr lang="ru-RU" sz="3200" b="1" i="1" dirty="0" err="1" smtClean="0">
                <a:solidFill>
                  <a:srgbClr val="002060"/>
                </a:solidFill>
                <a:latin typeface="Georgia" pitchFamily="18" charset="0"/>
              </a:rPr>
              <a:t>пропан</a:t>
            </a:r>
            <a:r>
              <a:rPr lang="ru-RU" sz="3200" b="1" i="1" dirty="0" err="1" smtClean="0">
                <a:solidFill>
                  <a:srgbClr val="FF0000"/>
                </a:solidFill>
                <a:latin typeface="Georgia" pitchFamily="18" charset="0"/>
              </a:rPr>
              <a:t>аль</a:t>
            </a:r>
            <a:endParaRPr lang="ru-RU" sz="3200" b="1" i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 algn="ctr"/>
            <a:r>
              <a:rPr lang="ru-RU" sz="2800" b="1" i="1" dirty="0" err="1" smtClean="0">
                <a:solidFill>
                  <a:srgbClr val="7030A0"/>
                </a:solidFill>
                <a:latin typeface="Georgia" pitchFamily="18" charset="0"/>
              </a:rPr>
              <a:t>пропионовый</a:t>
            </a:r>
            <a:r>
              <a:rPr lang="ru-RU" sz="2800" b="1" i="1" dirty="0" smtClean="0">
                <a:solidFill>
                  <a:srgbClr val="7030A0"/>
                </a:solidFill>
                <a:latin typeface="Georgia" pitchFamily="18" charset="0"/>
              </a:rPr>
              <a:t> альдегид</a:t>
            </a:r>
            <a:endParaRPr lang="ru-RU" sz="2800" b="1" i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2132" y="714356"/>
            <a:ext cx="2786082" cy="923330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7030A0"/>
                </a:solidFill>
                <a:latin typeface="Georgia" pitchFamily="18" charset="0"/>
              </a:rPr>
              <a:t>С</a:t>
            </a:r>
            <a:r>
              <a:rPr lang="en-US" sz="5400" b="1" i="1" baseline="-20000" dirty="0" smtClean="0">
                <a:solidFill>
                  <a:srgbClr val="7030A0"/>
                </a:solidFill>
                <a:latin typeface="Georgia" pitchFamily="18" charset="0"/>
              </a:rPr>
              <a:t>n</a:t>
            </a:r>
            <a:r>
              <a:rPr lang="en-US" sz="5400" b="1" i="1" dirty="0" smtClean="0">
                <a:solidFill>
                  <a:srgbClr val="7030A0"/>
                </a:solidFill>
                <a:latin typeface="Georgia" pitchFamily="18" charset="0"/>
              </a:rPr>
              <a:t>H</a:t>
            </a:r>
            <a:r>
              <a:rPr lang="en-US" sz="5400" b="1" i="1" baseline="-20000" dirty="0" smtClean="0">
                <a:solidFill>
                  <a:srgbClr val="7030A0"/>
                </a:solidFill>
                <a:latin typeface="Georgia" pitchFamily="18" charset="0"/>
              </a:rPr>
              <a:t>2n</a:t>
            </a:r>
            <a:r>
              <a:rPr lang="en-US" sz="5400" b="1" i="1" dirty="0" smtClean="0">
                <a:solidFill>
                  <a:srgbClr val="7030A0"/>
                </a:solidFill>
                <a:latin typeface="Georgia" pitchFamily="18" charset="0"/>
              </a:rPr>
              <a:t>O</a:t>
            </a:r>
            <a:endParaRPr lang="ru-RU" sz="5400" b="1" i="1" dirty="0">
              <a:solidFill>
                <a:srgbClr val="7030A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4714908" cy="1051560"/>
          </a:xfrm>
        </p:spPr>
        <p:txBody>
          <a:bodyPr>
            <a:normAutofit/>
          </a:bodyPr>
          <a:lstStyle/>
          <a:p>
            <a:pPr algn="ctr"/>
            <a:r>
              <a:rPr lang="ru-RU" sz="6000" i="1" u="sng" dirty="0" smtClean="0">
                <a:solidFill>
                  <a:srgbClr val="7030A0"/>
                </a:solidFill>
                <a:latin typeface="Georgia" pitchFamily="18" charset="0"/>
              </a:rPr>
              <a:t>Кетоны</a:t>
            </a:r>
            <a:endParaRPr lang="ru-RU" sz="6000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57422" y="1857364"/>
            <a:ext cx="25003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00FF"/>
                </a:solidFill>
                <a:latin typeface="Georgia" pitchFamily="18" charset="0"/>
              </a:rPr>
              <a:t>СН</a:t>
            </a:r>
            <a:r>
              <a:rPr lang="ru-RU" sz="24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3</a:t>
            </a:r>
            <a:r>
              <a:rPr lang="en-US" sz="2400" b="1" i="1" dirty="0" smtClean="0">
                <a:solidFill>
                  <a:srgbClr val="0000FF"/>
                </a:solidFill>
                <a:latin typeface="Georgia" pitchFamily="18" charset="0"/>
              </a:rPr>
              <a:t> – C – </a:t>
            </a:r>
            <a:r>
              <a:rPr lang="ru-RU" sz="2400" b="1" i="1" dirty="0" smtClean="0">
                <a:solidFill>
                  <a:srgbClr val="0000FF"/>
                </a:solidFill>
                <a:latin typeface="Georgia" pitchFamily="18" charset="0"/>
              </a:rPr>
              <a:t>СН</a:t>
            </a:r>
            <a:r>
              <a:rPr lang="ru-RU" sz="24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3</a:t>
            </a:r>
            <a:endParaRPr lang="en-US" sz="2400" b="1" i="1" baseline="-10000" dirty="0" smtClean="0">
              <a:solidFill>
                <a:srgbClr val="0000FF"/>
              </a:solidFill>
              <a:latin typeface="Georgia" pitchFamily="18" charset="0"/>
            </a:endParaRPr>
          </a:p>
          <a:p>
            <a:r>
              <a:rPr lang="en-US" sz="2400" b="1" i="1" dirty="0" smtClean="0">
                <a:solidFill>
                  <a:srgbClr val="FF0000"/>
                </a:solidFill>
                <a:latin typeface="Georgia" pitchFamily="18" charset="0"/>
              </a:rPr>
              <a:t>        </a:t>
            </a:r>
            <a:r>
              <a:rPr lang="ru-RU" sz="2400" b="1" i="1" dirty="0" smtClean="0">
                <a:solidFill>
                  <a:srgbClr val="FF0000"/>
                </a:solidFill>
                <a:latin typeface="Georgia" pitchFamily="18" charset="0"/>
              </a:rPr>
              <a:t>     </a:t>
            </a:r>
            <a:r>
              <a:rPr lang="en-US" sz="2400" b="1" i="1" dirty="0" smtClean="0">
                <a:solidFill>
                  <a:srgbClr val="FF0000"/>
                </a:solidFill>
                <a:latin typeface="Georgia" pitchFamily="18" charset="0"/>
              </a:rPr>
              <a:t>||</a:t>
            </a:r>
          </a:p>
          <a:p>
            <a:r>
              <a:rPr lang="en-US" sz="2400" b="1" i="1" dirty="0" smtClean="0">
                <a:solidFill>
                  <a:srgbClr val="FF0000"/>
                </a:solidFill>
                <a:latin typeface="Georgia" pitchFamily="18" charset="0"/>
              </a:rPr>
              <a:t>       </a:t>
            </a:r>
            <a:r>
              <a:rPr lang="ru-RU" sz="2400" b="1" i="1" dirty="0" smtClean="0">
                <a:solidFill>
                  <a:srgbClr val="FF0000"/>
                </a:solidFill>
                <a:latin typeface="Georgia" pitchFamily="18" charset="0"/>
              </a:rPr>
              <a:t>     </a:t>
            </a:r>
            <a:r>
              <a:rPr lang="en-US" sz="2400" b="1" i="1" dirty="0" smtClean="0">
                <a:solidFill>
                  <a:srgbClr val="FF0000"/>
                </a:solidFill>
                <a:latin typeface="Georgia" pitchFamily="18" charset="0"/>
              </a:rPr>
              <a:t> O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3143248"/>
            <a:ext cx="371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00FF"/>
                </a:solidFill>
                <a:latin typeface="Georgia" pitchFamily="18" charset="0"/>
              </a:rPr>
              <a:t>СН</a:t>
            </a:r>
            <a:r>
              <a:rPr lang="ru-RU" sz="24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3</a:t>
            </a:r>
            <a:r>
              <a:rPr lang="en-US" sz="2400" b="1" i="1" dirty="0" smtClean="0">
                <a:solidFill>
                  <a:srgbClr val="0000FF"/>
                </a:solidFill>
                <a:latin typeface="Georgia" pitchFamily="18" charset="0"/>
              </a:rPr>
              <a:t> –</a:t>
            </a:r>
            <a:r>
              <a:rPr lang="ru-RU" sz="2400" b="1" i="1" dirty="0" smtClean="0">
                <a:solidFill>
                  <a:srgbClr val="0000FF"/>
                </a:solidFill>
                <a:latin typeface="Georgia" pitchFamily="18" charset="0"/>
              </a:rPr>
              <a:t> СН</a:t>
            </a:r>
            <a:r>
              <a:rPr lang="ru-RU" sz="24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2</a:t>
            </a:r>
            <a:r>
              <a:rPr lang="ru-RU" sz="2400" b="1" i="1" dirty="0" smtClean="0">
                <a:solidFill>
                  <a:srgbClr val="0000FF"/>
                </a:solidFill>
                <a:latin typeface="Georgia" pitchFamily="18" charset="0"/>
              </a:rPr>
              <a:t> – </a:t>
            </a:r>
            <a:r>
              <a:rPr lang="en-US" sz="2400" b="1" i="1" dirty="0" smtClean="0">
                <a:solidFill>
                  <a:srgbClr val="0000FF"/>
                </a:solidFill>
                <a:latin typeface="Georgia" pitchFamily="18" charset="0"/>
              </a:rPr>
              <a:t>C</a:t>
            </a:r>
            <a:r>
              <a:rPr lang="ru-RU" sz="24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en-US" sz="24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24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en-US" sz="2400" b="1" i="1" dirty="0" smtClean="0">
                <a:solidFill>
                  <a:srgbClr val="0000FF"/>
                </a:solidFill>
                <a:latin typeface="Georgia" pitchFamily="18" charset="0"/>
              </a:rPr>
              <a:t>– </a:t>
            </a:r>
            <a:r>
              <a:rPr lang="ru-RU" sz="2400" b="1" i="1" dirty="0" smtClean="0">
                <a:solidFill>
                  <a:srgbClr val="0000FF"/>
                </a:solidFill>
                <a:latin typeface="Georgia" pitchFamily="18" charset="0"/>
              </a:rPr>
              <a:t>СН</a:t>
            </a:r>
            <a:r>
              <a:rPr lang="ru-RU" sz="24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3 </a:t>
            </a:r>
            <a:endParaRPr lang="en-US" sz="2400" b="1" i="1" baseline="-10000" dirty="0" smtClean="0">
              <a:solidFill>
                <a:srgbClr val="0000FF"/>
              </a:solidFill>
              <a:latin typeface="Georgia" pitchFamily="18" charset="0"/>
            </a:endParaRPr>
          </a:p>
          <a:p>
            <a:r>
              <a:rPr lang="en-US" sz="2400" b="1" i="1" dirty="0" smtClean="0">
                <a:solidFill>
                  <a:srgbClr val="FF0000"/>
                </a:solidFill>
                <a:latin typeface="Georgia" pitchFamily="18" charset="0"/>
              </a:rPr>
              <a:t>       </a:t>
            </a:r>
            <a:r>
              <a:rPr lang="ru-RU" sz="2400" b="1" i="1" dirty="0" smtClean="0">
                <a:solidFill>
                  <a:srgbClr val="FF0000"/>
                </a:solidFill>
                <a:latin typeface="Georgia" pitchFamily="18" charset="0"/>
              </a:rPr>
              <a:t>                  </a:t>
            </a:r>
            <a:r>
              <a:rPr lang="en-US" sz="2400" b="1" i="1" dirty="0" smtClean="0">
                <a:solidFill>
                  <a:srgbClr val="FF0000"/>
                </a:solidFill>
                <a:latin typeface="Georgia" pitchFamily="18" charset="0"/>
              </a:rPr>
              <a:t>||</a:t>
            </a:r>
          </a:p>
          <a:p>
            <a:r>
              <a:rPr lang="en-US" sz="2400" b="1" i="1" dirty="0" smtClean="0">
                <a:solidFill>
                  <a:srgbClr val="FF0000"/>
                </a:solidFill>
                <a:latin typeface="Georgia" pitchFamily="18" charset="0"/>
              </a:rPr>
              <a:t>       </a:t>
            </a:r>
            <a:r>
              <a:rPr lang="ru-RU" sz="2400" b="1" i="1" dirty="0" smtClean="0">
                <a:solidFill>
                  <a:srgbClr val="FF0000"/>
                </a:solidFill>
                <a:latin typeface="Georgia" pitchFamily="18" charset="0"/>
              </a:rPr>
              <a:t>      </a:t>
            </a:r>
            <a:r>
              <a:rPr lang="en-US" sz="2400" b="1" i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  <a:latin typeface="Georgia" pitchFamily="18" charset="0"/>
              </a:rPr>
              <a:t>           </a:t>
            </a:r>
            <a:r>
              <a:rPr lang="en-US" sz="2400" b="1" i="1" dirty="0" smtClean="0">
                <a:solidFill>
                  <a:srgbClr val="FF0000"/>
                </a:solidFill>
                <a:latin typeface="Georgia" pitchFamily="18" charset="0"/>
              </a:rPr>
              <a:t>O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4572008"/>
            <a:ext cx="50006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00FF"/>
                </a:solidFill>
                <a:latin typeface="Georgia" pitchFamily="18" charset="0"/>
              </a:rPr>
              <a:t>СН</a:t>
            </a:r>
            <a:r>
              <a:rPr lang="ru-RU" sz="24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3</a:t>
            </a:r>
            <a:r>
              <a:rPr lang="ru-RU" sz="24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en-US" sz="2400" b="1" i="1" dirty="0" smtClean="0">
                <a:solidFill>
                  <a:srgbClr val="0000FF"/>
                </a:solidFill>
                <a:latin typeface="Georgia" pitchFamily="18" charset="0"/>
              </a:rPr>
              <a:t>–</a:t>
            </a:r>
            <a:r>
              <a:rPr lang="ru-RU" sz="2400" b="1" i="1" dirty="0" smtClean="0">
                <a:solidFill>
                  <a:srgbClr val="0000FF"/>
                </a:solidFill>
                <a:latin typeface="Georgia" pitchFamily="18" charset="0"/>
              </a:rPr>
              <a:t> СН</a:t>
            </a:r>
            <a:r>
              <a:rPr lang="ru-RU" sz="24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2</a:t>
            </a:r>
            <a:r>
              <a:rPr lang="ru-RU" sz="2400" b="1" i="1" dirty="0" smtClean="0">
                <a:solidFill>
                  <a:srgbClr val="0000FF"/>
                </a:solidFill>
                <a:latin typeface="Georgia" pitchFamily="18" charset="0"/>
              </a:rPr>
              <a:t> – СН</a:t>
            </a:r>
            <a:r>
              <a:rPr lang="ru-RU" sz="24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2</a:t>
            </a:r>
            <a:r>
              <a:rPr lang="ru-RU" sz="2400" b="1" i="1" dirty="0" smtClean="0">
                <a:solidFill>
                  <a:srgbClr val="0000FF"/>
                </a:solidFill>
                <a:latin typeface="Georgia" pitchFamily="18" charset="0"/>
              </a:rPr>
              <a:t> –</a:t>
            </a:r>
            <a:r>
              <a:rPr lang="en-US" sz="2400" b="1" i="1" dirty="0" smtClean="0">
                <a:solidFill>
                  <a:srgbClr val="0000FF"/>
                </a:solidFill>
                <a:latin typeface="Georgia" pitchFamily="18" charset="0"/>
              </a:rPr>
              <a:t> C</a:t>
            </a:r>
            <a:r>
              <a:rPr lang="ru-RU" sz="24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en-US" sz="2400" b="1" i="1" dirty="0" smtClean="0">
                <a:solidFill>
                  <a:srgbClr val="0000FF"/>
                </a:solidFill>
                <a:latin typeface="Georgia" pitchFamily="18" charset="0"/>
              </a:rPr>
              <a:t> – </a:t>
            </a:r>
            <a:r>
              <a:rPr lang="ru-RU" sz="2400" b="1" i="1" dirty="0" smtClean="0">
                <a:solidFill>
                  <a:srgbClr val="0000FF"/>
                </a:solidFill>
                <a:latin typeface="Georgia" pitchFamily="18" charset="0"/>
              </a:rPr>
              <a:t>СН</a:t>
            </a:r>
            <a:r>
              <a:rPr lang="ru-RU" sz="24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3</a:t>
            </a:r>
            <a:endParaRPr lang="en-US" sz="2400" b="1" i="1" baseline="-10000" dirty="0" smtClean="0">
              <a:solidFill>
                <a:srgbClr val="0000FF"/>
              </a:solidFill>
              <a:latin typeface="Georgia" pitchFamily="18" charset="0"/>
            </a:endParaRPr>
          </a:p>
          <a:p>
            <a:r>
              <a:rPr lang="en-US" sz="2400" b="1" i="1" dirty="0" smtClean="0">
                <a:solidFill>
                  <a:srgbClr val="FF0000"/>
                </a:solidFill>
                <a:latin typeface="Georgia" pitchFamily="18" charset="0"/>
              </a:rPr>
              <a:t>       </a:t>
            </a:r>
            <a:r>
              <a:rPr lang="ru-RU" sz="2400" b="1" i="1" dirty="0" smtClean="0">
                <a:solidFill>
                  <a:srgbClr val="FF0000"/>
                </a:solidFill>
                <a:latin typeface="Georgia" pitchFamily="18" charset="0"/>
              </a:rPr>
              <a:t>                               </a:t>
            </a:r>
            <a:r>
              <a:rPr lang="en-US" sz="2400" b="1" i="1" dirty="0" smtClean="0">
                <a:solidFill>
                  <a:srgbClr val="FF0000"/>
                </a:solidFill>
                <a:latin typeface="Georgia" pitchFamily="18" charset="0"/>
              </a:rPr>
              <a:t>||</a:t>
            </a:r>
          </a:p>
          <a:p>
            <a:r>
              <a:rPr lang="en-US" sz="2400" b="1" i="1" dirty="0" smtClean="0">
                <a:solidFill>
                  <a:srgbClr val="FF0000"/>
                </a:solidFill>
                <a:latin typeface="Georgia" pitchFamily="18" charset="0"/>
              </a:rPr>
              <a:t>       </a:t>
            </a:r>
            <a:r>
              <a:rPr lang="ru-RU" sz="2400" b="1" i="1" dirty="0" smtClean="0">
                <a:solidFill>
                  <a:srgbClr val="FF0000"/>
                </a:solidFill>
                <a:latin typeface="Georgia" pitchFamily="18" charset="0"/>
              </a:rPr>
              <a:t>                               </a:t>
            </a:r>
            <a:r>
              <a:rPr lang="en-US" sz="2400" b="1" i="1" dirty="0" smtClean="0">
                <a:solidFill>
                  <a:srgbClr val="FF0000"/>
                </a:solidFill>
                <a:latin typeface="Georgia" pitchFamily="18" charset="0"/>
              </a:rPr>
              <a:t>O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29190" y="1571612"/>
            <a:ext cx="371477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err="1" smtClean="0">
                <a:solidFill>
                  <a:srgbClr val="002060"/>
                </a:solidFill>
                <a:latin typeface="Georgia" pitchFamily="18" charset="0"/>
              </a:rPr>
              <a:t>пропан</a:t>
            </a:r>
            <a:r>
              <a:rPr lang="ru-RU" sz="4000" b="1" i="1" dirty="0" err="1" smtClean="0">
                <a:solidFill>
                  <a:srgbClr val="FF0000"/>
                </a:solidFill>
                <a:latin typeface="Georgia" pitchFamily="18" charset="0"/>
              </a:rPr>
              <a:t>он</a:t>
            </a:r>
            <a:endParaRPr lang="ru-RU" sz="4000" b="1" i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r>
              <a:rPr lang="ru-RU" sz="4000" b="1" i="1" dirty="0" smtClean="0">
                <a:solidFill>
                  <a:srgbClr val="002060"/>
                </a:solidFill>
                <a:latin typeface="Georgia" pitchFamily="18" charset="0"/>
              </a:rPr>
              <a:t>(ацетон)</a:t>
            </a:r>
          </a:p>
          <a:p>
            <a:pPr algn="ctr"/>
            <a:endParaRPr lang="ru-RU" sz="2400" b="1" i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r>
              <a:rPr lang="ru-RU" sz="4000" b="1" i="1" dirty="0" err="1" smtClean="0">
                <a:solidFill>
                  <a:srgbClr val="002060"/>
                </a:solidFill>
                <a:latin typeface="Georgia" pitchFamily="18" charset="0"/>
              </a:rPr>
              <a:t>бутан</a:t>
            </a:r>
            <a:r>
              <a:rPr lang="ru-RU" sz="4000" b="1" i="1" dirty="0" err="1" smtClean="0">
                <a:solidFill>
                  <a:srgbClr val="FF0000"/>
                </a:solidFill>
                <a:latin typeface="Georgia" pitchFamily="18" charset="0"/>
              </a:rPr>
              <a:t>он</a:t>
            </a:r>
            <a:endParaRPr lang="ru-RU" sz="4000" b="1" i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 algn="ctr"/>
            <a:endParaRPr lang="ru-RU" sz="4000" b="1" i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 algn="ctr"/>
            <a:endParaRPr lang="ru-RU" sz="1100" b="1" i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 algn="ctr"/>
            <a:r>
              <a:rPr lang="ru-RU" sz="4000" b="1" i="1" dirty="0" smtClean="0">
                <a:solidFill>
                  <a:srgbClr val="002060"/>
                </a:solidFill>
                <a:latin typeface="Georgia" pitchFamily="18" charset="0"/>
              </a:rPr>
              <a:t>пентан</a:t>
            </a:r>
            <a:r>
              <a:rPr lang="ru-RU" sz="4000" b="1" i="1" dirty="0" smtClean="0">
                <a:solidFill>
                  <a:srgbClr val="FF0000"/>
                </a:solidFill>
                <a:latin typeface="Georgia" pitchFamily="18" charset="0"/>
              </a:rPr>
              <a:t>он-2</a:t>
            </a:r>
            <a:endParaRPr lang="ru-RU" sz="40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628" y="642918"/>
            <a:ext cx="2928958" cy="923330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7030A0"/>
                </a:solidFill>
                <a:latin typeface="Georgia" pitchFamily="18" charset="0"/>
              </a:rPr>
              <a:t>С</a:t>
            </a:r>
            <a:r>
              <a:rPr lang="en-US" sz="5400" b="1" i="1" baseline="-20000" dirty="0" smtClean="0">
                <a:solidFill>
                  <a:srgbClr val="7030A0"/>
                </a:solidFill>
                <a:latin typeface="Georgia" pitchFamily="18" charset="0"/>
              </a:rPr>
              <a:t>n</a:t>
            </a:r>
            <a:r>
              <a:rPr lang="en-US" sz="5400" b="1" i="1" dirty="0" smtClean="0">
                <a:solidFill>
                  <a:srgbClr val="7030A0"/>
                </a:solidFill>
                <a:latin typeface="Georgia" pitchFamily="18" charset="0"/>
              </a:rPr>
              <a:t>H</a:t>
            </a:r>
            <a:r>
              <a:rPr lang="en-US" sz="5400" b="1" i="1" baseline="-20000" dirty="0" smtClean="0">
                <a:solidFill>
                  <a:srgbClr val="7030A0"/>
                </a:solidFill>
                <a:latin typeface="Georgia" pitchFamily="18" charset="0"/>
              </a:rPr>
              <a:t>2n</a:t>
            </a:r>
            <a:r>
              <a:rPr lang="en-US" sz="5400" b="1" i="1" dirty="0" smtClean="0">
                <a:solidFill>
                  <a:srgbClr val="7030A0"/>
                </a:solidFill>
                <a:latin typeface="Georgia" pitchFamily="18" charset="0"/>
              </a:rPr>
              <a:t>O</a:t>
            </a:r>
            <a:endParaRPr lang="ru-RU" sz="5400" b="1" i="1" dirty="0">
              <a:solidFill>
                <a:srgbClr val="7030A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00042"/>
            <a:ext cx="3929090" cy="11944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i="1" u="sng" dirty="0" smtClean="0">
                <a:solidFill>
                  <a:srgbClr val="7030A0"/>
                </a:solidFill>
                <a:latin typeface="Georgia" pitchFamily="18" charset="0"/>
              </a:rPr>
              <a:t>Простые </a:t>
            </a:r>
            <a:br>
              <a:rPr lang="ru-RU" sz="4800" i="1" u="sng" dirty="0" smtClean="0">
                <a:solidFill>
                  <a:srgbClr val="7030A0"/>
                </a:solidFill>
                <a:latin typeface="Georgia" pitchFamily="18" charset="0"/>
              </a:rPr>
            </a:br>
            <a:r>
              <a:rPr lang="ru-RU" sz="4800" i="1" u="sng" dirty="0" smtClean="0">
                <a:solidFill>
                  <a:srgbClr val="7030A0"/>
                </a:solidFill>
                <a:latin typeface="Georgia" pitchFamily="18" charset="0"/>
              </a:rPr>
              <a:t>эфиры</a:t>
            </a:r>
            <a:endParaRPr lang="ru-RU" sz="4800" i="1" u="sng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2000240"/>
            <a:ext cx="36433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00FF"/>
                </a:solidFill>
                <a:latin typeface="Georgia" pitchFamily="18" charset="0"/>
              </a:rPr>
              <a:t>СН</a:t>
            </a:r>
            <a:r>
              <a:rPr lang="ru-RU" sz="36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3</a:t>
            </a:r>
            <a:r>
              <a:rPr lang="ru-RU" sz="3600" b="1" i="1" dirty="0" smtClean="0">
                <a:solidFill>
                  <a:srgbClr val="0000FF"/>
                </a:solidFill>
                <a:latin typeface="Georgia" pitchFamily="18" charset="0"/>
              </a:rPr>
              <a:t>–</a:t>
            </a:r>
            <a:r>
              <a:rPr lang="ru-RU" sz="3600" b="1" i="1" dirty="0" smtClean="0">
                <a:solidFill>
                  <a:srgbClr val="FF0000"/>
                </a:solidFill>
                <a:latin typeface="Georgia" pitchFamily="18" charset="0"/>
              </a:rPr>
              <a:t>О</a:t>
            </a:r>
            <a:r>
              <a:rPr lang="ru-RU" sz="3600" b="1" i="1" dirty="0" smtClean="0">
                <a:solidFill>
                  <a:srgbClr val="0000FF"/>
                </a:solidFill>
                <a:latin typeface="Georgia" pitchFamily="18" charset="0"/>
              </a:rPr>
              <a:t>–СН</a:t>
            </a:r>
            <a:r>
              <a:rPr lang="ru-RU" sz="36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3 </a:t>
            </a:r>
          </a:p>
          <a:p>
            <a:pPr algn="ctr"/>
            <a:r>
              <a:rPr lang="ru-RU" sz="3600" b="1" i="1" dirty="0" smtClean="0">
                <a:solidFill>
                  <a:srgbClr val="0000FF"/>
                </a:solidFill>
                <a:latin typeface="Georgia" pitchFamily="18" charset="0"/>
              </a:rPr>
              <a:t>С</a:t>
            </a:r>
            <a:r>
              <a:rPr lang="ru-RU" sz="36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2</a:t>
            </a:r>
            <a:r>
              <a:rPr lang="ru-RU" sz="3600" b="1" i="1" dirty="0" smtClean="0">
                <a:solidFill>
                  <a:srgbClr val="0000FF"/>
                </a:solidFill>
                <a:latin typeface="Georgia" pitchFamily="18" charset="0"/>
              </a:rPr>
              <a:t>Н</a:t>
            </a:r>
            <a:r>
              <a:rPr lang="ru-RU" sz="36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5</a:t>
            </a:r>
            <a:r>
              <a:rPr lang="ru-RU" sz="3600" b="1" i="1" dirty="0" smtClean="0">
                <a:solidFill>
                  <a:srgbClr val="0000FF"/>
                </a:solidFill>
                <a:latin typeface="Georgia" pitchFamily="18" charset="0"/>
              </a:rPr>
              <a:t>–</a:t>
            </a:r>
            <a:r>
              <a:rPr lang="ru-RU" sz="3600" b="1" i="1" dirty="0" smtClean="0">
                <a:solidFill>
                  <a:srgbClr val="FF0000"/>
                </a:solidFill>
                <a:latin typeface="Georgia" pitchFamily="18" charset="0"/>
              </a:rPr>
              <a:t>О</a:t>
            </a:r>
            <a:r>
              <a:rPr lang="ru-RU" sz="3600" b="1" i="1" dirty="0" smtClean="0">
                <a:solidFill>
                  <a:srgbClr val="0000FF"/>
                </a:solidFill>
                <a:latin typeface="Georgia" pitchFamily="18" charset="0"/>
              </a:rPr>
              <a:t>–СН</a:t>
            </a:r>
            <a:r>
              <a:rPr lang="ru-RU" sz="36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3</a:t>
            </a:r>
            <a:r>
              <a:rPr lang="ru-RU" sz="3600" b="1" i="1" dirty="0" smtClean="0">
                <a:solidFill>
                  <a:srgbClr val="0000FF"/>
                </a:solidFill>
                <a:latin typeface="Georgia" pitchFamily="18" charset="0"/>
              </a:rPr>
              <a:t>   </a:t>
            </a:r>
          </a:p>
          <a:p>
            <a:pPr algn="ctr"/>
            <a:r>
              <a:rPr lang="ru-RU" sz="3600" b="1" i="1" dirty="0" smtClean="0">
                <a:solidFill>
                  <a:srgbClr val="0000FF"/>
                </a:solidFill>
                <a:latin typeface="Georgia" pitchFamily="18" charset="0"/>
              </a:rPr>
              <a:t>С</a:t>
            </a:r>
            <a:r>
              <a:rPr lang="ru-RU" sz="36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2</a:t>
            </a:r>
            <a:r>
              <a:rPr lang="ru-RU" sz="3600" b="1" i="1" dirty="0" smtClean="0">
                <a:solidFill>
                  <a:srgbClr val="0000FF"/>
                </a:solidFill>
                <a:latin typeface="Georgia" pitchFamily="18" charset="0"/>
              </a:rPr>
              <a:t>Н</a:t>
            </a:r>
            <a:r>
              <a:rPr lang="ru-RU" sz="36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5</a:t>
            </a:r>
            <a:r>
              <a:rPr lang="ru-RU" sz="3600" b="1" i="1" dirty="0" smtClean="0">
                <a:solidFill>
                  <a:srgbClr val="0000FF"/>
                </a:solidFill>
                <a:latin typeface="Georgia" pitchFamily="18" charset="0"/>
              </a:rPr>
              <a:t>–</a:t>
            </a:r>
            <a:r>
              <a:rPr lang="ru-RU" sz="3600" b="1" i="1" dirty="0" smtClean="0">
                <a:solidFill>
                  <a:srgbClr val="FF0000"/>
                </a:solidFill>
                <a:latin typeface="Georgia" pitchFamily="18" charset="0"/>
              </a:rPr>
              <a:t>О</a:t>
            </a:r>
            <a:r>
              <a:rPr lang="ru-RU" sz="3600" b="1" i="1" dirty="0" smtClean="0">
                <a:solidFill>
                  <a:srgbClr val="0000FF"/>
                </a:solidFill>
                <a:latin typeface="Georgia" pitchFamily="18" charset="0"/>
              </a:rPr>
              <a:t>–С</a:t>
            </a:r>
            <a:r>
              <a:rPr lang="ru-RU" sz="36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2</a:t>
            </a:r>
            <a:r>
              <a:rPr lang="ru-RU" sz="3600" b="1" i="1" dirty="0" smtClean="0">
                <a:solidFill>
                  <a:srgbClr val="0000FF"/>
                </a:solidFill>
                <a:latin typeface="Georgia" pitchFamily="18" charset="0"/>
              </a:rPr>
              <a:t>Н</a:t>
            </a:r>
            <a:r>
              <a:rPr lang="ru-RU" sz="36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5</a:t>
            </a:r>
            <a:r>
              <a:rPr lang="ru-RU" sz="3600" b="1" i="1" dirty="0" smtClean="0">
                <a:solidFill>
                  <a:srgbClr val="0000FF"/>
                </a:solidFill>
                <a:latin typeface="Georgia" pitchFamily="18" charset="0"/>
              </a:rPr>
              <a:t>  </a:t>
            </a:r>
          </a:p>
          <a:p>
            <a:pPr algn="ctr"/>
            <a:r>
              <a:rPr lang="ru-RU" sz="3600" b="1" i="1" dirty="0" smtClean="0">
                <a:solidFill>
                  <a:srgbClr val="0000FF"/>
                </a:solidFill>
                <a:latin typeface="Georgia" pitchFamily="18" charset="0"/>
              </a:rPr>
              <a:t>С</a:t>
            </a:r>
            <a:r>
              <a:rPr lang="ru-RU" sz="36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3</a:t>
            </a:r>
            <a:r>
              <a:rPr lang="ru-RU" sz="3600" b="1" i="1" dirty="0" smtClean="0">
                <a:solidFill>
                  <a:srgbClr val="0000FF"/>
                </a:solidFill>
                <a:latin typeface="Georgia" pitchFamily="18" charset="0"/>
              </a:rPr>
              <a:t>Н</a:t>
            </a:r>
            <a:r>
              <a:rPr lang="ru-RU" sz="36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7</a:t>
            </a:r>
            <a:r>
              <a:rPr lang="ru-RU" sz="3600" b="1" i="1" dirty="0" smtClean="0">
                <a:solidFill>
                  <a:srgbClr val="0000FF"/>
                </a:solidFill>
                <a:latin typeface="Georgia" pitchFamily="18" charset="0"/>
              </a:rPr>
              <a:t>–</a:t>
            </a:r>
            <a:r>
              <a:rPr lang="ru-RU" sz="3600" b="1" i="1" dirty="0" smtClean="0">
                <a:solidFill>
                  <a:srgbClr val="FF0000"/>
                </a:solidFill>
                <a:latin typeface="Georgia" pitchFamily="18" charset="0"/>
              </a:rPr>
              <a:t>О</a:t>
            </a:r>
            <a:r>
              <a:rPr lang="ru-RU" sz="3600" b="1" i="1" dirty="0" smtClean="0">
                <a:solidFill>
                  <a:srgbClr val="0000FF"/>
                </a:solidFill>
                <a:latin typeface="Georgia" pitchFamily="18" charset="0"/>
              </a:rPr>
              <a:t>–С</a:t>
            </a:r>
            <a:r>
              <a:rPr lang="ru-RU" sz="36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2</a:t>
            </a:r>
            <a:r>
              <a:rPr lang="ru-RU" sz="3600" b="1" i="1" dirty="0" smtClean="0">
                <a:solidFill>
                  <a:srgbClr val="0000FF"/>
                </a:solidFill>
                <a:latin typeface="Georgia" pitchFamily="18" charset="0"/>
              </a:rPr>
              <a:t>Н</a:t>
            </a:r>
            <a:r>
              <a:rPr lang="ru-RU" sz="36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5</a:t>
            </a:r>
            <a:r>
              <a:rPr lang="ru-RU" sz="36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</a:p>
          <a:p>
            <a:pPr algn="ctr"/>
            <a:r>
              <a:rPr lang="ru-RU" sz="3600" b="1" i="1" dirty="0" smtClean="0">
                <a:solidFill>
                  <a:srgbClr val="0000FF"/>
                </a:solidFill>
                <a:latin typeface="Georgia" pitchFamily="18" charset="0"/>
              </a:rPr>
              <a:t>С</a:t>
            </a:r>
            <a:r>
              <a:rPr lang="ru-RU" sz="36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3</a:t>
            </a:r>
            <a:r>
              <a:rPr lang="ru-RU" sz="3600" b="1" i="1" dirty="0" smtClean="0">
                <a:solidFill>
                  <a:srgbClr val="0000FF"/>
                </a:solidFill>
                <a:latin typeface="Georgia" pitchFamily="18" charset="0"/>
              </a:rPr>
              <a:t>Н</a:t>
            </a:r>
            <a:r>
              <a:rPr lang="ru-RU" sz="36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7</a:t>
            </a:r>
            <a:r>
              <a:rPr lang="ru-RU" sz="3600" b="1" i="1" dirty="0" smtClean="0">
                <a:solidFill>
                  <a:srgbClr val="0000FF"/>
                </a:solidFill>
                <a:latin typeface="Georgia" pitchFamily="18" charset="0"/>
              </a:rPr>
              <a:t>–</a:t>
            </a:r>
            <a:r>
              <a:rPr lang="ru-RU" sz="3600" b="1" i="1" dirty="0" smtClean="0">
                <a:solidFill>
                  <a:srgbClr val="FF0000"/>
                </a:solidFill>
                <a:latin typeface="Georgia" pitchFamily="18" charset="0"/>
              </a:rPr>
              <a:t>О</a:t>
            </a:r>
            <a:r>
              <a:rPr lang="ru-RU" sz="3600" b="1" i="1" dirty="0" smtClean="0">
                <a:solidFill>
                  <a:srgbClr val="0000FF"/>
                </a:solidFill>
                <a:latin typeface="Georgia" pitchFamily="18" charset="0"/>
              </a:rPr>
              <a:t>–С</a:t>
            </a:r>
            <a:r>
              <a:rPr lang="ru-RU" sz="36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3</a:t>
            </a:r>
            <a:r>
              <a:rPr lang="ru-RU" sz="3600" b="1" i="1" dirty="0" smtClean="0">
                <a:solidFill>
                  <a:srgbClr val="0000FF"/>
                </a:solidFill>
                <a:latin typeface="Georgia" pitchFamily="18" charset="0"/>
              </a:rPr>
              <a:t>Н</a:t>
            </a:r>
            <a:r>
              <a:rPr lang="ru-RU" sz="3600" b="1" i="1" baseline="-10000" dirty="0" smtClean="0">
                <a:solidFill>
                  <a:srgbClr val="0000FF"/>
                </a:solidFill>
                <a:latin typeface="Georgia" pitchFamily="18" charset="0"/>
              </a:rPr>
              <a:t>7</a:t>
            </a:r>
            <a:r>
              <a:rPr lang="ru-RU" sz="36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endParaRPr lang="ru-RU" sz="36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9058" y="2000240"/>
            <a:ext cx="492922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Georgia" pitchFamily="18" charset="0"/>
              </a:rPr>
              <a:t>диметил</a:t>
            </a:r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</a:rPr>
              <a:t>овый эфир</a:t>
            </a:r>
          </a:p>
          <a:p>
            <a:pPr algn="ctr"/>
            <a:endParaRPr lang="ru-RU" sz="1000" b="1" i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Georgia" pitchFamily="18" charset="0"/>
              </a:rPr>
              <a:t>метиэтил</a:t>
            </a:r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</a:rPr>
              <a:t>овый эфир</a:t>
            </a:r>
          </a:p>
          <a:p>
            <a:pPr algn="ctr"/>
            <a:endParaRPr lang="ru-RU" sz="1000" b="1" i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Georgia" pitchFamily="18" charset="0"/>
              </a:rPr>
              <a:t>диэтил</a:t>
            </a:r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</a:rPr>
              <a:t>овый эфир</a:t>
            </a:r>
          </a:p>
          <a:p>
            <a:pPr algn="ctr"/>
            <a:endParaRPr lang="ru-RU" sz="1000" b="1" i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Georgia" pitchFamily="18" charset="0"/>
              </a:rPr>
              <a:t>этилпропил</a:t>
            </a:r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</a:rPr>
              <a:t>овый эфир</a:t>
            </a:r>
          </a:p>
          <a:p>
            <a:pPr algn="ctr"/>
            <a:endParaRPr lang="ru-RU" sz="1000" b="1" i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Georgia" pitchFamily="18" charset="0"/>
              </a:rPr>
              <a:t>дипропил</a:t>
            </a:r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</a:rPr>
              <a:t>овый эфир</a:t>
            </a:r>
            <a:endParaRPr lang="ru-RU" sz="28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642918"/>
            <a:ext cx="3429024" cy="923330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7030A0"/>
                </a:solidFill>
                <a:latin typeface="Georgia" pitchFamily="18" charset="0"/>
              </a:rPr>
              <a:t>С</a:t>
            </a:r>
            <a:r>
              <a:rPr lang="en-US" sz="5400" b="1" i="1" baseline="-20000" dirty="0" smtClean="0">
                <a:solidFill>
                  <a:srgbClr val="7030A0"/>
                </a:solidFill>
                <a:latin typeface="Georgia" pitchFamily="18" charset="0"/>
              </a:rPr>
              <a:t>n</a:t>
            </a:r>
            <a:r>
              <a:rPr lang="en-US" sz="5400" b="1" i="1" dirty="0" smtClean="0">
                <a:solidFill>
                  <a:srgbClr val="7030A0"/>
                </a:solidFill>
                <a:latin typeface="Georgia" pitchFamily="18" charset="0"/>
              </a:rPr>
              <a:t>H</a:t>
            </a:r>
            <a:r>
              <a:rPr lang="en-US" sz="5400" b="1" i="1" baseline="-20000" dirty="0" smtClean="0">
                <a:solidFill>
                  <a:srgbClr val="7030A0"/>
                </a:solidFill>
                <a:latin typeface="Georgia" pitchFamily="18" charset="0"/>
              </a:rPr>
              <a:t>2n+2</a:t>
            </a:r>
            <a:r>
              <a:rPr lang="en-US" sz="5400" b="1" i="1" dirty="0" smtClean="0">
                <a:solidFill>
                  <a:srgbClr val="7030A0"/>
                </a:solidFill>
                <a:latin typeface="Georgia" pitchFamily="18" charset="0"/>
              </a:rPr>
              <a:t>O</a:t>
            </a:r>
            <a:endParaRPr lang="ru-RU" sz="5400" b="1" i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5000636"/>
            <a:ext cx="8286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u="sng" dirty="0" smtClean="0">
                <a:solidFill>
                  <a:srgbClr val="FF0000"/>
                </a:solidFill>
                <a:latin typeface="Georgia" pitchFamily="18" charset="0"/>
              </a:rPr>
              <a:t>Вывод:</a:t>
            </a:r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Georgia" pitchFamily="18" charset="0"/>
              </a:rPr>
              <a:t>простые эфиры – производные предельных одноатомных спиртов.</a:t>
            </a:r>
            <a:endParaRPr lang="ru-RU" sz="28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3929090" cy="1480164"/>
          </a:xfrm>
        </p:spPr>
        <p:txBody>
          <a:bodyPr>
            <a:noAutofit/>
          </a:bodyPr>
          <a:lstStyle/>
          <a:p>
            <a:pPr algn="ctr"/>
            <a:r>
              <a:rPr lang="ru-RU" sz="4800" i="1" u="sng" dirty="0" smtClean="0">
                <a:solidFill>
                  <a:srgbClr val="7030A0"/>
                </a:solidFill>
                <a:latin typeface="Georgia" pitchFamily="18" charset="0"/>
              </a:rPr>
              <a:t>Сложные </a:t>
            </a:r>
            <a:br>
              <a:rPr lang="ru-RU" sz="4800" i="1" u="sng" dirty="0" smtClean="0">
                <a:solidFill>
                  <a:srgbClr val="7030A0"/>
                </a:solidFill>
                <a:latin typeface="Georgia" pitchFamily="18" charset="0"/>
              </a:rPr>
            </a:br>
            <a:r>
              <a:rPr lang="ru-RU" sz="4800" i="1" u="sng" dirty="0" smtClean="0">
                <a:solidFill>
                  <a:srgbClr val="7030A0"/>
                </a:solidFill>
                <a:latin typeface="Georgia" pitchFamily="18" charset="0"/>
              </a:rPr>
              <a:t>эфиры</a:t>
            </a:r>
            <a:endParaRPr lang="ru-RU" sz="4800" i="1" u="sng" dirty="0">
              <a:solidFill>
                <a:srgbClr val="7030A0"/>
              </a:solidFill>
              <a:latin typeface="Georgia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571604" y="1714488"/>
            <a:ext cx="2286016" cy="1257366"/>
            <a:chOff x="785786" y="1285860"/>
            <a:chExt cx="2286016" cy="1257366"/>
          </a:xfrm>
        </p:grpSpPr>
        <p:sp>
          <p:nvSpPr>
            <p:cNvPr id="4" name="TextBox 3"/>
            <p:cNvSpPr txBox="1"/>
            <p:nvPr/>
          </p:nvSpPr>
          <p:spPr>
            <a:xfrm>
              <a:off x="1285852" y="1285860"/>
              <a:ext cx="1143008" cy="707886"/>
            </a:xfrm>
            <a:prstGeom prst="rect">
              <a:avLst/>
            </a:prstGeom>
            <a:noFill/>
            <a:scene3d>
              <a:camera prst="orthographicFront">
                <a:rot lat="20731345" lon="930247" rev="2761968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ru-RU" sz="4000" b="1" i="1" dirty="0" smtClean="0">
                  <a:solidFill>
                    <a:srgbClr val="0000FF"/>
                  </a:solidFill>
                  <a:latin typeface="Georgia" pitchFamily="18" charset="0"/>
                  <a:cs typeface="Times New Roman"/>
                </a:rPr>
                <a:t>=</a:t>
              </a:r>
              <a:endParaRPr lang="ru-RU" sz="4000" b="1" i="1" dirty="0">
                <a:solidFill>
                  <a:srgbClr val="0000FF"/>
                </a:solidFill>
                <a:latin typeface="Georgia" pitchFamily="18" charset="0"/>
              </a:endParaRPr>
            </a:p>
          </p:txBody>
        </p:sp>
        <p:grpSp>
          <p:nvGrpSpPr>
            <p:cNvPr id="5" name="Группа 55"/>
            <p:cNvGrpSpPr/>
            <p:nvPr/>
          </p:nvGrpSpPr>
          <p:grpSpPr>
            <a:xfrm>
              <a:off x="785786" y="1357298"/>
              <a:ext cx="2286016" cy="1185928"/>
              <a:chOff x="571472" y="1357298"/>
              <a:chExt cx="2286016" cy="1185928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571472" y="1857364"/>
                <a:ext cx="2214578" cy="400110"/>
              </a:xfrm>
              <a:prstGeom prst="rect">
                <a:avLst/>
              </a:prstGeom>
              <a:noFill/>
              <a:scene3d>
                <a:camera prst="orthographicFront">
                  <a:rot lat="0" lon="21599994" rev="21599994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ru-RU" sz="2000" b="1" i="1" dirty="0" smtClean="0">
                    <a:solidFill>
                      <a:srgbClr val="0000FF"/>
                    </a:solidFill>
                    <a:latin typeface="Georgia" pitchFamily="18" charset="0"/>
                  </a:rPr>
                  <a:t>Н</a:t>
                </a:r>
                <a:r>
                  <a:rPr lang="en-US" sz="2000" b="1" i="1" dirty="0" smtClean="0">
                    <a:solidFill>
                      <a:srgbClr val="0000FF"/>
                    </a:solidFill>
                    <a:latin typeface="Georgia" pitchFamily="18" charset="0"/>
                  </a:rPr>
                  <a:t> – C </a:t>
                </a:r>
                <a:endParaRPr lang="ru-RU" sz="2000" b="1" i="1" dirty="0">
                  <a:solidFill>
                    <a:srgbClr val="0000FF"/>
                  </a:solidFill>
                  <a:latin typeface="Georgia" pitchFamily="18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285852" y="2000240"/>
                <a:ext cx="785818" cy="523220"/>
              </a:xfrm>
              <a:prstGeom prst="rect">
                <a:avLst/>
              </a:prstGeom>
              <a:noFill/>
              <a:scene3d>
                <a:camera prst="orthographicFront">
                  <a:rot lat="0" lon="0" rev="19799999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ru-RU" sz="2800" b="1" i="1" dirty="0" smtClean="0">
                    <a:solidFill>
                      <a:srgbClr val="0000FF"/>
                    </a:solidFill>
                    <a:latin typeface="Georgia" pitchFamily="18" charset="0"/>
                  </a:rPr>
                  <a:t>—</a:t>
                </a:r>
                <a:endParaRPr lang="ru-RU" sz="2800" b="1" i="1" dirty="0">
                  <a:solidFill>
                    <a:srgbClr val="0000FF"/>
                  </a:solidFill>
                  <a:latin typeface="Georgia" pitchFamily="18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428728" y="1357298"/>
                <a:ext cx="78581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0000FF"/>
                    </a:solidFill>
                    <a:latin typeface="Georgia" pitchFamily="18" charset="0"/>
                  </a:rPr>
                  <a:t> O</a:t>
                </a:r>
                <a:endParaRPr lang="ru-RU" sz="2000" b="1" i="1" dirty="0">
                  <a:solidFill>
                    <a:srgbClr val="0000FF"/>
                  </a:solidFill>
                  <a:latin typeface="Georgia" pitchFamily="18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500166" y="2143116"/>
                <a:ext cx="13573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FF0000"/>
                    </a:solidFill>
                    <a:latin typeface="Georgia" pitchFamily="18" charset="0"/>
                  </a:rPr>
                  <a:t> O</a:t>
                </a:r>
                <a:r>
                  <a:rPr lang="ru-RU" sz="2000" b="1" i="1" dirty="0" smtClean="0">
                    <a:solidFill>
                      <a:srgbClr val="FF0000"/>
                    </a:solidFill>
                    <a:latin typeface="Georgia" pitchFamily="18" charset="0"/>
                  </a:rPr>
                  <a:t> – СН</a:t>
                </a:r>
                <a:r>
                  <a:rPr lang="ru-RU" sz="2000" b="1" i="1" baseline="-10000" dirty="0" smtClean="0">
                    <a:solidFill>
                      <a:srgbClr val="FF0000"/>
                    </a:solidFill>
                    <a:latin typeface="Georgia" pitchFamily="18" charset="0"/>
                  </a:rPr>
                  <a:t>3</a:t>
                </a:r>
                <a:r>
                  <a:rPr lang="ru-RU" sz="2000" b="1" i="1" dirty="0" smtClean="0">
                    <a:solidFill>
                      <a:srgbClr val="FF0000"/>
                    </a:solidFill>
                    <a:latin typeface="Georgia" pitchFamily="18" charset="0"/>
                  </a:rPr>
                  <a:t>  </a:t>
                </a:r>
                <a:endParaRPr lang="ru-RU" sz="2000" b="1" i="1" dirty="0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</p:grpSp>
      </p:grpSp>
      <p:grpSp>
        <p:nvGrpSpPr>
          <p:cNvPr id="10" name="Группа 9"/>
          <p:cNvGrpSpPr/>
          <p:nvPr/>
        </p:nvGrpSpPr>
        <p:grpSpPr>
          <a:xfrm>
            <a:off x="1285852" y="2928934"/>
            <a:ext cx="2786082" cy="1257366"/>
            <a:chOff x="785786" y="1285860"/>
            <a:chExt cx="2786082" cy="1257366"/>
          </a:xfrm>
        </p:grpSpPr>
        <p:sp>
          <p:nvSpPr>
            <p:cNvPr id="11" name="TextBox 10"/>
            <p:cNvSpPr txBox="1"/>
            <p:nvPr/>
          </p:nvSpPr>
          <p:spPr>
            <a:xfrm>
              <a:off x="1571604" y="1285860"/>
              <a:ext cx="1143008" cy="707886"/>
            </a:xfrm>
            <a:prstGeom prst="rect">
              <a:avLst/>
            </a:prstGeom>
            <a:noFill/>
            <a:scene3d>
              <a:camera prst="orthographicFront">
                <a:rot lat="20731345" lon="930247" rev="2761968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ru-RU" sz="4000" b="1" i="1" dirty="0" smtClean="0">
                  <a:solidFill>
                    <a:srgbClr val="0000FF"/>
                  </a:solidFill>
                  <a:latin typeface="Georgia" pitchFamily="18" charset="0"/>
                  <a:cs typeface="Times New Roman"/>
                </a:rPr>
                <a:t>=</a:t>
              </a:r>
              <a:endParaRPr lang="ru-RU" sz="4000" b="1" i="1" dirty="0">
                <a:solidFill>
                  <a:srgbClr val="0000FF"/>
                </a:solidFill>
                <a:latin typeface="Georgia" pitchFamily="18" charset="0"/>
              </a:endParaRPr>
            </a:p>
          </p:txBody>
        </p:sp>
        <p:grpSp>
          <p:nvGrpSpPr>
            <p:cNvPr id="12" name="Группа 55"/>
            <p:cNvGrpSpPr/>
            <p:nvPr/>
          </p:nvGrpSpPr>
          <p:grpSpPr>
            <a:xfrm>
              <a:off x="785786" y="1357298"/>
              <a:ext cx="2786082" cy="1185928"/>
              <a:chOff x="571472" y="1357298"/>
              <a:chExt cx="2786082" cy="1185928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571472" y="1857364"/>
                <a:ext cx="2214578" cy="400110"/>
              </a:xfrm>
              <a:prstGeom prst="rect">
                <a:avLst/>
              </a:prstGeom>
              <a:noFill/>
              <a:scene3d>
                <a:camera prst="orthographicFront">
                  <a:rot lat="0" lon="21599994" rev="21599994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ru-RU" sz="2000" b="1" i="1" dirty="0" smtClean="0">
                    <a:solidFill>
                      <a:srgbClr val="0000FF"/>
                    </a:solidFill>
                    <a:latin typeface="Georgia" pitchFamily="18" charset="0"/>
                  </a:rPr>
                  <a:t>СН</a:t>
                </a:r>
                <a:r>
                  <a:rPr lang="ru-RU" sz="2000" b="1" i="1" baseline="-10000" dirty="0" smtClean="0">
                    <a:solidFill>
                      <a:srgbClr val="0000FF"/>
                    </a:solidFill>
                    <a:latin typeface="Georgia" pitchFamily="18" charset="0"/>
                  </a:rPr>
                  <a:t>3</a:t>
                </a:r>
                <a:r>
                  <a:rPr lang="en-US" sz="2000" b="1" i="1" dirty="0" smtClean="0">
                    <a:solidFill>
                      <a:srgbClr val="0000FF"/>
                    </a:solidFill>
                    <a:latin typeface="Georgia" pitchFamily="18" charset="0"/>
                  </a:rPr>
                  <a:t> – C </a:t>
                </a:r>
                <a:endParaRPr lang="ru-RU" sz="2000" b="1" i="1" dirty="0">
                  <a:solidFill>
                    <a:srgbClr val="0000FF"/>
                  </a:solidFill>
                  <a:latin typeface="Georgia" pitchFamily="18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571604" y="2000240"/>
                <a:ext cx="785818" cy="523220"/>
              </a:xfrm>
              <a:prstGeom prst="rect">
                <a:avLst/>
              </a:prstGeom>
              <a:noFill/>
              <a:scene3d>
                <a:camera prst="orthographicFront">
                  <a:rot lat="0" lon="0" rev="19799999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ru-RU" sz="2800" b="1" i="1" dirty="0" smtClean="0">
                    <a:solidFill>
                      <a:srgbClr val="0000FF"/>
                    </a:solidFill>
                    <a:latin typeface="Georgia" pitchFamily="18" charset="0"/>
                  </a:rPr>
                  <a:t>—</a:t>
                </a:r>
                <a:endParaRPr lang="ru-RU" sz="2800" b="1" i="1" dirty="0">
                  <a:solidFill>
                    <a:srgbClr val="0000FF"/>
                  </a:solidFill>
                  <a:latin typeface="Georgia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714480" y="1357298"/>
                <a:ext cx="78581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0000FF"/>
                    </a:solidFill>
                    <a:latin typeface="Georgia" pitchFamily="18" charset="0"/>
                  </a:rPr>
                  <a:t> O</a:t>
                </a:r>
                <a:endParaRPr lang="ru-RU" sz="2000" b="1" i="1" dirty="0">
                  <a:solidFill>
                    <a:srgbClr val="0000FF"/>
                  </a:solidFill>
                  <a:latin typeface="Georgia" pitchFamily="18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785918" y="2143116"/>
                <a:ext cx="157163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FF0000"/>
                    </a:solidFill>
                    <a:latin typeface="Georgia" pitchFamily="18" charset="0"/>
                  </a:rPr>
                  <a:t> O</a:t>
                </a:r>
                <a:r>
                  <a:rPr lang="ru-RU" sz="2000" b="1" i="1" dirty="0" smtClean="0">
                    <a:solidFill>
                      <a:srgbClr val="FF0000"/>
                    </a:solidFill>
                    <a:latin typeface="Georgia" pitchFamily="18" charset="0"/>
                  </a:rPr>
                  <a:t> – С Н</a:t>
                </a:r>
                <a:r>
                  <a:rPr lang="ru-RU" sz="2000" b="1" i="1" baseline="-10000" dirty="0" smtClean="0">
                    <a:solidFill>
                      <a:srgbClr val="FF0000"/>
                    </a:solidFill>
                    <a:latin typeface="Georgia" pitchFamily="18" charset="0"/>
                  </a:rPr>
                  <a:t>3</a:t>
                </a:r>
                <a:endParaRPr lang="ru-RU" sz="2000" b="1" i="1" baseline="-10000" dirty="0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</p:grpSp>
      </p:grpSp>
      <p:grpSp>
        <p:nvGrpSpPr>
          <p:cNvPr id="24" name="Группа 23"/>
          <p:cNvGrpSpPr/>
          <p:nvPr/>
        </p:nvGrpSpPr>
        <p:grpSpPr>
          <a:xfrm>
            <a:off x="500034" y="4143380"/>
            <a:ext cx="3429024" cy="1257366"/>
            <a:chOff x="785786" y="1285860"/>
            <a:chExt cx="3429024" cy="1257366"/>
          </a:xfrm>
        </p:grpSpPr>
        <p:sp>
          <p:nvSpPr>
            <p:cNvPr id="25" name="TextBox 24"/>
            <p:cNvSpPr txBox="1"/>
            <p:nvPr/>
          </p:nvSpPr>
          <p:spPr>
            <a:xfrm>
              <a:off x="2357422" y="1285860"/>
              <a:ext cx="1143008" cy="707886"/>
            </a:xfrm>
            <a:prstGeom prst="rect">
              <a:avLst/>
            </a:prstGeom>
            <a:noFill/>
            <a:scene3d>
              <a:camera prst="orthographicFront">
                <a:rot lat="20731345" lon="930247" rev="2761968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ru-RU" sz="4000" b="1" i="1" dirty="0" smtClean="0">
                  <a:solidFill>
                    <a:srgbClr val="0000FF"/>
                  </a:solidFill>
                  <a:latin typeface="Georgia" pitchFamily="18" charset="0"/>
                  <a:cs typeface="Times New Roman"/>
                </a:rPr>
                <a:t>=</a:t>
              </a:r>
              <a:endParaRPr lang="ru-RU" sz="4000" b="1" i="1" dirty="0">
                <a:solidFill>
                  <a:srgbClr val="0000FF"/>
                </a:solidFill>
                <a:latin typeface="Georgia" pitchFamily="18" charset="0"/>
              </a:endParaRPr>
            </a:p>
          </p:txBody>
        </p:sp>
        <p:grpSp>
          <p:nvGrpSpPr>
            <p:cNvPr id="26" name="Группа 55"/>
            <p:cNvGrpSpPr/>
            <p:nvPr/>
          </p:nvGrpSpPr>
          <p:grpSpPr>
            <a:xfrm>
              <a:off x="785786" y="1357298"/>
              <a:ext cx="3429024" cy="1185928"/>
              <a:chOff x="571472" y="1357298"/>
              <a:chExt cx="3429024" cy="1185928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571472" y="1857364"/>
                <a:ext cx="2214578" cy="400110"/>
              </a:xfrm>
              <a:prstGeom prst="rect">
                <a:avLst/>
              </a:prstGeom>
              <a:noFill/>
              <a:scene3d>
                <a:camera prst="orthographicFront">
                  <a:rot lat="0" lon="21599994" rev="21599994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ru-RU" sz="2000" b="1" i="1" dirty="0" smtClean="0">
                    <a:solidFill>
                      <a:srgbClr val="0000FF"/>
                    </a:solidFill>
                    <a:latin typeface="Georgia" pitchFamily="18" charset="0"/>
                  </a:rPr>
                  <a:t>СН</a:t>
                </a:r>
                <a:r>
                  <a:rPr lang="ru-RU" sz="2000" b="1" i="1" baseline="-10000" dirty="0" smtClean="0">
                    <a:solidFill>
                      <a:srgbClr val="0000FF"/>
                    </a:solidFill>
                    <a:latin typeface="Georgia" pitchFamily="18" charset="0"/>
                  </a:rPr>
                  <a:t>3</a:t>
                </a:r>
                <a:r>
                  <a:rPr lang="ru-RU" sz="2000" b="1" i="1" dirty="0" smtClean="0">
                    <a:solidFill>
                      <a:srgbClr val="0000FF"/>
                    </a:solidFill>
                    <a:latin typeface="Georgia" pitchFamily="18" charset="0"/>
                  </a:rPr>
                  <a:t> – СН</a:t>
                </a:r>
                <a:r>
                  <a:rPr lang="ru-RU" sz="2000" b="1" i="1" baseline="-10000" dirty="0" smtClean="0">
                    <a:solidFill>
                      <a:srgbClr val="0000FF"/>
                    </a:solidFill>
                    <a:latin typeface="Georgia" pitchFamily="18" charset="0"/>
                  </a:rPr>
                  <a:t>2</a:t>
                </a:r>
                <a:r>
                  <a:rPr lang="en-US" sz="2000" b="1" i="1" dirty="0" smtClean="0">
                    <a:solidFill>
                      <a:srgbClr val="0000FF"/>
                    </a:solidFill>
                    <a:latin typeface="Georgia" pitchFamily="18" charset="0"/>
                  </a:rPr>
                  <a:t> – C </a:t>
                </a:r>
                <a:endParaRPr lang="ru-RU" sz="2000" b="1" i="1" dirty="0">
                  <a:solidFill>
                    <a:srgbClr val="0000FF"/>
                  </a:solidFill>
                  <a:latin typeface="Georgia" pitchFamily="18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357422" y="2000240"/>
                <a:ext cx="785818" cy="523220"/>
              </a:xfrm>
              <a:prstGeom prst="rect">
                <a:avLst/>
              </a:prstGeom>
              <a:noFill/>
              <a:scene3d>
                <a:camera prst="orthographicFront">
                  <a:rot lat="0" lon="0" rev="19799999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ru-RU" sz="2800" b="1" i="1" dirty="0" smtClean="0">
                    <a:solidFill>
                      <a:srgbClr val="0000FF"/>
                    </a:solidFill>
                    <a:latin typeface="Georgia" pitchFamily="18" charset="0"/>
                  </a:rPr>
                  <a:t>—</a:t>
                </a:r>
                <a:endParaRPr lang="ru-RU" sz="2800" b="1" i="1" dirty="0">
                  <a:solidFill>
                    <a:srgbClr val="0000FF"/>
                  </a:solidFill>
                  <a:latin typeface="Georgia" pitchFamily="18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500298" y="1357298"/>
                <a:ext cx="78581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0000FF"/>
                    </a:solidFill>
                    <a:latin typeface="Georgia" pitchFamily="18" charset="0"/>
                  </a:rPr>
                  <a:t> O</a:t>
                </a:r>
                <a:endParaRPr lang="ru-RU" sz="2000" b="1" i="1" dirty="0">
                  <a:solidFill>
                    <a:srgbClr val="0000FF"/>
                  </a:solidFill>
                  <a:latin typeface="Georgia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571736" y="2143116"/>
                <a:ext cx="142876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FF0000"/>
                    </a:solidFill>
                    <a:latin typeface="Georgia" pitchFamily="18" charset="0"/>
                  </a:rPr>
                  <a:t> O</a:t>
                </a:r>
                <a:r>
                  <a:rPr lang="ru-RU" sz="2000" b="1" i="1" dirty="0" smtClean="0">
                    <a:solidFill>
                      <a:srgbClr val="FF0000"/>
                    </a:solidFill>
                    <a:latin typeface="Georgia" pitchFamily="18" charset="0"/>
                  </a:rPr>
                  <a:t> – СН</a:t>
                </a:r>
                <a:r>
                  <a:rPr lang="ru-RU" sz="2000" b="1" i="1" baseline="-10000" dirty="0" smtClean="0">
                    <a:solidFill>
                      <a:srgbClr val="FF0000"/>
                    </a:solidFill>
                    <a:latin typeface="Georgia" pitchFamily="18" charset="0"/>
                  </a:rPr>
                  <a:t>3</a:t>
                </a:r>
                <a:endParaRPr lang="ru-RU" sz="2000" b="1" i="1" baseline="-10000" dirty="0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</p:grpSp>
      </p:grpSp>
      <p:sp>
        <p:nvSpPr>
          <p:cNvPr id="31" name="TextBox 30"/>
          <p:cNvSpPr txBox="1"/>
          <p:nvPr/>
        </p:nvSpPr>
        <p:spPr>
          <a:xfrm>
            <a:off x="3714744" y="1643050"/>
            <a:ext cx="442915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Georgia" pitchFamily="18" charset="0"/>
              </a:rPr>
              <a:t>метиловый эфир 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муравьиной кислоты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(</a:t>
            </a:r>
            <a:r>
              <a:rPr lang="ru-RU" sz="2400" b="1" i="1" dirty="0" err="1" smtClean="0">
                <a:solidFill>
                  <a:srgbClr val="FF0000"/>
                </a:solidFill>
                <a:latin typeface="Georgia" pitchFamily="18" charset="0"/>
              </a:rPr>
              <a:t>метил</a:t>
            </a:r>
            <a:r>
              <a:rPr lang="ru-RU" sz="2400" b="1" i="1" dirty="0" err="1" smtClean="0">
                <a:solidFill>
                  <a:srgbClr val="002060"/>
                </a:solidFill>
                <a:latin typeface="Georgia" pitchFamily="18" charset="0"/>
              </a:rPr>
              <a:t>формиат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)</a:t>
            </a:r>
          </a:p>
          <a:p>
            <a:pPr algn="ctr"/>
            <a:endParaRPr lang="ru-RU" sz="2000" b="1" i="1" dirty="0" smtClean="0">
              <a:latin typeface="Georgia" pitchFamily="18" charset="0"/>
            </a:endParaRPr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Georgia" pitchFamily="18" charset="0"/>
              </a:rPr>
              <a:t>метиловый эфир 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уксусной кислоты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(</a:t>
            </a:r>
            <a:r>
              <a:rPr lang="ru-RU" sz="2400" b="1" i="1" dirty="0" err="1" smtClean="0">
                <a:solidFill>
                  <a:srgbClr val="FF0000"/>
                </a:solidFill>
                <a:latin typeface="Georgia" pitchFamily="18" charset="0"/>
              </a:rPr>
              <a:t>метил</a:t>
            </a:r>
            <a:r>
              <a:rPr lang="ru-RU" sz="2400" b="1" i="1" dirty="0" err="1" smtClean="0">
                <a:solidFill>
                  <a:srgbClr val="002060"/>
                </a:solidFill>
                <a:latin typeface="Georgia" pitchFamily="18" charset="0"/>
              </a:rPr>
              <a:t>ацетат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)</a:t>
            </a:r>
          </a:p>
          <a:p>
            <a:pPr algn="ctr"/>
            <a:endParaRPr lang="ru-RU" sz="2400" b="1" i="1" dirty="0" smtClean="0">
              <a:latin typeface="Georgia" pitchFamily="18" charset="0"/>
            </a:endParaRPr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Georgia" pitchFamily="18" charset="0"/>
              </a:rPr>
              <a:t>метиловый эфир </a:t>
            </a:r>
            <a:r>
              <a:rPr lang="ru-RU" sz="2400" b="1" i="1" dirty="0" err="1" smtClean="0">
                <a:solidFill>
                  <a:srgbClr val="002060"/>
                </a:solidFill>
                <a:latin typeface="Georgia" pitchFamily="18" charset="0"/>
              </a:rPr>
              <a:t>пропионовой</a:t>
            </a:r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 кислоты</a:t>
            </a:r>
            <a:endParaRPr lang="ru-RU" sz="2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0" y="642918"/>
            <a:ext cx="3429024" cy="923330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7030A0"/>
                </a:solidFill>
                <a:latin typeface="Georgia" pitchFamily="18" charset="0"/>
              </a:rPr>
              <a:t>С</a:t>
            </a:r>
            <a:r>
              <a:rPr lang="en-US" sz="5400" b="1" i="1" baseline="-20000" dirty="0" smtClean="0">
                <a:solidFill>
                  <a:srgbClr val="7030A0"/>
                </a:solidFill>
                <a:latin typeface="Georgia" pitchFamily="18" charset="0"/>
              </a:rPr>
              <a:t>n</a:t>
            </a:r>
            <a:r>
              <a:rPr lang="en-US" sz="5400" b="1" i="1" dirty="0" smtClean="0">
                <a:solidFill>
                  <a:srgbClr val="7030A0"/>
                </a:solidFill>
                <a:latin typeface="Georgia" pitchFamily="18" charset="0"/>
              </a:rPr>
              <a:t>H</a:t>
            </a:r>
            <a:r>
              <a:rPr lang="en-US" sz="5400" b="1" i="1" baseline="-20000" dirty="0" smtClean="0">
                <a:solidFill>
                  <a:srgbClr val="7030A0"/>
                </a:solidFill>
                <a:latin typeface="Georgia" pitchFamily="18" charset="0"/>
              </a:rPr>
              <a:t>2n</a:t>
            </a:r>
            <a:r>
              <a:rPr lang="en-US" sz="5400" b="1" i="1" dirty="0" smtClean="0">
                <a:solidFill>
                  <a:srgbClr val="7030A0"/>
                </a:solidFill>
                <a:latin typeface="Georgia" pitchFamily="18" charset="0"/>
              </a:rPr>
              <a:t>O</a:t>
            </a:r>
            <a:r>
              <a:rPr lang="en-US" sz="5400" b="1" i="1" baseline="-20000" dirty="0" smtClean="0">
                <a:solidFill>
                  <a:srgbClr val="7030A0"/>
                </a:solidFill>
                <a:latin typeface="Georgia" pitchFamily="18" charset="0"/>
              </a:rPr>
              <a:t>2</a:t>
            </a:r>
            <a:endParaRPr lang="ru-RU" sz="5400" b="1" i="1" baseline="-20000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7158" y="5500702"/>
            <a:ext cx="83582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u="sng" dirty="0" smtClean="0">
                <a:solidFill>
                  <a:srgbClr val="FF0000"/>
                </a:solidFill>
                <a:latin typeface="Georgia" pitchFamily="18" charset="0"/>
              </a:rPr>
              <a:t>Вывод:</a:t>
            </a:r>
            <a:r>
              <a:rPr lang="ru-RU" sz="2800" b="1" i="1" dirty="0" smtClean="0">
                <a:solidFill>
                  <a:srgbClr val="002060"/>
                </a:solidFill>
                <a:latin typeface="Georgia" pitchFamily="18" charset="0"/>
              </a:rPr>
              <a:t> сложные эфиры – производные карбоновых кислот и спиртов.</a:t>
            </a:r>
            <a:endParaRPr lang="ru-RU" sz="28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" grpId="0" animBg="1"/>
      <p:bldP spid="3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813</TotalTime>
  <Words>789</Words>
  <PresentationFormat>Экран (4:3)</PresentationFormat>
  <Paragraphs>345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Кислородсодержащие органические  соединения</vt:lpstr>
      <vt:lpstr>Задачи урока:</vt:lpstr>
      <vt:lpstr>Классификация веществ</vt:lpstr>
      <vt:lpstr>Гомологический ряд</vt:lpstr>
      <vt:lpstr>Карбоновые  кислоты</vt:lpstr>
      <vt:lpstr>Альдегиды</vt:lpstr>
      <vt:lpstr>Кетоны</vt:lpstr>
      <vt:lpstr>Простые  эфиры</vt:lpstr>
      <vt:lpstr>Сложные  эфиры</vt:lpstr>
      <vt:lpstr>Изомерия и номенклатура</vt:lpstr>
      <vt:lpstr>Составление формул изомеров. Номенклатура веществ.</vt:lpstr>
      <vt:lpstr>Слайд 12</vt:lpstr>
      <vt:lpstr>Слайд 13</vt:lpstr>
      <vt:lpstr>Слайд 14</vt:lpstr>
      <vt:lpstr>Проверь себя!</vt:lpstr>
      <vt:lpstr>Проверь себя!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Кислородсодержащие органические соединения</dc:title>
  <cp:lastModifiedBy>Ирина</cp:lastModifiedBy>
  <cp:revision>90</cp:revision>
  <dcterms:modified xsi:type="dcterms:W3CDTF">2014-11-13T21:16:25Z</dcterms:modified>
</cp:coreProperties>
</file>