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Мифы </a:t>
            </a:r>
            <a:r>
              <a:rPr lang="ru-RU" dirty="0" smtClean="0"/>
              <a:t>Древней </a:t>
            </a:r>
            <a:r>
              <a:rPr lang="ru-RU" dirty="0"/>
              <a:t>Г</a:t>
            </a:r>
            <a:r>
              <a:rPr lang="ru-RU" dirty="0" smtClean="0"/>
              <a:t>реции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99" y="2753544"/>
            <a:ext cx="2679368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6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endSnd/>
        </p:sndAc>
      </p:transition>
    </mc:Choice>
    <mc:Fallback xmlns="">
      <p:transition spd="med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7620000" cy="1143000"/>
          </a:xfrm>
        </p:spPr>
        <p:txBody>
          <a:bodyPr/>
          <a:lstStyle/>
          <a:p>
            <a:r>
              <a:rPr lang="ru-RU" dirty="0" err="1"/>
              <a:t>Рели́гия</a:t>
            </a:r>
            <a:r>
              <a:rPr lang="ru-RU" dirty="0"/>
              <a:t> и </a:t>
            </a:r>
            <a:r>
              <a:rPr lang="ru-RU" dirty="0" err="1"/>
              <a:t>мифоло́гия</a:t>
            </a:r>
            <a:r>
              <a:rPr lang="ru-RU" dirty="0"/>
              <a:t> </a:t>
            </a:r>
            <a:r>
              <a:rPr lang="ru-RU" dirty="0" err="1"/>
              <a:t>Дре́вней</a:t>
            </a:r>
            <a:r>
              <a:rPr lang="ru-RU" dirty="0"/>
              <a:t> </a:t>
            </a:r>
            <a:r>
              <a:rPr lang="ru-RU" dirty="0" err="1"/>
              <a:t>Гре́ции</a:t>
            </a:r>
            <a:r>
              <a:rPr lang="ru-RU" dirty="0"/>
              <a:t> оказали огромное влияние на развитие культуры и искусства всего мира и положили начало бесчисленному множеству религиозных представлений о человеке, героях и богах.</a:t>
            </a:r>
          </a:p>
        </p:txBody>
      </p:sp>
    </p:spTree>
    <p:extLst>
      <p:ext uri="{BB962C8B-B14F-4D97-AF65-F5344CB8AC3E}">
        <p14:creationId xmlns:p14="http://schemas.microsoft.com/office/powerpoint/2010/main" val="1122039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Происхождение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Древнейшие боги греческого пантеона тесно связаны с общеиндоевропейской системой религиозных верований, имеются параллели и в именах — так, индийский </a:t>
            </a:r>
            <a:r>
              <a:rPr lang="ru-RU" dirty="0" err="1"/>
              <a:t>Варуна</a:t>
            </a:r>
            <a:r>
              <a:rPr lang="ru-RU" dirty="0"/>
              <a:t> соответствует греческому Урану, и т. </a:t>
            </a:r>
            <a:r>
              <a:rPr lang="ru-RU" dirty="0" smtClean="0"/>
              <a:t>д. Дальнейшее </a:t>
            </a:r>
            <a:r>
              <a:rPr lang="ru-RU" dirty="0"/>
              <a:t>развитие мифологии шло по нескольким направлениям:</a:t>
            </a:r>
          </a:p>
          <a:p>
            <a:r>
              <a:rPr lang="ru-RU" dirty="0"/>
              <a:t>присоединение к греческому пантеону некоторых божеств соседних или завоёванных народов</a:t>
            </a:r>
          </a:p>
          <a:p>
            <a:r>
              <a:rPr lang="ru-RU" dirty="0"/>
              <a:t>обожествление некоторых героев; героические мифы начинают тесно сливаться с мифологией</a:t>
            </a:r>
          </a:p>
        </p:txBody>
      </p:sp>
    </p:spTree>
    <p:extLst>
      <p:ext uri="{BB962C8B-B14F-4D97-AF65-F5344CB8AC3E}">
        <p14:creationId xmlns:p14="http://schemas.microsoft.com/office/powerpoint/2010/main" val="1834244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Выбирайте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«</a:t>
            </a:r>
            <a:r>
              <a:rPr lang="ru-RU" sz="4800" dirty="0"/>
              <a:t>Деяния Диониса» Нонна					                        </a:t>
            </a:r>
            <a:r>
              <a:rPr lang="ru-RU" sz="4800" dirty="0" smtClean="0"/>
              <a:t>«Теогония</a:t>
            </a:r>
            <a:r>
              <a:rPr lang="ru-RU" sz="4800" dirty="0"/>
              <a:t>» Гесиода</a:t>
            </a:r>
            <a:r>
              <a:rPr lang="ru-RU" dirty="0"/>
              <a:t>					</a:t>
            </a:r>
            <a:r>
              <a:rPr lang="ru-RU" dirty="0" smtClean="0"/>
              <a:t>  </a:t>
            </a:r>
            <a:r>
              <a:rPr lang="ru-RU" dirty="0"/>
              <a:t>	</a:t>
            </a: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6019297" y="3460723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7349423" y="1916832"/>
            <a:ext cx="843537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3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Деяния Диониса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Дея́ния</a:t>
            </a:r>
            <a:r>
              <a:rPr lang="ru-RU" dirty="0"/>
              <a:t> </a:t>
            </a:r>
            <a:r>
              <a:rPr lang="ru-RU" dirty="0" err="1"/>
              <a:t>Дио́ниса</a:t>
            </a:r>
            <a:r>
              <a:rPr lang="ru-RU" dirty="0"/>
              <a:t>» </a:t>
            </a:r>
            <a:r>
              <a:rPr lang="ru-RU" dirty="0" smtClean="0"/>
              <a:t>- эпическая </a:t>
            </a:r>
            <a:r>
              <a:rPr lang="ru-RU" dirty="0"/>
              <a:t>поэма древнегреческого поэта Нонна Панополитанского, выходца из Египта. Создавалась, по всей вероятности, между 450 и 470 годом, впервые издана в 1569 году в Антверпене. Написана дактилическим гекзаметром, состоит из более чем 21000 стихов. Основное содержание поэмы — восхваление бога Диониса и поэтическое осмысление огромного массива связанных с ним мифов.</a:t>
            </a: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755576" y="5373216"/>
            <a:ext cx="3096344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Теогония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Теогония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7620000" cy="410445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Теого́ния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/>
              <a:t>поэтическое сочинение </a:t>
            </a:r>
            <a:r>
              <a:rPr lang="ru-RU" dirty="0" smtClean="0"/>
              <a:t>Гесиода, </a:t>
            </a:r>
            <a:r>
              <a:rPr lang="ru-RU" dirty="0"/>
              <a:t>одна из первых древнегреческих мифологических поэм, ставших известными в европейской литературе. В художественном плане «Теогония» сильно уступает «Одиссее» и «Илиаде</a:t>
            </a:r>
            <a:r>
              <a:rPr lang="ru-RU" dirty="0" smtClean="0"/>
              <a:t>». У </a:t>
            </a:r>
            <a:r>
              <a:rPr lang="ru-RU" dirty="0"/>
              <a:t>Гесиода поэма начинается с обращения к музам, затем идёт повествование о зарождении мира, титанах, богах-олимпийцев и о героях. Сначала был Хаос, потом появилась Гея, Тартар и Эрос. Потом от Хаоса рождается Ночь-</a:t>
            </a:r>
            <a:r>
              <a:rPr lang="ru-RU" dirty="0" err="1"/>
              <a:t>Нюкта</a:t>
            </a:r>
            <a:r>
              <a:rPr lang="ru-RU" dirty="0"/>
              <a:t> и Мрак-Эреб. Ночь рождает Эфира и День от Эреба. Гея же рождает Урана и нимф. От брака Геи с Ураном рождаются первые боги — титаны. Также от этого союза Гея родила циклопов и </a:t>
            </a:r>
            <a:r>
              <a:rPr lang="ru-RU" dirty="0" err="1"/>
              <a:t>гекатонхейров</a:t>
            </a:r>
            <a:r>
              <a:rPr lang="ru-RU" dirty="0"/>
              <a:t>.</a:t>
            </a: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755576" y="5517232"/>
            <a:ext cx="216024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Деяния Диониса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2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Геракл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двенадцати подвигах Геракла знает даже маленький ребёнок, но все равно объяснить коротко об этой поэме нельзя ведь как </a:t>
            </a:r>
            <a:r>
              <a:rPr lang="ru-RU" dirty="0"/>
              <a:t>говорили поэты</a:t>
            </a:r>
            <a:r>
              <a:rPr lang="ru-RU" dirty="0" smtClean="0"/>
              <a:t>:		                   </a:t>
            </a:r>
            <a:r>
              <a:rPr lang="ru-RU" sz="1600" dirty="0" smtClean="0">
                <a:solidFill>
                  <a:srgbClr val="C00000"/>
                </a:solidFill>
              </a:rPr>
              <a:t>Подвигов </a:t>
            </a:r>
            <a:r>
              <a:rPr lang="ru-RU" sz="1600" dirty="0">
                <a:solidFill>
                  <a:srgbClr val="C00000"/>
                </a:solidFill>
              </a:rPr>
              <a:t>много </a:t>
            </a:r>
            <a:r>
              <a:rPr lang="ru-RU" sz="1600" dirty="0" smtClean="0">
                <a:solidFill>
                  <a:srgbClr val="C00000"/>
                </a:solidFill>
              </a:rPr>
              <a:t>совершил </a:t>
            </a:r>
            <a:r>
              <a:rPr lang="ru-RU" sz="1600" dirty="0">
                <a:solidFill>
                  <a:srgbClr val="C00000"/>
                </a:solidFill>
              </a:rPr>
              <a:t>он до славной кончины,</a:t>
            </a:r>
          </a:p>
          <a:p>
            <a:r>
              <a:rPr lang="ru-RU" sz="1600" dirty="0">
                <a:solidFill>
                  <a:srgbClr val="C00000"/>
                </a:solidFill>
              </a:rPr>
              <a:t>Но невозможно певцу, богоравного славу исчерпав.</a:t>
            </a:r>
          </a:p>
          <a:p>
            <a:r>
              <a:rPr lang="ru-RU" sz="1600" dirty="0">
                <a:solidFill>
                  <a:srgbClr val="C00000"/>
                </a:solidFill>
              </a:rPr>
              <a:t>Всё до конца передать, что о нём говорили потомки.</a:t>
            </a:r>
          </a:p>
          <a:p>
            <a:r>
              <a:rPr lang="ru-RU" sz="1600" dirty="0">
                <a:solidFill>
                  <a:srgbClr val="C00000"/>
                </a:solidFill>
              </a:rPr>
              <a:t>Время бежит да бежит. Над землёю проносятся годы.</a:t>
            </a:r>
          </a:p>
          <a:p>
            <a:r>
              <a:rPr lang="ru-RU" sz="1600" dirty="0">
                <a:solidFill>
                  <a:srgbClr val="C00000"/>
                </a:solidFill>
              </a:rPr>
              <a:t>Слава людей увядает, но слава народов — бессмертна.</a:t>
            </a:r>
          </a:p>
          <a:p>
            <a:r>
              <a:rPr lang="ru-RU" sz="1600" dirty="0">
                <a:solidFill>
                  <a:srgbClr val="C00000"/>
                </a:solidFill>
              </a:rPr>
              <a:t>Греческий мудрый народ воплотил себя в дивном Геракле,</a:t>
            </a:r>
          </a:p>
          <a:p>
            <a:r>
              <a:rPr lang="ru-RU" sz="1600" dirty="0">
                <a:solidFill>
                  <a:srgbClr val="C00000"/>
                </a:solidFill>
              </a:rPr>
              <a:t>И до </a:t>
            </a:r>
            <a:r>
              <a:rPr lang="ru-RU" sz="1600" dirty="0" err="1">
                <a:solidFill>
                  <a:srgbClr val="C00000"/>
                </a:solidFill>
              </a:rPr>
              <a:t>скончанья</a:t>
            </a:r>
            <a:r>
              <a:rPr lang="ru-RU" sz="1600" dirty="0">
                <a:solidFill>
                  <a:srgbClr val="C00000"/>
                </a:solidFill>
              </a:rPr>
              <a:t> веков никогда мы о нём не забудем!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55114"/>
            <a:ext cx="3203848" cy="240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1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</TotalTime>
  <Words>307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Мифы Древней Греции</vt:lpstr>
      <vt:lpstr>Рели́гия и мифоло́гия Дре́вней Гре́ции оказали огромное влияние на развитие культуры и искусства всего мира и положили начало бесчисленному множеству религиозных представлений о человеке, героях и богах.</vt:lpstr>
      <vt:lpstr>Происхождение</vt:lpstr>
      <vt:lpstr>Выбирайте</vt:lpstr>
      <vt:lpstr>Деяния Диониса</vt:lpstr>
      <vt:lpstr>Теогония</vt:lpstr>
      <vt:lpstr>Геракл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Мифы древней греции</dc:title>
  <dc:creator>Кощенко М.И.</dc:creator>
  <cp:lastModifiedBy>Григорьева ЕВ</cp:lastModifiedBy>
  <cp:revision>9</cp:revision>
  <dcterms:created xsi:type="dcterms:W3CDTF">2014-03-24T12:18:54Z</dcterms:created>
  <dcterms:modified xsi:type="dcterms:W3CDTF">2014-03-25T07:46:21Z</dcterms:modified>
</cp:coreProperties>
</file>