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66" r:id="rId2"/>
    <p:sldId id="267" r:id="rId3"/>
    <p:sldId id="268" r:id="rId4"/>
    <p:sldId id="269" r:id="rId5"/>
    <p:sldId id="270" r:id="rId6"/>
    <p:sldId id="279" r:id="rId7"/>
    <p:sldId id="256" r:id="rId8"/>
    <p:sldId id="264" r:id="rId9"/>
    <p:sldId id="265" r:id="rId10"/>
    <p:sldId id="271" r:id="rId11"/>
    <p:sldId id="257" r:id="rId12"/>
    <p:sldId id="258" r:id="rId13"/>
    <p:sldId id="259" r:id="rId14"/>
    <p:sldId id="260" r:id="rId15"/>
    <p:sldId id="278" r:id="rId16"/>
    <p:sldId id="272" r:id="rId17"/>
    <p:sldId id="273" r:id="rId18"/>
    <p:sldId id="274" r:id="rId19"/>
    <p:sldId id="275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6812" autoAdjust="0"/>
  </p:normalViewPr>
  <p:slideViewPr>
    <p:cSldViewPr>
      <p:cViewPr varScale="1">
        <p:scale>
          <a:sx n="88" d="100"/>
          <a:sy n="88" d="100"/>
        </p:scale>
        <p:origin x="-146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8BACC-66B4-4679-8E76-8B73210E1DE6}" type="datetimeFigureOut">
              <a:rPr lang="ru-RU" smtClean="0"/>
              <a:pPr/>
              <a:t>08.11.2014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6AFA7-9F60-4C75-8334-6DDBC09D53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6AFA7-9F60-4C75-8334-6DDBC09D53BD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078FC-2E58-4623-9EC2-4EA8BA8BF52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4006553030"/>
      </p:ext>
    </p:extLst>
  </p:cSld>
  <p:clrMapOvr>
    <a:masterClrMapping/>
  </p:clrMapOvr>
  <p:transition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7483B-F044-4BC0-A718-B3CD375F075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2345391055"/>
      </p:ext>
    </p:extLst>
  </p:cSld>
  <p:clrMapOvr>
    <a:masterClrMapping/>
  </p:clrMapOvr>
  <p:transition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078D1-05EC-4194-BE88-711C4B8DFFA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2594506849"/>
      </p:ext>
    </p:extLst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</p:sldLayoutIdLst>
  <p:transition>
    <p:pull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71448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altLang="ru-RU" sz="4000" b="1" i="1" dirty="0" smtClean="0"/>
              <a:t>Константин Георгиевич   Паустовский(1892-1968)</a:t>
            </a:r>
            <a:br>
              <a:rPr lang="ru-RU" altLang="ru-RU" sz="4000" b="1" i="1" dirty="0" smtClean="0"/>
            </a:br>
            <a:r>
              <a:rPr lang="en-US" altLang="ru-RU" sz="4000" b="1" i="1" dirty="0" smtClean="0"/>
              <a:t>”</a:t>
            </a:r>
            <a:r>
              <a:rPr lang="ru-RU" altLang="ru-RU" sz="4000" b="1" i="1" dirty="0" smtClean="0"/>
              <a:t>Телеграмма</a:t>
            </a:r>
            <a:r>
              <a:rPr lang="en-US" altLang="ru-RU" sz="4000" b="1" i="1" dirty="0" smtClean="0"/>
              <a:t>”</a:t>
            </a:r>
            <a:endParaRPr lang="ru-RU" altLang="ru-RU" sz="4000" b="1" i="1" dirty="0" smtClean="0"/>
          </a:p>
        </p:txBody>
      </p:sp>
      <p:pic>
        <p:nvPicPr>
          <p:cNvPr id="4099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11188" y="1844675"/>
            <a:ext cx="3529012" cy="403225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686" name="Rectangle 6"/>
          <p:cNvSpPr>
            <a:spLocks noGrp="1" noChangeArrowheads="1"/>
          </p:cNvSpPr>
          <p:nvPr>
            <p:ph type="body" sz="half" idx="3"/>
          </p:nvPr>
        </p:nvSpPr>
        <p:spPr/>
        <p:txBody>
          <a:bodyPr>
            <a:normAutofit fontScale="85000" lnSpcReduction="2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altLang="ru-RU" sz="36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3600" dirty="0" smtClean="0"/>
              <a:t>«</a:t>
            </a:r>
            <a:r>
              <a:rPr lang="ru-RU" altLang="ru-RU" sz="6000" b="1" dirty="0" smtClean="0">
                <a:solidFill>
                  <a:schemeClr val="tx2"/>
                </a:solidFill>
              </a:rPr>
              <a:t>Зарубки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6000" b="1" dirty="0" smtClean="0">
                <a:solidFill>
                  <a:schemeClr val="tx2"/>
                </a:solidFill>
              </a:rPr>
              <a:t>на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6000" b="1" dirty="0" smtClean="0">
                <a:solidFill>
                  <a:schemeClr val="tx2"/>
                </a:solidFill>
              </a:rPr>
              <a:t>                  сердце»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sz="36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3600" dirty="0" smtClean="0"/>
              <a:t> </a:t>
            </a:r>
            <a:r>
              <a:rPr lang="ru-RU" altLang="ru-RU" sz="2400" dirty="0" smtClean="0"/>
              <a:t>«</a:t>
            </a:r>
            <a:endParaRPr lang="ru-RU" altLang="ru-RU" sz="2800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/>
      <p:bldP spid="7168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>Возможные 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pPr lvl="0"/>
            <a:r>
              <a:rPr lang="ru-RU" sz="2800" b="1" dirty="0" smtClean="0">
                <a:solidFill>
                  <a:schemeClr val="tx2"/>
                </a:solidFill>
              </a:rPr>
              <a:t>«Неблагодарный сын хуже чужого: это преступник, так как сын не имеет права быть равнодушным к матери» (Г.Мопассан).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«Неуважение к предкам есть первый признак безнравственности» (А.С.Пушкин).</a:t>
            </a: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« К маме любовь храни»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«Любовь и уважение к родителям без всякого сомнения есть чувство святое» (В.Г.Белинский).</a:t>
            </a:r>
          </a:p>
          <a:p>
            <a:pPr lvl="0"/>
            <a:endParaRPr lang="ru-RU" sz="28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rPr>
              <a:t>Алгоритм работы над сочинением</a:t>
            </a:r>
            <a:endParaRPr lang="ru-RU" sz="32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30212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Шаг первый.</a:t>
            </a:r>
            <a:r>
              <a:rPr lang="ru-RU" dirty="0" smtClean="0"/>
              <a:t> Я внимательно читаю формулировку темы. </a:t>
            </a:r>
          </a:p>
          <a:p>
            <a:pPr eaLnBrk="1" hangingPunct="1">
              <a:defRPr/>
            </a:pPr>
            <a:r>
              <a:rPr lang="ru-RU" b="1" dirty="0" smtClean="0"/>
              <a:t>Шаг второй.</a:t>
            </a:r>
            <a:r>
              <a:rPr lang="ru-RU" dirty="0" smtClean="0"/>
              <a:t> Выделяю в ней «опорное» слово или выражение, в котором мне видится главный смысл. </a:t>
            </a:r>
          </a:p>
          <a:p>
            <a:pPr eaLnBrk="1" hangingPunct="1">
              <a:defRPr/>
            </a:pPr>
            <a:r>
              <a:rPr lang="ru-RU" b="1" dirty="0" smtClean="0"/>
              <a:t>Шаг третий.</a:t>
            </a:r>
            <a:r>
              <a:rPr lang="ru-RU" dirty="0" smtClean="0"/>
              <a:t> Пытаюсь своими словами, коротко сформулировать тему.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rPr>
              <a:t>Алгоритм работы над сочинением</a:t>
            </a:r>
            <a:endParaRPr lang="ru-RU" sz="32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302125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ru-RU" sz="2400" b="1" smtClean="0"/>
              <a:t>Шаг четвёртый</a:t>
            </a:r>
            <a:r>
              <a:rPr lang="ru-RU" sz="2400" smtClean="0"/>
              <a:t>. Поворачиваю тему к себе, спрашиваю себя: «Что </a:t>
            </a:r>
            <a:r>
              <a:rPr lang="ru-RU" sz="2400" b="1" smtClean="0"/>
              <a:t>я</a:t>
            </a:r>
            <a:r>
              <a:rPr lang="ru-RU" sz="2400" smtClean="0"/>
              <a:t> </a:t>
            </a:r>
            <a:r>
              <a:rPr lang="ru-RU" sz="2400" b="1" smtClean="0"/>
              <a:t>хочу</a:t>
            </a:r>
            <a:r>
              <a:rPr lang="ru-RU" sz="2400" smtClean="0"/>
              <a:t> сказать по этому поводу?», «Что </a:t>
            </a:r>
            <a:r>
              <a:rPr lang="ru-RU" sz="2400" b="1" smtClean="0"/>
              <a:t>я могу</a:t>
            </a:r>
            <a:r>
              <a:rPr lang="ru-RU" sz="2400" smtClean="0"/>
              <a:t> сказать по этому поводу?». </a:t>
            </a:r>
          </a:p>
          <a:p>
            <a:pPr eaLnBrk="1" hangingPunct="1"/>
            <a:r>
              <a:rPr lang="ru-RU" sz="2400" b="1" smtClean="0"/>
              <a:t>Шаг пятый</a:t>
            </a:r>
            <a:r>
              <a:rPr lang="ru-RU" sz="2400" smtClean="0"/>
              <a:t>. Я кратко пытаюсь ответить на эти вопросы – одним-двумя предложениями, я записываю их в черновике как в твиттере. Это может быть началом, отправной точкой моих рассуждений и вступительной частью моего сочинения. </a:t>
            </a:r>
          </a:p>
          <a:p>
            <a:pPr eaLnBrk="1" hangingPunct="1"/>
            <a:r>
              <a:rPr lang="ru-RU" sz="2400" b="1" smtClean="0"/>
              <a:t>Шаг шестой</a:t>
            </a:r>
            <a:r>
              <a:rPr lang="ru-RU" sz="2400" smtClean="0"/>
              <a:t>. Я пытаюсь занять другую (противоположную) позицию по отношению к своей мысли, представить себе своего оппонента и начать с ним диалог, пытаясь доказать верность своего рассуждения.</a:t>
            </a:r>
          </a:p>
          <a:p>
            <a:pPr eaLnBrk="1" hangingPunct="1"/>
            <a:endParaRPr lang="ru-RU" sz="2400" smtClean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rPr>
              <a:t>Алгоритм работы над сочинением</a:t>
            </a:r>
            <a:endParaRPr lang="ru-RU" sz="32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4149725"/>
          </a:xfrm>
        </p:spPr>
        <p:txBody>
          <a:bodyPr/>
          <a:lstStyle/>
          <a:p>
            <a:pPr eaLnBrk="1" hangingPunct="1"/>
            <a:r>
              <a:rPr lang="ru-RU" sz="2800" b="1" smtClean="0"/>
              <a:t>Шаг седьмой</a:t>
            </a:r>
            <a:r>
              <a:rPr lang="ru-RU" sz="2800" smtClean="0"/>
              <a:t>. Вспоминаю примеры из литературных произведений, которые помогут мне доказать свою правоту. </a:t>
            </a:r>
          </a:p>
          <a:p>
            <a:pPr eaLnBrk="1" hangingPunct="1"/>
            <a:r>
              <a:rPr lang="ru-RU" sz="2800" b="1" smtClean="0"/>
              <a:t>Шаг восьмой</a:t>
            </a:r>
            <a:r>
              <a:rPr lang="ru-RU" sz="2800" smtClean="0"/>
              <a:t>. Выстраиваю логическую последовательность своих доказательств. </a:t>
            </a:r>
          </a:p>
          <a:p>
            <a:pPr eaLnBrk="1" hangingPunct="1"/>
            <a:r>
              <a:rPr lang="ru-RU" sz="2800" b="1" smtClean="0"/>
              <a:t>Шаг девятый</a:t>
            </a:r>
            <a:r>
              <a:rPr lang="ru-RU" sz="2800" smtClean="0"/>
              <a:t>. Записываю их, составляю план. </a:t>
            </a:r>
          </a:p>
          <a:p>
            <a:pPr eaLnBrk="1" hangingPunct="1"/>
            <a:endParaRPr lang="ru-RU" sz="2800" smtClean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rPr>
              <a:t>Алгоритм работы над сочинением</a:t>
            </a:r>
            <a:endParaRPr lang="ru-RU" sz="32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41497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2400" b="1" smtClean="0"/>
              <a:t>Шаг десятый</a:t>
            </a:r>
            <a:r>
              <a:rPr lang="ru-RU" sz="2400" smtClean="0"/>
              <a:t>. Пишу черновик, пытаясь связно, красноречиво и убедительно изложить свои мысли.</a:t>
            </a:r>
          </a:p>
          <a:p>
            <a:pPr eaLnBrk="1" hangingPunct="1"/>
            <a:r>
              <a:rPr lang="ru-RU" sz="2400" b="1" smtClean="0"/>
              <a:t>Шаг одиннадцатый</a:t>
            </a:r>
            <a:r>
              <a:rPr lang="ru-RU" sz="2400" smtClean="0"/>
              <a:t>. Возвращаюсь к началу своих рассуждений; сравниваю исходную мысль и мысли, которые пришли во время рассуждения, обращения к художественным текстам; делаю выводы, записываю их; это заключительная часть моего сочинения</a:t>
            </a:r>
          </a:p>
          <a:p>
            <a:pPr eaLnBrk="1" hangingPunct="1"/>
            <a:r>
              <a:rPr lang="ru-RU" sz="2400" b="1" smtClean="0"/>
              <a:t>Шаг двенадцатый</a:t>
            </a:r>
            <a:r>
              <a:rPr lang="ru-RU" sz="2400" smtClean="0"/>
              <a:t>. Я проверяю написанное, переписываю в чистовик; проверяю пунктуацию и орфографию; ещё раз читаю, нахожу ошибки, исправляю их. </a:t>
            </a:r>
          </a:p>
          <a:p>
            <a:pPr eaLnBrk="1" hangingPunct="1"/>
            <a:endParaRPr lang="ru-RU" sz="2400" smtClean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Варианты вступлений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i="1" dirty="0" smtClean="0">
                <a:solidFill>
                  <a:srgbClr val="C00000"/>
                </a:solidFill>
              </a:rPr>
              <a:t>Биографическое</a:t>
            </a:r>
          </a:p>
          <a:p>
            <a:pPr algn="ctr"/>
            <a:r>
              <a:rPr lang="ru-RU" sz="4800" i="1" dirty="0" smtClean="0">
                <a:solidFill>
                  <a:srgbClr val="C00000"/>
                </a:solidFill>
              </a:rPr>
              <a:t>Историческое</a:t>
            </a:r>
          </a:p>
          <a:p>
            <a:pPr algn="ctr"/>
            <a:r>
              <a:rPr lang="ru-RU" sz="4800" i="1" dirty="0" smtClean="0">
                <a:solidFill>
                  <a:srgbClr val="C00000"/>
                </a:solidFill>
              </a:rPr>
              <a:t>Аналитическое</a:t>
            </a:r>
          </a:p>
          <a:p>
            <a:pPr algn="ctr"/>
            <a:r>
              <a:rPr lang="ru-RU" sz="4800" i="1" dirty="0" smtClean="0">
                <a:solidFill>
                  <a:srgbClr val="C00000"/>
                </a:solidFill>
              </a:rPr>
              <a:t>Лирическое</a:t>
            </a:r>
            <a:endParaRPr lang="ru-RU" sz="48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Возможный вариант Вступления к сочинению по теме</a:t>
            </a:r>
            <a:br>
              <a:rPr lang="ru-RU" sz="2800" b="1" dirty="0" smtClean="0"/>
            </a:br>
            <a:r>
              <a:rPr lang="ru-RU" sz="2800" b="1" i="1" dirty="0" smtClean="0">
                <a:solidFill>
                  <a:srgbClr val="FF0000"/>
                </a:solidFill>
              </a:rPr>
              <a:t>« К маме любовь храни»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ru-RU" i="1" dirty="0" smtClean="0"/>
              <a:t>Чти отца своего и матерь твою</a:t>
            </a:r>
            <a:br>
              <a:rPr lang="ru-RU" i="1" dirty="0" smtClean="0"/>
            </a:br>
            <a:r>
              <a:rPr lang="ru-RU" i="1" dirty="0" smtClean="0"/>
              <a:t>да благо </a:t>
            </a:r>
            <a:r>
              <a:rPr lang="ru-RU" i="1" dirty="0" err="1" smtClean="0"/>
              <a:t>ти</a:t>
            </a:r>
            <a:r>
              <a:rPr lang="ru-RU" i="1" dirty="0" smtClean="0"/>
              <a:t> будет,</a:t>
            </a:r>
            <a:br>
              <a:rPr lang="ru-RU" i="1" dirty="0" smtClean="0"/>
            </a:br>
            <a:r>
              <a:rPr lang="ru-RU" i="1" dirty="0" smtClean="0"/>
              <a:t>и </a:t>
            </a:r>
            <a:r>
              <a:rPr lang="ru-RU" i="1" dirty="0" err="1" smtClean="0"/>
              <a:t>долголетен</a:t>
            </a:r>
            <a:r>
              <a:rPr lang="ru-RU" i="1" dirty="0" smtClean="0"/>
              <a:t> </a:t>
            </a:r>
            <a:r>
              <a:rPr lang="ru-RU" i="1" dirty="0" err="1" smtClean="0"/>
              <a:t>будеше</a:t>
            </a:r>
            <a:r>
              <a:rPr lang="ru-RU" i="1" dirty="0" smtClean="0"/>
              <a:t> на земле.</a:t>
            </a:r>
          </a:p>
          <a:p>
            <a:pPr algn="just">
              <a:buNone/>
            </a:pPr>
            <a:r>
              <a:rPr lang="ru-RU" i="1" dirty="0" smtClean="0"/>
              <a:t>                                                                                               Библия</a:t>
            </a:r>
            <a:br>
              <a:rPr lang="ru-RU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 каждого человека есть собственные моральные ценности, святые вещи и понятия. И одна из таких ценностей - любовь к матери. Не зря же о матери пишут поэты, мать изображают живописцы и воспевают музыканты. Перед матерью мы в неоплатном долгу за бессонные ночи, проведенные у колыбели, за заботу и ласку. Поэтому любовь к матери - святое человеческое чувство.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Возможный вариант Вступления к сочинению по теме</a:t>
            </a:r>
            <a:br>
              <a:rPr lang="ru-RU" sz="2800" b="1" dirty="0" smtClean="0"/>
            </a:br>
            <a:r>
              <a:rPr lang="ru-RU" sz="2800" b="1" i="1" dirty="0" smtClean="0">
                <a:solidFill>
                  <a:srgbClr val="FF0000"/>
                </a:solidFill>
              </a:rPr>
              <a:t>« К маме любовь храни»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dirty="0" smtClean="0"/>
              <a:t>Для каждого человека слово «мама» — особое слово. Это первое слово, которое мы учимся произносить после рождения и произносим всю свою жизнь. Слово «мама» одинаково тепло и ласково звучит на- всех языках мира. Тихую нежную песню мамы слышим мы в колыбели; мама тревожится за нас, когда мы болеем или прибегаем домой с шишкой на голове; за мамину надежную руку держимся мы, когда идем в первый класс. Лицо мамы озаряется счастьем при нашей первой улыбке и первом успехе, болью и тревогой —- при наших промахах и неудачах. Долг каждого сына, каждой дочери  - хранить как самое святое в своем сердце  любовь к матери…</a:t>
            </a:r>
            <a:endParaRPr lang="ru-RU" sz="24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Возможный вариант Вступления к сочинению по теме</a:t>
            </a:r>
            <a:br>
              <a:rPr lang="ru-RU" sz="2800" b="1" dirty="0" smtClean="0"/>
            </a:br>
            <a:r>
              <a:rPr lang="ru-RU" sz="2800" b="1" i="1" dirty="0" smtClean="0">
                <a:solidFill>
                  <a:srgbClr val="FF0000"/>
                </a:solidFill>
              </a:rPr>
              <a:t>« К маме любовь храни»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Ощущение родительской крыши, его тепла - это естественная потребность человека. Тот, кто забывает родительский порог, остается человеком без прошлого, без родословной. Ощущение отчего дома появляется в детстве и становится крепче год от года. Конечно, в первую очередь оно связано с мамой. Маленькими и беззащитными приходим мы в этот мир и сразу погружаемся в тепло материнской любви и заботы, слышим ее кроткий голос, который звучит над нашей кроваткой. В материнском взгляде ты никогда не увидишь фальши и ухищрений, он всегда излучает щедрость, доброту, искренность. Долг каждого человека – сохранить в своем сердце любовь к маме и благодарность за каждый прожитый день.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6000" b="1" i="1" dirty="0" smtClean="0">
                <a:solidFill>
                  <a:schemeClr val="tx2"/>
                </a:solidFill>
              </a:rPr>
              <a:t>Домашнее задание: закончить работу над сочинением.</a:t>
            </a:r>
          </a:p>
          <a:p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91" name="Rectangle 27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07981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altLang="ru-RU" sz="6000" b="1" i="1" dirty="0" smtClean="0"/>
              <a:t>Мать</a:t>
            </a:r>
          </a:p>
        </p:txBody>
      </p:sp>
      <p:pic>
        <p:nvPicPr>
          <p:cNvPr id="7171" name="Picture 2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9388" y="857233"/>
            <a:ext cx="4103687" cy="2714644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8093" name="Rectangle 29"/>
          <p:cNvSpPr>
            <a:spLocks noGrp="1" noChangeArrowheads="1"/>
          </p:cNvSpPr>
          <p:nvPr>
            <p:ph type="body" sz="half" idx="3"/>
          </p:nvPr>
        </p:nvSpPr>
        <p:spPr>
          <a:xfrm>
            <a:off x="4427538" y="1557338"/>
            <a:ext cx="4465637" cy="4530725"/>
          </a:xfrm>
          <a:solidFill>
            <a:schemeClr val="accent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800" dirty="0" smtClean="0">
                <a:solidFill>
                  <a:schemeClr val="bg1"/>
                </a:solidFill>
              </a:rPr>
              <a:t>Что мы узнали об обита-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800" dirty="0" smtClean="0">
                <a:solidFill>
                  <a:schemeClr val="bg1"/>
                </a:solidFill>
              </a:rPr>
              <a:t>тельнице  мемориального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800" dirty="0" smtClean="0">
                <a:solidFill>
                  <a:schemeClr val="bg1"/>
                </a:solidFill>
              </a:rPr>
              <a:t>дома Катерине Петровне?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altLang="ru-RU" sz="28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800" dirty="0" smtClean="0">
                <a:solidFill>
                  <a:schemeClr val="bg1"/>
                </a:solidFill>
              </a:rPr>
              <a:t>Что задело вас , тронуло в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800" dirty="0" smtClean="0">
                <a:solidFill>
                  <a:schemeClr val="bg1"/>
                </a:solidFill>
              </a:rPr>
              <a:t>её судьбе?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altLang="ru-RU" sz="28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800" dirty="0" smtClean="0">
                <a:solidFill>
                  <a:schemeClr val="bg1"/>
                </a:solidFill>
              </a:rPr>
              <a:t>Как К. Г. Паустовский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800" dirty="0" smtClean="0">
                <a:solidFill>
                  <a:schemeClr val="bg1"/>
                </a:solidFill>
              </a:rPr>
              <a:t>передаёт её одиночество?</a:t>
            </a:r>
          </a:p>
        </p:txBody>
      </p:sp>
      <p:pic>
        <p:nvPicPr>
          <p:cNvPr id="7173" name="Picture 3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9388" y="3714752"/>
            <a:ext cx="4176712" cy="2541586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8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809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91" grpId="0"/>
      <p:bldP spid="8809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Ресурсы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800" b="1" dirty="0" smtClean="0"/>
              <a:t>Красовская Светлана Игоревна</a:t>
            </a:r>
            <a:r>
              <a:rPr lang="en-US" sz="1800" b="1" dirty="0" smtClean="0"/>
              <a:t>.</a:t>
            </a:r>
            <a:r>
              <a:rPr lang="ru-RU" sz="1800" b="1" dirty="0" smtClean="0"/>
              <a:t> Экзаменационное сочинение: тематические направления, литературные аргументы, критерии оценивания. Москва . </a:t>
            </a:r>
            <a:r>
              <a:rPr lang="en-US" sz="1800" b="1" dirty="0" smtClean="0"/>
              <a:t>“</a:t>
            </a:r>
            <a:r>
              <a:rPr lang="ru-RU" sz="1800" b="1" dirty="0" smtClean="0"/>
              <a:t>Просвещение</a:t>
            </a:r>
            <a:r>
              <a:rPr lang="en-US" sz="1800" b="1" dirty="0" smtClean="0"/>
              <a:t>”</a:t>
            </a:r>
            <a:r>
              <a:rPr lang="ru-RU" sz="1800" b="1" dirty="0" smtClean="0"/>
              <a:t> 2014</a:t>
            </a:r>
            <a:endParaRPr lang="en-US" sz="1800" b="1" dirty="0" smtClean="0"/>
          </a:p>
          <a:p>
            <a:r>
              <a:rPr lang="ru-RU" sz="1800" b="1" dirty="0" smtClean="0"/>
              <a:t>Подготовка и проведение итогового сочинения по литературе, Москва . </a:t>
            </a:r>
            <a:r>
              <a:rPr lang="en-US" sz="1800" b="1" dirty="0" smtClean="0"/>
              <a:t>“</a:t>
            </a:r>
            <a:r>
              <a:rPr lang="ru-RU" sz="1800" b="1" dirty="0" smtClean="0"/>
              <a:t>Просвещение</a:t>
            </a:r>
            <a:r>
              <a:rPr lang="en-US" sz="1800" b="1" dirty="0" smtClean="0"/>
              <a:t>”</a:t>
            </a:r>
            <a:r>
              <a:rPr lang="ru-RU" sz="1800" b="1" dirty="0" smtClean="0"/>
              <a:t> 2014</a:t>
            </a:r>
          </a:p>
          <a:p>
            <a:r>
              <a:rPr lang="ru-RU" sz="1800" b="1" dirty="0" smtClean="0"/>
              <a:t>Н.И. </a:t>
            </a:r>
            <a:r>
              <a:rPr lang="ru-RU" sz="1800" b="1" dirty="0" err="1" smtClean="0"/>
              <a:t>Гусакова</a:t>
            </a:r>
            <a:r>
              <a:rPr lang="ru-RU" sz="1800" b="1" dirty="0" smtClean="0"/>
              <a:t> «За добро плати добром», </a:t>
            </a:r>
            <a:r>
              <a:rPr lang="en-US" sz="1800" b="1" dirty="0" smtClean="0"/>
              <a:t>“ </a:t>
            </a:r>
            <a:r>
              <a:rPr lang="ru-RU" sz="1800" b="1" dirty="0" smtClean="0"/>
              <a:t>Литература в школе</a:t>
            </a:r>
            <a:r>
              <a:rPr lang="en-US" sz="1800" b="1" dirty="0" smtClean="0"/>
              <a:t>”? 1996</a:t>
            </a:r>
            <a:r>
              <a:rPr lang="ru-RU" sz="1800" b="1" dirty="0" smtClean="0"/>
              <a:t> </a:t>
            </a:r>
          </a:p>
          <a:p>
            <a:r>
              <a:rPr lang="ru-RU" sz="1800" b="1" smtClean="0"/>
              <a:t>  </a:t>
            </a:r>
            <a:r>
              <a:rPr lang="ru-RU" sz="1800" b="1" dirty="0" smtClean="0"/>
              <a:t>Особенности формулировок тем итогового сочинения для выпускников организаций, реализующих образовательные программы среднего общего образования</a:t>
            </a:r>
            <a:r>
              <a:rPr lang="en-US" sz="1800" b="1" dirty="0" smtClean="0"/>
              <a:t>http</a:t>
            </a:r>
            <a:r>
              <a:rPr lang="ru-RU" sz="1800" b="1" dirty="0" smtClean="0"/>
              <a:t>://</a:t>
            </a:r>
            <a:r>
              <a:rPr lang="en-US" sz="1800" b="1" dirty="0" smtClean="0"/>
              <a:t>www</a:t>
            </a:r>
            <a:r>
              <a:rPr lang="ru-RU" sz="1800" b="1" dirty="0" smtClean="0"/>
              <a:t>.</a:t>
            </a:r>
            <a:r>
              <a:rPr lang="en-US" sz="1800" b="1" dirty="0" err="1" smtClean="0"/>
              <a:t>fipi</a:t>
            </a:r>
            <a:r>
              <a:rPr lang="ru-RU" sz="1800" b="1" dirty="0" smtClean="0"/>
              <a:t>.</a:t>
            </a:r>
            <a:r>
              <a:rPr lang="en-US" sz="1800" b="1" dirty="0" err="1" smtClean="0"/>
              <a:t>ru</a:t>
            </a:r>
            <a:r>
              <a:rPr lang="ru-RU" sz="1800" b="1" dirty="0" smtClean="0"/>
              <a:t>/</a:t>
            </a:r>
            <a:r>
              <a:rPr lang="en-US" sz="1800" b="1" dirty="0" err="1" smtClean="0"/>
              <a:t>ege</a:t>
            </a:r>
            <a:r>
              <a:rPr lang="ru-RU" sz="1800" b="1" dirty="0" smtClean="0"/>
              <a:t>-</a:t>
            </a:r>
            <a:r>
              <a:rPr lang="en-US" sz="1800" b="1" dirty="0" err="1" smtClean="0"/>
              <a:t>i</a:t>
            </a:r>
            <a:r>
              <a:rPr lang="ru-RU" sz="1800" b="1" dirty="0" smtClean="0"/>
              <a:t>-</a:t>
            </a:r>
            <a:r>
              <a:rPr lang="en-US" sz="1800" b="1" dirty="0" err="1" smtClean="0"/>
              <a:t>gve</a:t>
            </a:r>
            <a:r>
              <a:rPr lang="ru-RU" sz="1800" b="1" dirty="0" smtClean="0"/>
              <a:t>-11/</a:t>
            </a:r>
            <a:r>
              <a:rPr lang="en-US" sz="1800" b="1" dirty="0" err="1" smtClean="0"/>
              <a:t>itogovoe</a:t>
            </a:r>
            <a:r>
              <a:rPr lang="ru-RU" sz="1800" b="1" dirty="0" smtClean="0"/>
              <a:t>-</a:t>
            </a:r>
            <a:r>
              <a:rPr lang="en-US" sz="1800" b="1" dirty="0" err="1" smtClean="0"/>
              <a:t>sochinenie</a:t>
            </a:r>
            <a:r>
              <a:rPr lang="en-US" sz="1800" b="1" dirty="0" smtClean="0"/>
              <a:t> </a:t>
            </a:r>
            <a:endParaRPr lang="ru-RU" sz="1800" b="1" dirty="0" smtClean="0"/>
          </a:p>
          <a:p>
            <a:r>
              <a:rPr lang="ru-RU" sz="1800" b="1" dirty="0" smtClean="0"/>
              <a:t>Методические рекомендации для экспертов, участвующих в проверке итогового сочинения (изложения)</a:t>
            </a:r>
            <a:r>
              <a:rPr lang="en-US" sz="1800" b="1" dirty="0" smtClean="0"/>
              <a:t> http://www.fipi.ru/ege-i-gve-11/itogovoe-sochinenie</a:t>
            </a:r>
            <a:endParaRPr lang="ru-RU" sz="1800" b="1" dirty="0" smtClean="0"/>
          </a:p>
          <a:p>
            <a:endParaRPr lang="en-US" sz="1800" b="1" dirty="0" smtClean="0"/>
          </a:p>
          <a:p>
            <a:r>
              <a:rPr lang="ru-RU" sz="1800" b="1" dirty="0" smtClean="0"/>
              <a:t>Методические рекомендации для участников итогового сочинения (изложения) для подготовки к итоговому сочинению (изложению)</a:t>
            </a:r>
            <a:r>
              <a:rPr lang="en-US" sz="1800" b="1" dirty="0" smtClean="0"/>
              <a:t> http://www.fipi.ru/ege-i-gve-11/itogovoe-sochinenie</a:t>
            </a:r>
            <a:endParaRPr lang="ru-RU" sz="1800" b="1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60" name="Rectangle 1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altLang="ru-RU" sz="4000" b="1" i="1" dirty="0" smtClean="0"/>
              <a:t>Письмо Катерины Петровны</a:t>
            </a:r>
            <a:br>
              <a:rPr lang="ru-RU" altLang="ru-RU" sz="4000" b="1" i="1" dirty="0" smtClean="0"/>
            </a:br>
            <a:r>
              <a:rPr lang="ru-RU" altLang="ru-RU" sz="4000" b="1" i="1" dirty="0" smtClean="0"/>
              <a:t>Насте</a:t>
            </a:r>
          </a:p>
        </p:txBody>
      </p:sp>
      <p:pic>
        <p:nvPicPr>
          <p:cNvPr id="13315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3850" y="1600200"/>
            <a:ext cx="3168650" cy="413385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8861" name="Rectangle 13"/>
          <p:cNvSpPr>
            <a:spLocks noGrp="1" noChangeArrowheads="1"/>
          </p:cNvSpPr>
          <p:nvPr>
            <p:ph type="body" sz="half" idx="3"/>
          </p:nvPr>
        </p:nvSpPr>
        <p:spPr>
          <a:xfrm>
            <a:off x="3851275" y="1214422"/>
            <a:ext cx="4835525" cy="535785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2000" b="1" i="1" dirty="0" smtClean="0">
                <a:solidFill>
                  <a:srgbClr val="993300"/>
                </a:solidFill>
              </a:rPr>
              <a:t>«Ненаглядная моя. Зиму эту я не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2000" b="1" i="1" dirty="0" smtClean="0">
                <a:solidFill>
                  <a:srgbClr val="993300"/>
                </a:solidFill>
              </a:rPr>
              <a:t>переживу . Приезжай хоть на день.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2000" b="1" i="1" dirty="0" smtClean="0">
                <a:solidFill>
                  <a:srgbClr val="993300"/>
                </a:solidFill>
              </a:rPr>
              <a:t>Дай поглядеть на тебя, подержать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2000" b="1" i="1" dirty="0" smtClean="0">
                <a:solidFill>
                  <a:srgbClr val="993300"/>
                </a:solidFill>
              </a:rPr>
              <a:t>твои руки. Стара я стала и слаба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2000" b="1" i="1" dirty="0" smtClean="0">
                <a:solidFill>
                  <a:srgbClr val="993300"/>
                </a:solidFill>
              </a:rPr>
              <a:t>до того, что тяжело мне не то что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2000" b="1" i="1" dirty="0" smtClean="0">
                <a:solidFill>
                  <a:srgbClr val="993300"/>
                </a:solidFill>
              </a:rPr>
              <a:t>ходить, а даже сидеть и лежать,-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2000" b="1" i="1" dirty="0" smtClean="0">
                <a:solidFill>
                  <a:srgbClr val="993300"/>
                </a:solidFill>
              </a:rPr>
              <a:t>смерть забыла ко мне дорогу. Сад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2000" b="1" i="1" dirty="0" smtClean="0">
                <a:solidFill>
                  <a:srgbClr val="993300"/>
                </a:solidFill>
              </a:rPr>
              <a:t>сохнет – совсем уж не тот,- да я его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2000" b="1" i="1" dirty="0" smtClean="0">
                <a:solidFill>
                  <a:srgbClr val="993300"/>
                </a:solidFill>
              </a:rPr>
              <a:t>и не вижу. Нынче осень плохая .Так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2000" b="1" i="1" dirty="0" smtClean="0">
                <a:solidFill>
                  <a:srgbClr val="993300"/>
                </a:solidFill>
              </a:rPr>
              <a:t>тяжело; вся жизнь, кажется, не была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2000" b="1" i="1" dirty="0" smtClean="0">
                <a:solidFill>
                  <a:srgbClr val="993300"/>
                </a:solidFill>
              </a:rPr>
              <a:t>такая длинная, как одна эта осень.»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93733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altLang="ru-RU" b="1" i="1" dirty="0" smtClean="0"/>
              <a:t>Дочь</a:t>
            </a: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475163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800" dirty="0" smtClean="0"/>
              <a:t>Найдите портрет Насти.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800" dirty="0" smtClean="0"/>
              <a:t>Как автор относится к</a:t>
            </a:r>
            <a:endParaRPr lang="en-US" altLang="ru-RU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800" dirty="0" smtClean="0"/>
              <a:t>ней?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800" dirty="0" smtClean="0"/>
              <a:t>Что помогает это понять?</a:t>
            </a:r>
          </a:p>
        </p:txBody>
      </p:sp>
      <p:pic>
        <p:nvPicPr>
          <p:cNvPr id="14340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932363" y="1484313"/>
            <a:ext cx="3816350" cy="4897437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14290"/>
            <a:ext cx="8229600" cy="72229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altLang="ru-RU" b="1" i="1" dirty="0" smtClean="0"/>
              <a:t>Пейзаж</a:t>
            </a:r>
          </a:p>
        </p:txBody>
      </p:sp>
      <p:pic>
        <p:nvPicPr>
          <p:cNvPr id="8195" name="Picture 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4282" y="1071546"/>
            <a:ext cx="4033838" cy="3071834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6" name="Picture 1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29124" y="3571876"/>
            <a:ext cx="4176712" cy="288131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8" name="Text Box 13"/>
          <p:cNvSpPr txBox="1">
            <a:spLocks noChangeArrowheads="1"/>
          </p:cNvSpPr>
          <p:nvPr/>
        </p:nvSpPr>
        <p:spPr bwMode="auto">
          <a:xfrm>
            <a:off x="4500562" y="1357298"/>
            <a:ext cx="4392612" cy="286232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tx2"/>
                </a:solidFill>
              </a:rPr>
              <a:t>« Октябрь был на редкость холодный,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tx2"/>
                </a:solidFill>
              </a:rPr>
              <a:t> ненастный…Спутанная трава в саду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tx2"/>
                </a:solidFill>
              </a:rPr>
              <a:t>полегла, и всё доцветал и никак не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tx2"/>
                </a:solidFill>
              </a:rPr>
              <a:t>мог </a:t>
            </a:r>
            <a:r>
              <a:rPr lang="ru-RU" altLang="ru-RU" sz="2000" b="1" dirty="0" err="1">
                <a:solidFill>
                  <a:schemeClr val="tx2"/>
                </a:solidFill>
              </a:rPr>
              <a:t>доцвесть</a:t>
            </a:r>
            <a:r>
              <a:rPr lang="ru-RU" altLang="ru-RU" sz="2000" b="1" dirty="0">
                <a:solidFill>
                  <a:schemeClr val="tx2"/>
                </a:solidFill>
              </a:rPr>
              <a:t> и осыпаться один только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tx2"/>
                </a:solidFill>
              </a:rPr>
              <a:t>маленький подсолнечник у забора.»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 dirty="0">
              <a:solidFill>
                <a:schemeClr val="tx2"/>
              </a:solidFill>
            </a:endParaRPr>
          </a:p>
        </p:txBody>
      </p:sp>
      <p:sp>
        <p:nvSpPr>
          <p:cNvPr id="8199" name="Text Box 14"/>
          <p:cNvSpPr txBox="1">
            <a:spLocks noChangeArrowheads="1"/>
          </p:cNvSpPr>
          <p:nvPr/>
        </p:nvSpPr>
        <p:spPr bwMode="auto">
          <a:xfrm>
            <a:off x="303213" y="4433888"/>
            <a:ext cx="4275466" cy="13234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tx2"/>
                </a:solidFill>
              </a:rPr>
              <a:t>« Над лугами тащились из-за реки,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tx2"/>
                </a:solidFill>
              </a:rPr>
              <a:t>цеплялись за облетевшие ветлы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tx2"/>
                </a:solidFill>
              </a:rPr>
              <a:t>рыхлые тучи. Из них назойливо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tx2"/>
                </a:solidFill>
              </a:rPr>
              <a:t>сыпался дождь.»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851648" cy="471490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Урок развития речи в 11 классе</a:t>
            </a:r>
            <a:br>
              <a:rPr lang="ru-RU" sz="4800" dirty="0" smtClean="0">
                <a:solidFill>
                  <a:schemeClr val="tx2"/>
                </a:solidFill>
              </a:rPr>
            </a:br>
            <a:r>
              <a:rPr lang="ru-RU" sz="4800" dirty="0" smtClean="0">
                <a:solidFill>
                  <a:schemeClr val="tx2"/>
                </a:solidFill>
              </a:rPr>
              <a:t>Подготовка к итоговому сочинению</a:t>
            </a:r>
            <a:r>
              <a:rPr lang="ru-RU" sz="4400" dirty="0" smtClean="0">
                <a:solidFill>
                  <a:schemeClr val="tx2"/>
                </a:solidFill>
              </a:rPr>
              <a:t/>
            </a:r>
            <a:br>
              <a:rPr lang="ru-RU" sz="4400" dirty="0" smtClean="0">
                <a:solidFill>
                  <a:schemeClr val="tx2"/>
                </a:solidFill>
              </a:rPr>
            </a:br>
            <a:endParaRPr lang="ru-RU" sz="4400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-1071594"/>
            <a:ext cx="7854696" cy="692948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1"/>
            <a:ext cx="8229600" cy="135729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/>
              <a:t>Спор поколений: вместе и врозь</a:t>
            </a:r>
            <a:endParaRPr lang="ru-RU" sz="4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571612"/>
            <a:ext cx="8072494" cy="5500726"/>
          </a:xfrm>
        </p:spPr>
        <p:txBody>
          <a:bodyPr>
            <a:normAutofit/>
          </a:bodyPr>
          <a:lstStyle/>
          <a:p>
            <a:pPr algn="ctr"/>
            <a:r>
              <a:rPr lang="ru-RU" sz="3180" b="1" dirty="0" smtClean="0">
                <a:solidFill>
                  <a:srgbClr val="002060"/>
                </a:solidFill>
              </a:rPr>
              <a:t>Темы данного направления нацеливают на рассуждение о семейных ценностях, о различных гранях проблемы взаимоотношений между поколениями: психологической, социальной, нравственной и т.п. (с опорой на произведения отечественной и мировой литературы</a:t>
            </a:r>
            <a:r>
              <a:rPr lang="ru-RU" b="1" dirty="0" smtClean="0">
                <a:solidFill>
                  <a:srgbClr val="002060"/>
                </a:solidFill>
              </a:rPr>
              <a:t>)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Autofit/>
          </a:bodyPr>
          <a:lstStyle/>
          <a:p>
            <a:pPr algn="ctr" fontAlgn="base"/>
            <a:r>
              <a:rPr lang="ru-RU" sz="2800" dirty="0" smtClean="0"/>
              <a:t>Возможные темы для итогового сочинения в 2014/15 году по направлению "Спор поколений: вместе и врозь".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Autofit/>
          </a:bodyPr>
          <a:lstStyle/>
          <a:p>
            <a:pPr algn="ctr" fontAlgn="base"/>
            <a:r>
              <a:rPr lang="ru-RU" sz="1400" b="1" i="1" u="sng" dirty="0" smtClean="0">
                <a:solidFill>
                  <a:schemeClr val="tx2"/>
                </a:solidFill>
              </a:rPr>
              <a:t>Обращаем ваше внимание, что это лишь примерные темы. Точные темы будут известны лишь за 15 минут до экзамена.</a:t>
            </a:r>
          </a:p>
          <a:p>
            <a:pPr lvl="0"/>
            <a:r>
              <a:rPr lang="ru-RU" sz="2400" dirty="0" smtClean="0"/>
              <a:t>«Любовь и уважение к родителям без всякого сомнения есть чувство святое» (В.Г.Белинский).</a:t>
            </a:r>
          </a:p>
          <a:p>
            <a:pPr lvl="0"/>
            <a:r>
              <a:rPr lang="ru-RU" sz="2400" dirty="0" smtClean="0"/>
              <a:t>«Любовь к родителям – основа всех добродетелей» (Цицерон).</a:t>
            </a:r>
          </a:p>
          <a:p>
            <a:pPr lvl="0"/>
            <a:r>
              <a:rPr lang="ru-RU" sz="2400" dirty="0" smtClean="0"/>
              <a:t>Три бедствия есть у человека: смерть, старость и плохие дети. От старости и смерти никто не может закрыть двери своего дома, но от плохих детей дом могут уберечь сами дети»(В.А.Сухомлинский).</a:t>
            </a:r>
          </a:p>
          <a:p>
            <a:pPr lvl="0"/>
            <a:r>
              <a:rPr lang="ru-RU" sz="2400" dirty="0" smtClean="0"/>
              <a:t>«Неблагодарный сын хуже чужого: это преступник, так как сын не имеет права быть равнодушным к матери» (Г.Мопассан).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42918"/>
            <a:ext cx="8229600" cy="611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642918"/>
            <a:ext cx="8215338" cy="5786478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800" dirty="0" smtClean="0"/>
              <a:t>Смысл названия романа "Отцы и дети"</a:t>
            </a:r>
          </a:p>
          <a:p>
            <a:pPr lvl="0"/>
            <a:r>
              <a:rPr lang="ru-RU" sz="2800" dirty="0" smtClean="0"/>
              <a:t>«Неуважение к предкам есть первый признак безнравственности» (А.С.Пушкин).</a:t>
            </a:r>
          </a:p>
          <a:p>
            <a:pPr lvl="0"/>
            <a:r>
              <a:rPr lang="ru-RU" sz="2800" dirty="0" smtClean="0"/>
              <a:t>Дети и детство в русской литературе</a:t>
            </a:r>
          </a:p>
          <a:p>
            <a:pPr lvl="0"/>
            <a:r>
              <a:rPr lang="ru-RU" sz="2800" dirty="0" smtClean="0"/>
              <a:t>Современные проблемы детей</a:t>
            </a:r>
          </a:p>
          <a:p>
            <a:pPr lvl="0"/>
            <a:r>
              <a:rPr lang="ru-RU" sz="2800" dirty="0" smtClean="0"/>
              <a:t>Любовь и дети</a:t>
            </a:r>
          </a:p>
          <a:p>
            <a:pPr lvl="0"/>
            <a:r>
              <a:rPr lang="ru-RU" sz="2800" dirty="0" smtClean="0"/>
              <a:t>« К маме любовь храни»</a:t>
            </a:r>
          </a:p>
          <a:p>
            <a:pPr lvl="0"/>
            <a:r>
              <a:rPr lang="ru-RU" sz="2800" dirty="0" smtClean="0"/>
              <a:t>«Острее жалит боль, когда ее причиняет кто-нибудь из близких» (</a:t>
            </a:r>
            <a:r>
              <a:rPr lang="ru-RU" sz="2800" dirty="0" err="1" smtClean="0"/>
              <a:t>Бабрий</a:t>
            </a:r>
            <a:r>
              <a:rPr lang="ru-RU" sz="2800" dirty="0" smtClean="0"/>
              <a:t>).</a:t>
            </a:r>
          </a:p>
          <a:p>
            <a:pPr lvl="0"/>
            <a:r>
              <a:rPr lang="ru-RU" sz="2800" dirty="0" smtClean="0"/>
              <a:t>«Ничто не бывает так редко на свете, как полная откровенность между родителями и детьми»(Р.Роллан).</a:t>
            </a:r>
          </a:p>
          <a:p>
            <a:pPr lvl="0"/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176</TotalTime>
  <Words>1039</Words>
  <PresentationFormat>Экран (4:3)</PresentationFormat>
  <Paragraphs>113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Константин Георгиевич   Паустовский(1892-1968) ”Телеграмма”</vt:lpstr>
      <vt:lpstr>Мать</vt:lpstr>
      <vt:lpstr>Письмо Катерины Петровны Насте</vt:lpstr>
      <vt:lpstr>Дочь</vt:lpstr>
      <vt:lpstr>Пейзаж</vt:lpstr>
      <vt:lpstr>Урок развития речи в 11 классе Подготовка к итоговому сочинению </vt:lpstr>
      <vt:lpstr>     Спор поколений: вместе и врозь</vt:lpstr>
      <vt:lpstr>Возможные темы для итогового сочинения в 2014/15 году по направлению "Спор поколений: вместе и врозь".</vt:lpstr>
      <vt:lpstr>Слайд 9</vt:lpstr>
      <vt:lpstr>Возможные темы</vt:lpstr>
      <vt:lpstr>Алгоритм работы над сочинением</vt:lpstr>
      <vt:lpstr>Алгоритм работы над сочинением</vt:lpstr>
      <vt:lpstr>Алгоритм работы над сочинением</vt:lpstr>
      <vt:lpstr>Алгоритм работы над сочинением</vt:lpstr>
      <vt:lpstr>Варианты вступлений</vt:lpstr>
      <vt:lpstr>Возможный вариант Вступления к сочинению по теме « К маме любовь храни» </vt:lpstr>
      <vt:lpstr>Возможный вариант Вступления к сочинению по теме « К маме любовь храни»</vt:lpstr>
      <vt:lpstr>Возможный вариант Вступления к сочинению по теме « К маме любовь храни»</vt:lpstr>
      <vt:lpstr>Слайд 19</vt:lpstr>
      <vt:lpstr>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Спор поколений: вместе и врозь</dc:title>
  <dc:creator>Я</dc:creator>
  <cp:lastModifiedBy>Я</cp:lastModifiedBy>
  <cp:revision>29</cp:revision>
  <dcterms:created xsi:type="dcterms:W3CDTF">2014-11-03T13:17:08Z</dcterms:created>
  <dcterms:modified xsi:type="dcterms:W3CDTF">2014-11-08T12:32:14Z</dcterms:modified>
</cp:coreProperties>
</file>