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8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0FA0-56ED-4A2F-949A-05A4DA3630E3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522-EC37-4E72-8F35-7014086A8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0FA0-56ED-4A2F-949A-05A4DA3630E3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522-EC37-4E72-8F35-7014086A8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0FA0-56ED-4A2F-949A-05A4DA3630E3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522-EC37-4E72-8F35-7014086A8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0FA0-56ED-4A2F-949A-05A4DA3630E3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522-EC37-4E72-8F35-7014086A8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0FA0-56ED-4A2F-949A-05A4DA3630E3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522-EC37-4E72-8F35-7014086A8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0FA0-56ED-4A2F-949A-05A4DA3630E3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522-EC37-4E72-8F35-7014086A8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0FA0-56ED-4A2F-949A-05A4DA3630E3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522-EC37-4E72-8F35-7014086A8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0FA0-56ED-4A2F-949A-05A4DA3630E3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522-EC37-4E72-8F35-7014086A8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0FA0-56ED-4A2F-949A-05A4DA3630E3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522-EC37-4E72-8F35-7014086A8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0FA0-56ED-4A2F-949A-05A4DA3630E3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522-EC37-4E72-8F35-7014086A8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0FA0-56ED-4A2F-949A-05A4DA3630E3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E522-EC37-4E72-8F35-7014086A8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10FA0-56ED-4A2F-949A-05A4DA3630E3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BE522-EC37-4E72-8F35-7014086A81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C7%E0%EF%EE%F0%EE%E6%F1%EA%E0%FF_%D1%E5%F7%FC#cite_note-60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ru.wikipedia.org/wiki/%C7%E0%EF%EE%F0%EE%E6%F1%EA%E0%FF_%D1%E5%F7%FC#cite_note-bse-10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Запорожская сечь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Toy-world - магазин детских игрушек - Набор миниатюр &quot;Запорожские казаки&quot; : Звезда"/>
          <p:cNvPicPr>
            <a:picLocks noChangeAspect="1" noChangeArrowheads="1"/>
          </p:cNvPicPr>
          <p:nvPr/>
        </p:nvPicPr>
        <p:blipFill>
          <a:blip r:embed="rId2" cstate="print"/>
          <a:srcRect t="7049" r="1034" b="8365"/>
          <a:stretch>
            <a:fillRect/>
          </a:stretch>
        </p:blipFill>
        <p:spPr bwMode="auto">
          <a:xfrm>
            <a:off x="827584" y="1412776"/>
            <a:ext cx="7668852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332656"/>
            <a:ext cx="48965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 том же самом хлопотал и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Мазепа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отправил в Сечь «знатную особу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с универсалом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письмом низовому войску. В универсале Мазепа извещал о переходе на сторону шведского короля, чтобы защищать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Украйну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от тирании московского царя, который не раз говорил Мазепе о желании истребить запорожских казаков. Гетман писал, точно знает, что москали, отступая перед шведами, завлекли его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Украйну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но король, не имеет дурных намерений относительно запорожского войска; запорожцы должны воспользоваться таким счастливейшим случаем, свергнуть с себя «иго московское» и сделаться навсегда народом свободным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Последняя исповедь Царевны Софьи . Часть 2.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3476906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Дипломатическую войну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царь  Пётр І проиграл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27 марта (7 апреля) 1709 года кошевой атаман Кость Гордиенко и гетман Мазепа подписали союзнический договор с королем Карлом XII. В этом договоре Запорожье присоединилось 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гетманско-шведскому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союзу против царя Петра I. </a:t>
            </a:r>
          </a:p>
        </p:txBody>
      </p:sp>
      <p:pic>
        <p:nvPicPr>
          <p:cNvPr id="28674" name="Picture 2" descr="Кость Гордиенко - неукротимый поборник запорожской воль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44824"/>
            <a:ext cx="3471543" cy="4320480"/>
          </a:xfrm>
          <a:prstGeom prst="rect">
            <a:avLst/>
          </a:prstGeom>
          <a:noFill/>
        </p:spPr>
      </p:pic>
      <p:pic>
        <p:nvPicPr>
          <p:cNvPr id="28676" name="Picture 4" descr="Файл:Portret Mazepa.jpg - Запорожская Сеч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44824"/>
            <a:ext cx="2919168" cy="43704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24128" y="6237312"/>
            <a:ext cx="1699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Кост</a:t>
            </a:r>
            <a:r>
              <a:rPr lang="ru-RU" dirty="0" smtClean="0"/>
              <a:t> Гордиенко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6237312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Мазепа</a:t>
            </a: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9685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того, как Кость Гордиенко и гетман Мазепа подписали с Карлом XII союзнический договор, царь Пётр I отдал приказание князю Меншикову двинуть из Киева в Запорожскую Сечь три полка русских войск под командованием полковника Яковлева с тем, чтобы «истребить всё гнездо бунтовщиков до основания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Подошедший к Сечи полковник Яковлев, чтобы избежать кровопролития, пытался договориться с запорожцами «добрым способом», но зная, что на помощь осаждённым из Крыма может подойти кошевой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Сорочинский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татарами, начал штурмовать Сечь. Первый штурм запорожцы сумели отбить, при этом Яковлев потерял до трёхсот солдат и офицеров. Запорожцам даже удалось захватить какое-то количество пленных, которых они «срамно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тирански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убили.</a:t>
            </a:r>
          </a:p>
        </p:txBody>
      </p:sp>
      <p:pic>
        <p:nvPicPr>
          <p:cNvPr id="27650" name="Picture 2" descr="Яковлев Петр Ивано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908720"/>
            <a:ext cx="3024802" cy="42484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868144" y="5445224"/>
            <a:ext cx="2576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Петр Иванович Яковлев</a:t>
            </a: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 мая 1709 года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 помощью казацкого полковника 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Игната Галагана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который знал систему оборонительных укреплений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крепость была взята, сожжена и полностью разрушена.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780928"/>
            <a:ext cx="65527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Из доклада Царю:</a:t>
            </a:r>
          </a:p>
          <a:p>
            <a:r>
              <a:rPr lang="ru-RU" sz="2400" dirty="0" smtClean="0">
                <a:latin typeface="Monotype Corsiva" pitchFamily="66" charset="0"/>
              </a:rPr>
              <a:t>Живьем </a:t>
            </a:r>
            <a:r>
              <a:rPr lang="ru-RU" sz="2400" dirty="0">
                <a:latin typeface="Monotype Corsiva" pitchFamily="66" charset="0"/>
              </a:rPr>
              <a:t>взято старшин и казаков с 300 </a:t>
            </a:r>
            <a:r>
              <a:rPr lang="ru-RU" sz="2400" dirty="0" err="1">
                <a:latin typeface="Monotype Corsiva" pitchFamily="66" charset="0"/>
              </a:rPr>
              <a:t>человѣк</a:t>
            </a:r>
            <a:r>
              <a:rPr lang="ru-RU" sz="2400" dirty="0">
                <a:latin typeface="Monotype Corsiva" pitchFamily="66" charset="0"/>
              </a:rPr>
              <a:t>, пушек, </a:t>
            </a:r>
            <a:r>
              <a:rPr lang="ru-RU" sz="2400" dirty="0" err="1">
                <a:latin typeface="Monotype Corsiva" pitchFamily="66" charset="0"/>
              </a:rPr>
              <a:t>також</a:t>
            </a:r>
            <a:r>
              <a:rPr lang="ru-RU" sz="2400" dirty="0">
                <a:latin typeface="Monotype Corsiva" pitchFamily="66" charset="0"/>
              </a:rPr>
              <a:t> и </a:t>
            </a:r>
            <a:r>
              <a:rPr lang="ru-RU" sz="2400" dirty="0" err="1">
                <a:latin typeface="Monotype Corsiva" pitchFamily="66" charset="0"/>
              </a:rPr>
              <a:t>амуниціи</a:t>
            </a:r>
            <a:r>
              <a:rPr lang="ru-RU" sz="2400" dirty="0">
                <a:latin typeface="Monotype Corsiva" pitchFamily="66" charset="0"/>
              </a:rPr>
              <a:t> взято в оном </a:t>
            </a:r>
            <a:r>
              <a:rPr lang="ru-RU" sz="2400" dirty="0" err="1">
                <a:latin typeface="Monotype Corsiva" pitchFamily="66" charset="0"/>
              </a:rPr>
              <a:t>городѣ </a:t>
            </a:r>
            <a:r>
              <a:rPr lang="ru-RU" sz="2400" dirty="0">
                <a:latin typeface="Monotype Corsiva" pitchFamily="66" charset="0"/>
              </a:rPr>
              <a:t>многое число… А </a:t>
            </a:r>
            <a:r>
              <a:rPr lang="ru-RU" sz="2400" dirty="0" err="1">
                <a:latin typeface="Monotype Corsiva" pitchFamily="66" charset="0"/>
              </a:rPr>
              <a:t>ис</a:t>
            </a:r>
            <a:r>
              <a:rPr lang="ru-RU" sz="2400" dirty="0">
                <a:latin typeface="Monotype Corsiva" pitchFamily="66" charset="0"/>
              </a:rPr>
              <a:t> помянутых живьем </a:t>
            </a:r>
            <a:r>
              <a:rPr lang="ru-RU" sz="2400" dirty="0" err="1">
                <a:latin typeface="Monotype Corsiva" pitchFamily="66" charset="0"/>
              </a:rPr>
              <a:t>взятих</a:t>
            </a:r>
            <a:r>
              <a:rPr lang="ru-RU" sz="2400" dirty="0">
                <a:latin typeface="Monotype Corsiva" pitchFamily="66" charset="0"/>
              </a:rPr>
              <a:t> воров </a:t>
            </a:r>
            <a:r>
              <a:rPr lang="ru-RU" sz="2400" dirty="0" err="1">
                <a:latin typeface="Monotype Corsiva" pitchFamily="66" charset="0"/>
              </a:rPr>
              <a:t>знатнѣйших велѣл </a:t>
            </a:r>
            <a:r>
              <a:rPr lang="ru-RU" sz="2400" dirty="0">
                <a:latin typeface="Monotype Corsiva" pitchFamily="66" charset="0"/>
              </a:rPr>
              <a:t>я удержать, а </a:t>
            </a:r>
            <a:r>
              <a:rPr lang="ru-RU" sz="2400" dirty="0" err="1">
                <a:latin typeface="Monotype Corsiva" pitchFamily="66" charset="0"/>
              </a:rPr>
              <a:t>протчих</a:t>
            </a:r>
            <a:r>
              <a:rPr lang="ru-RU" sz="2400" dirty="0">
                <a:latin typeface="Monotype Corsiva" pitchFamily="66" charset="0"/>
              </a:rPr>
              <a:t> по достойности казнить и над </a:t>
            </a:r>
            <a:r>
              <a:rPr lang="ru-RU" sz="2400" dirty="0" err="1">
                <a:latin typeface="Monotype Corsiva" pitchFamily="66" charset="0"/>
              </a:rPr>
              <a:t>Сѣчею </a:t>
            </a:r>
            <a:r>
              <a:rPr lang="ru-RU" sz="2400" dirty="0">
                <a:latin typeface="Monotype Corsiva" pitchFamily="66" charset="0"/>
              </a:rPr>
              <a:t>прежней указ исполнить, </a:t>
            </a:r>
            <a:r>
              <a:rPr lang="ru-RU" sz="2400" dirty="0" err="1">
                <a:latin typeface="Monotype Corsiva" pitchFamily="66" charset="0"/>
              </a:rPr>
              <a:t>також</a:t>
            </a:r>
            <a:r>
              <a:rPr lang="ru-RU" sz="2400" dirty="0">
                <a:latin typeface="Monotype Corsiva" pitchFamily="66" charset="0"/>
              </a:rPr>
              <a:t> и </a:t>
            </a:r>
            <a:r>
              <a:rPr lang="ru-RU" sz="2400" dirty="0" err="1">
                <a:latin typeface="Monotype Corsiva" pitchFamily="66" charset="0"/>
              </a:rPr>
              <a:t>всѣ </a:t>
            </a:r>
            <a:r>
              <a:rPr lang="ru-RU" sz="2400" dirty="0">
                <a:latin typeface="Monotype Corsiva" pitchFamily="66" charset="0"/>
              </a:rPr>
              <a:t>их </a:t>
            </a:r>
            <a:r>
              <a:rPr lang="ru-RU" sz="2400" dirty="0" err="1">
                <a:latin typeface="Monotype Corsiva" pitchFamily="66" charset="0"/>
              </a:rPr>
              <a:t>мѣста </a:t>
            </a:r>
            <a:r>
              <a:rPr lang="ru-RU" sz="2400" dirty="0">
                <a:latin typeface="Monotype Corsiva" pitchFamily="66" charset="0"/>
              </a:rPr>
              <a:t>разорить, дабы оное </a:t>
            </a:r>
            <a:r>
              <a:rPr lang="ru-RU" sz="2400" dirty="0" err="1">
                <a:latin typeface="Monotype Corsiva" pitchFamily="66" charset="0"/>
              </a:rPr>
              <a:t>измѣнническое гнѣздо весма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выкорѣнить</a:t>
            </a:r>
            <a:r>
              <a:rPr lang="ru-RU" sz="2400" dirty="0"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того, чтобы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ослабить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впечатление, произведённое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истреблением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сечевых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казаков, царь издал 26 мая грамоту, в которой говорил, что причиной уничтожения Сечи, была измена самих запорожцев, потому что они сносились с врагами России, шведами. Тут же Пётр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приказывал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хватать, бросать в тюрьму и казнить запорожцев, не бросивших своё оружие.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708920"/>
            <a:ext cx="49320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Царь Петр I вплоть до его смерти не разрешал восстанавливать Сечь, хотя такие попытки были. На территории подконтрольных Османской империи казаки попытались основать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Каменскую Сечь (1709−1711 годы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Однако в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1711 году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московские войска и полки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гетмана И.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И. Скоропадского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напали на крепость и разрушили её. После этого была основана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Алёшковская Сечь (1711−1734 годы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на этот раз под протекторатом крымского хана, но и она просуществовала недолго</a:t>
            </a:r>
          </a:p>
        </p:txBody>
      </p:sp>
      <p:pic>
        <p:nvPicPr>
          <p:cNvPr id="25602" name="Picture 2" descr="I.Skoropad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204864"/>
            <a:ext cx="2735186" cy="35283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52120" y="5949280"/>
            <a:ext cx="3070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Иван Ильич Скоропадский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48245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1733 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., когда началась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война России с Турцией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крымский хан приказал запорожцам двинуться к русской границе, генерал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Вейсбах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устраивавший украинскую линию крепостей, вручил им в урочище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Красный Кут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4 верстах от старой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Чертомлыцкой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Сечи, грамоту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императрицы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Анны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Иоанновны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 помиловании и принятии в русское подданство; здесь запорожцы прожили до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1775 г.</a:t>
            </a:r>
          </a:p>
        </p:txBody>
      </p:sp>
      <p:pic>
        <p:nvPicPr>
          <p:cNvPr id="29698" name="Picture 2" descr="Louis Caravaque, Portrait of Empress Anna Ioannovna (17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3888" y="1844824"/>
            <a:ext cx="3177328" cy="408286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4788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 русско-турецкую войну 1768−1774 гг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10 тыс.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запорожцев были причислены к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армии Румянцева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Казаки не только отличались в разведках и рейдах, но и сыграли важную роль в сражениях при Ларге и Кагуле. </a:t>
            </a:r>
          </a:p>
        </p:txBody>
      </p:sp>
      <p:pic>
        <p:nvPicPr>
          <p:cNvPr id="30724" name="Picture 4" descr="Rumjanzew-sadunai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2656"/>
            <a:ext cx="2381250" cy="32575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20072" y="3645024"/>
            <a:ext cx="3479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Пётр Александрович Румянцев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8" name="Picture 8" descr="https://upload.wikimedia.org/wikipedia/commons/6/65/Torell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422" y="2780929"/>
            <a:ext cx="4481663" cy="26642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932040" y="4293096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январе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1771 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Екатерина 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наградила кошевого атамана Запорожского войска П.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Калнишевского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заслуги золотой медалью, «осыпанною бриллиантами». Золотых медалей были удостоены ещё 16 человек из высших чинов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Запорожского войска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/>
              <a:t>Стефано</a:t>
            </a:r>
            <a:r>
              <a:rPr lang="ru-RU" b="1" dirty="0"/>
              <a:t> </a:t>
            </a:r>
            <a:r>
              <a:rPr lang="ru-RU" b="1" dirty="0" err="1"/>
              <a:t>Торелли</a:t>
            </a:r>
            <a:r>
              <a:rPr lang="ru-RU" b="1" dirty="0" smtClean="0"/>
              <a:t>. «</a:t>
            </a:r>
            <a:r>
              <a:rPr lang="ru-RU" b="1" dirty="0"/>
              <a:t>Аллегория на победу Екатерины II над турками и татарами». 1772.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Наталья\Desktop\2013- 14 работа\картинки разное\летопись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19700" y="-250940"/>
            <a:ext cx="5589240" cy="862863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Окончательно судьба запорожцев была решена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августа 1775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года подписанием российской императрицей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Екатериной II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манифеста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 уничтожении Запорожской Сечи и о причислении оной к Новороссийской губернии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844824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восхотѣли чрезъ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сіе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объявить во всей Нашей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Имперіи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общему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извѣстію Нашимъ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всѣмъ вѣрноподданнымъ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Сѣчь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Запорожская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конецъ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уже разрушена, со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истребленіемъ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на будущее время и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самаго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названія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Запорожскихъ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Козаковъ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… сочли Мы себя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нынѣ обязянными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предъ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Богомъ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предъ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Имперіею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Нашею и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предъ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самымъ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вообще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человѣчествомъ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разрушить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Сѣчу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Запорожскую и имя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Козаковъ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отъ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оной заимствованное.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слѣдствіе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того 4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июня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Нашимъ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Генералъ-Порутчикомъ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Текелліемъ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со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ввѣренными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ему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отъ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насъ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войсками занята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Сѣчь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Запорожская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совершенномъ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порядкъ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и полной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тишинѣ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безъ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всякаго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отъ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Козаковъ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сопротивленія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нѣтъ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теперь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болѣе Сѣчи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Запорожской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политическомъ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ея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уродствѣ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слѣдовательно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же и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Козаковъ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сего имени…"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Данъ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Москвѣ, отъ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Рождества Христова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тысяща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седьмь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сотъ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семьдесятъ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пятаго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года, Августа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третьяго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дня,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Государствованія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Нашего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четвертагонадесять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лѣта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i="1" baseline="30000" dirty="0">
                <a:latin typeface="Times New Roman" pitchFamily="18" charset="0"/>
                <a:cs typeface="Times New Roman" pitchFamily="18" charset="0"/>
                <a:hlinkClick r:id="rId3"/>
              </a:rPr>
              <a:t>[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776864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концу XVIII века после многочисленных политических и военных побед Российской империи над Турцией был заключен Кючук-Кайнарджийский мирный договор (1774), по которому Российская Империя получила выход к Чёрному морю, была создана Днепровская оборонительная линия,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420888"/>
            <a:ext cx="734481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Крымское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ханство, которое на протяжении нескольких веков терроризировало окраины России, было аннексировано, католическая Речь Посполитая была на грани раздела.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501008"/>
            <a:ext cx="756084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Между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низовыми казаками и царским правительством, приступившим к этому времени к активному освоению земель Новороссии, временами возникали конфликты. Так, казаки неоднократно громили колонии сербских поселенцев в Таврии из-за земельных споров.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941168"/>
            <a:ext cx="734481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восстания Пугачева, в котором участвовали запорожские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казаки,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российское правительство, боясь того, что восстание перекинется на Запорожье, приняло решение ликвидировать Запорожскую Сечь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1760" y="260648"/>
            <a:ext cx="4119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Причины ликвидации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Сечи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5038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Ультиматум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генерала Текели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36712"/>
            <a:ext cx="856895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июня 1775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года,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троицкую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неделю, войска генерала-поручика Петра Текели вместе с валашским и венгерскими полками генерал-майора Федора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Чобры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составе пятидесяти полков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конницы-пикинеров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гусар, донцов и десяти тысяч пехоты подошли к Запорожью ночью.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276872"/>
            <a:ext cx="849694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Запорожцы праздновали зеленые святки, часовые спали, Орловский пехотный полк с эскадроном конницы прошел незаметно через все предместье и без выстрелов занял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Новосеченский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ретраншемент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429000"/>
            <a:ext cx="842493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Внезапность действия русских войск деморализовала казаков. Текели зачитал ультиматум, и кошевой 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Петр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Калнышевский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получил два часа для размышления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365104"/>
            <a:ext cx="842493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Старшины с участием духовенства после длительного обсуждения решили сдать Сечь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301208"/>
            <a:ext cx="806489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ликвидации Сечи, казаки были предоставлены своей судьбе, бывшим старшинам было дано дворянство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6165304"/>
            <a:ext cx="741682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Нижним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чинам разрешено вступить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гусарские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драгунские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полки.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365104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Первое письменное упоминание </a:t>
            </a:r>
            <a:r>
              <a:rPr lang="ru-RU" sz="1600" b="1" dirty="0" smtClean="0">
                <a:solidFill>
                  <a:srgbClr val="FF0000"/>
                </a:solidFill>
              </a:rPr>
              <a:t>от</a:t>
            </a:r>
            <a:r>
              <a:rPr lang="ru-RU" sz="1600" dirty="0"/>
              <a:t> </a:t>
            </a:r>
            <a:r>
              <a:rPr lang="ru-RU" sz="1600" b="1" dirty="0">
                <a:solidFill>
                  <a:srgbClr val="FF0000"/>
                </a:solidFill>
              </a:rPr>
              <a:t>1489</a:t>
            </a:r>
            <a:r>
              <a:rPr lang="ru-RU" sz="1600" dirty="0"/>
              <a:t> г</a:t>
            </a:r>
            <a:r>
              <a:rPr lang="ru-RU" sz="1600" dirty="0" smtClean="0"/>
              <a:t>. </a:t>
            </a:r>
            <a:r>
              <a:rPr lang="ru-RU" sz="1600" dirty="0"/>
              <a:t>о создании в низовьях Днепра укреплённого </a:t>
            </a:r>
            <a:r>
              <a:rPr lang="ru-RU" sz="1600" b="1" dirty="0"/>
              <a:t>казацкого лагеря </a:t>
            </a:r>
            <a:r>
              <a:rPr lang="ru-RU" sz="1600" dirty="0"/>
              <a:t>(</a:t>
            </a:r>
            <a:r>
              <a:rPr lang="ru-RU" sz="1600" b="1" dirty="0">
                <a:solidFill>
                  <a:srgbClr val="FF0000"/>
                </a:solidFill>
              </a:rPr>
              <a:t>Сечи</a:t>
            </a:r>
            <a:r>
              <a:rPr lang="ru-RU" sz="1600" dirty="0"/>
              <a:t>) оставлено польским </a:t>
            </a:r>
            <a:r>
              <a:rPr lang="ru-RU" sz="1600" dirty="0" smtClean="0"/>
              <a:t>хронистом Мартином </a:t>
            </a:r>
            <a:r>
              <a:rPr lang="ru-RU" sz="1600" dirty="0"/>
              <a:t>Бельским. </a:t>
            </a:r>
            <a:r>
              <a:rPr lang="ru-RU" sz="1600" dirty="0" smtClean="0"/>
              <a:t>По его рассказу, </a:t>
            </a:r>
            <a:r>
              <a:rPr lang="ru-RU" sz="1600" dirty="0"/>
              <a:t>казаки летом занимались промыслами по Днепровским порогам (рыболовством, охотой, пчеловодством), а зимой расходились по ближайшим городам (Киев, Черкассы и др.), оставляя в безопасном месте на острове в Коше несколько вооружённых огнестрельным оружием и пушками казаков. Рассказ Бельского о запорожцах позволяет сделать вывод, что объединение отдельных сечей в Запорожскую Сечь произошло, вероятно, где-то в </a:t>
            </a:r>
            <a:r>
              <a:rPr lang="ru-RU" sz="1600" b="1" dirty="0">
                <a:solidFill>
                  <a:srgbClr val="FF0000"/>
                </a:solidFill>
              </a:rPr>
              <a:t>1530-х гг. </a:t>
            </a:r>
            <a:r>
              <a:rPr lang="ru-RU" sz="1600" dirty="0"/>
              <a:t>К этому же периоду времени относит возникновение первой Сечи и исследователь В. А. </a:t>
            </a:r>
            <a:r>
              <a:rPr lang="ru-RU" sz="1600" dirty="0" err="1"/>
              <a:t>Голобуцкий</a:t>
            </a:r>
            <a:r>
              <a:rPr lang="ru-RU" sz="1600" baseline="30000" dirty="0" smtClean="0">
                <a:hlinkClick r:id="rId2"/>
              </a:rPr>
              <a:t>[</a:t>
            </a:r>
            <a:endParaRPr lang="ru-RU" sz="1600" dirty="0"/>
          </a:p>
        </p:txBody>
      </p:sp>
      <p:pic>
        <p:nvPicPr>
          <p:cNvPr id="10244" name="Picture 4" descr="Войско верных каза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8090787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adge to Order St Alexander Nevsky 1820-183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95536" y="188640"/>
            <a:ext cx="4416425" cy="62713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4048" y="908720"/>
            <a:ext cx="37444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бескровную операцию Текели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 награждён орденом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Святого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Благоверного Князя 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Александра Невского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орден Святого Александра Невского) —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награда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Российской империи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с 1725 до 1917 года.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Учреждён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Екатериной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 и стал третьим российским орденом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ордена Св. Андрея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Первозванного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женского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ордена Св. Великомученицы Екатерины.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Но трем казакам Екатерина не простила прежние обиды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Петр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Калнышевский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Павел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Головатый 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Глоба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(писарь) за измену и переход на сторону Турции были сосланы в разные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монастыри.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Калнышевский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 Соловках прожил до 112-летнего возраста и даже после амнистии Александра I предпочел остаться там.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Глоба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также прожил до глубокой старости в Белозерском монастыре</a:t>
            </a:r>
          </a:p>
        </p:txBody>
      </p:sp>
      <p:pic>
        <p:nvPicPr>
          <p:cNvPr id="35846" name="Picture 6" descr="https://upload.wikimedia.org/wikipedia/commons/f/f9/Solovki-1--07.2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573016"/>
            <a:ext cx="5475615" cy="27831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27784" y="6309320"/>
            <a:ext cx="250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Соловецкий монастырь</a:t>
            </a: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upload.wikimedia.org/wikipedia/commons/thumb/2/20/Holovatyi.jpg/200px-Holovat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17032"/>
            <a:ext cx="1905000" cy="24765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6165304"/>
            <a:ext cx="1846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Антон Головатый</a:t>
            </a:r>
            <a:endParaRPr lang="ru-RU" dirty="0"/>
          </a:p>
        </p:txBody>
      </p:sp>
      <p:pic>
        <p:nvPicPr>
          <p:cNvPr id="36868" name="Picture 4" descr="SydirBilyy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3347864" y="3717032"/>
            <a:ext cx="1728192" cy="22700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91880" y="6093296"/>
            <a:ext cx="148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Сидор Белый</a:t>
            </a:r>
            <a:endParaRPr lang="ru-RU" dirty="0"/>
          </a:p>
        </p:txBody>
      </p:sp>
      <p:pic>
        <p:nvPicPr>
          <p:cNvPr id="36870" name="Picture 6" descr="ZaharCHepi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645024"/>
            <a:ext cx="1728192" cy="24827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00192" y="6093296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Захарий</a:t>
            </a:r>
            <a:r>
              <a:rPr lang="ru-RU" dirty="0" smtClean="0"/>
              <a:t> Чепига</a:t>
            </a:r>
            <a:endParaRPr lang="ru-RU" dirty="0"/>
          </a:p>
        </p:txBody>
      </p:sp>
      <p:pic>
        <p:nvPicPr>
          <p:cNvPr id="36874" name="Picture 10" descr="Joseph Kreutzinger - Portrait of Count Alexander Suvorov - WGA122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1124" y="260648"/>
            <a:ext cx="2265212" cy="295232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67544" y="404664"/>
            <a:ext cx="4896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приказу императрицы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Екатерины II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Александр Суворов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организовывал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армейские подразделения на юге России, занялся формированием нового войска из казаков бывшей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их потомков. Так появилось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Войско верных Запорожцев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 февраля 1788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г. в торжественной обстановке Суворов собственноручно вручил старшинам 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Сидору Белому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Антону Головатому и 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Захарию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Чепиге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белое войсковое знамя, пожалованное императрицей Екатериной 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upload.wikimedia.org/wikipedia/commons/thumb/a/af/%D0%9B%D0%B8%D0%BD%D0%B5%D0%B9%D0%BD%D1%8B%D0%B9_%D0%BA%D0%B0%D0%B7%D0%B0%D0%BA.jpg/150px-%D0%9B%D0%B8%D0%BD%D0%B5%D0%B9%D0%BD%D1%8B%D0%B9_%D0%BA%D0%B0%D0%B7%D0%B0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365104"/>
            <a:ext cx="1428750" cy="21336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90872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Войско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Верных Запорожцев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переименованное в 1790 году 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Черноморское казачье войско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участвовало в Русско-турецкой войне 1787−1792.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72816"/>
            <a:ext cx="8028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1828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-м году,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задунайские казаки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 главе с кошевым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Йосипом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(Осипом) Гладким перешли на сторону России и были помилованы лично Императором Николаем I. Из них было сформировано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Азовское казачье войско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(1828−1860)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068960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1860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году Черноморское войско объединили с двумя левыми полками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Хопёрский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Кубанский) 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Кавказского линейного войска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Кубанское казачье войско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которое сохранилось по настоящие время (потомки-наследники казаков; восстановилось после упразднения и многолетнего советского запрета; некоторые части и подразделения казаков действовали также во время ВОВ).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60648"/>
            <a:ext cx="5310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Хортицкая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крепость —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прототип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Запорожской Сечи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4293096"/>
            <a:ext cx="66602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острове 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Малая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Хортица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(остров Байда) в 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1552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году волынским князем Дмитрием Вишневецким был заложен деревянно-земляной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замок,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называнный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Хортицкой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сечью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AutoShape 2" descr="Малая Хортица (Украина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Малая Хортица (Украина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12776"/>
            <a:ext cx="3632213" cy="2438773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7524328" y="2708920"/>
            <a:ext cx="144016" cy="1440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92" name="Picture 8" descr="https://upload.wikimedia.org/wikipedia/ru/thumb/a/a9/%D0%92%D0%B8%D0%B4_%D0%97%D0%B0%D0%BF%D0%BE%D1%80%D0%BE%D0%B6%D1%81%D0%BA%D0%BE%D0%B9_%D0%A1%D0%B5%D1%87%D0%B8_%28%D1%80%D0%B5%D0%BA%D0%BE%D0%BD%D1%81%D1%82%D1%80%D1%83%D0%BA%D1%86%D0%B8%D1%8F_%D0%B4%D0%BB%D1%8F_%D1%84%D0%B8%D0%BB%D1%8C%D0%BC%D0%B0_%22%D0%A2%D0%B0%D1%80%D0%B0%D1%81_%D0%91%D1%83%D0%BB%D1%8C%D0%B1%D0%B0%22%29.jpg/350px-%D0%92%D0%B8%D0%B4_%D0%97%D0%B0%D0%BF%D0%BE%D1%80%D0%BE%D0%B6%D1%81%D0%BA%D0%BE%D0%B9_%D0%A1%D0%B5%D1%87%D0%B8_%28%D1%80%D0%B5%D0%BA%D0%BE%D0%BD%D1%81%D1%82%D1%80%D1%83%D0%BA%D1%86%D0%B8%D1%8F_%D0%B4%D0%BB%D1%8F_%D1%84%D0%B8%D0%BB%D1%8C%D0%BC%D0%B0_%22%D0%A2%D0%B0%D1%80%D0%B0%D1%81_%D0%91%D1%83%D0%BB%D1%8C%D0%B1%D0%B0%22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3333750" cy="249555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pload.wikimedia.org/wikipedia/commons/thumb/6/6a/3P1010197.JPG/260px-3P1010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068960"/>
            <a:ext cx="2476500" cy="28670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62646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Речь Посполитая</a:t>
            </a:r>
            <a:r>
              <a:rPr lang="ru-RU" dirty="0"/>
              <a:t> не оказала никакой помощи в строительстве крепости, она строилась на личные средства </a:t>
            </a:r>
            <a:r>
              <a:rPr lang="ru-RU" dirty="0">
                <a:solidFill>
                  <a:srgbClr val="C00000"/>
                </a:solidFill>
              </a:rPr>
              <a:t>Вишневецкого. </a:t>
            </a:r>
            <a:r>
              <a:rPr lang="ru-RU" dirty="0"/>
              <a:t>Будучи родственником </a:t>
            </a:r>
            <a:r>
              <a:rPr lang="ru-RU" dirty="0">
                <a:solidFill>
                  <a:srgbClr val="C00000"/>
                </a:solidFill>
              </a:rPr>
              <a:t>Ивана Грозного</a:t>
            </a:r>
            <a:r>
              <a:rPr lang="ru-RU" dirty="0"/>
              <a:t>, Дмитрий Вишневецкий обратился за помощью к</a:t>
            </a:r>
            <a:r>
              <a:rPr lang="ru-RU" dirty="0">
                <a:solidFill>
                  <a:srgbClr val="C00000"/>
                </a:solidFill>
              </a:rPr>
              <a:t> Московскому царству. </a:t>
            </a:r>
            <a:r>
              <a:rPr lang="ru-RU" dirty="0"/>
              <a:t>Опираясь на этот форпост, </a:t>
            </a:r>
            <a:r>
              <a:rPr lang="ru-RU" dirty="0">
                <a:solidFill>
                  <a:srgbClr val="C00000"/>
                </a:solidFill>
              </a:rPr>
              <a:t>в 1556 </a:t>
            </a:r>
            <a:r>
              <a:rPr lang="ru-RU" dirty="0"/>
              <a:t>г. организовал поход запорожских казаков, который </a:t>
            </a:r>
            <a:r>
              <a:rPr lang="ru-RU" dirty="0">
                <a:solidFill>
                  <a:srgbClr val="C00000"/>
                </a:solidFill>
              </a:rPr>
              <a:t>был частью </a:t>
            </a:r>
            <a:r>
              <a:rPr lang="ru-RU" dirty="0"/>
              <a:t>крупной операции </a:t>
            </a:r>
            <a:r>
              <a:rPr lang="ru-RU" dirty="0">
                <a:solidFill>
                  <a:srgbClr val="C00000"/>
                </a:solidFill>
              </a:rPr>
              <a:t>московского войска</a:t>
            </a:r>
            <a:r>
              <a:rPr lang="ru-RU" dirty="0"/>
              <a:t>, возглавляемых дьяком </a:t>
            </a:r>
            <a:r>
              <a:rPr lang="ru-RU" b="1" dirty="0">
                <a:solidFill>
                  <a:srgbClr val="C00000"/>
                </a:solidFill>
              </a:rPr>
              <a:t>Матвеем Ржевским</a:t>
            </a:r>
            <a:r>
              <a:rPr lang="ru-RU" dirty="0"/>
              <a:t>, против </a:t>
            </a:r>
            <a:r>
              <a:rPr lang="ru-RU" b="1" dirty="0">
                <a:solidFill>
                  <a:srgbClr val="C00000"/>
                </a:solidFill>
              </a:rPr>
              <a:t>Крымского ханства</a:t>
            </a:r>
            <a:r>
              <a:rPr lang="ru-RU" dirty="0"/>
              <a:t>. После был организован самостоятельный поход. В результате ответных действий турецких и крымских войск в </a:t>
            </a:r>
            <a:r>
              <a:rPr lang="ru-RU" b="1" dirty="0">
                <a:solidFill>
                  <a:srgbClr val="C00000"/>
                </a:solidFill>
              </a:rPr>
              <a:t>1557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ru-RU" dirty="0"/>
              <a:t>г., городок Вишневецкого на Малой </a:t>
            </a:r>
            <a:r>
              <a:rPr lang="ru-RU" dirty="0" err="1"/>
              <a:t>Хортице</a:t>
            </a:r>
            <a:r>
              <a:rPr lang="ru-RU" dirty="0"/>
              <a:t> был ими после длительной осады захвачен и разрушен. Сам </a:t>
            </a:r>
            <a:r>
              <a:rPr lang="ru-RU" b="1" dirty="0">
                <a:solidFill>
                  <a:srgbClr val="C00000"/>
                </a:solidFill>
              </a:rPr>
              <a:t>Вишневецкий </a:t>
            </a:r>
            <a:r>
              <a:rPr lang="ru-RU" dirty="0"/>
              <a:t>со своими казаками в </a:t>
            </a:r>
            <a:r>
              <a:rPr lang="ru-RU" b="1" dirty="0">
                <a:solidFill>
                  <a:srgbClr val="C00000"/>
                </a:solidFill>
              </a:rPr>
              <a:t>1558</a:t>
            </a:r>
            <a:r>
              <a:rPr lang="ru-RU" dirty="0"/>
              <a:t> году перешёл на службу </a:t>
            </a:r>
            <a:r>
              <a:rPr lang="ru-RU" b="1" dirty="0">
                <a:solidFill>
                  <a:srgbClr val="C00000"/>
                </a:solidFill>
              </a:rPr>
              <a:t>к царю Ивану IV Васильевичу</a:t>
            </a:r>
            <a:r>
              <a:rPr lang="ru-RU" dirty="0">
                <a:solidFill>
                  <a:srgbClr val="C00000"/>
                </a:solidFill>
              </a:rPr>
              <a:t>;</a:t>
            </a:r>
            <a:r>
              <a:rPr lang="ru-RU" dirty="0"/>
              <a:t> ему были пожалованы «в вотчину» </a:t>
            </a:r>
            <a:r>
              <a:rPr lang="ru-RU" b="1" dirty="0">
                <a:solidFill>
                  <a:srgbClr val="C00000"/>
                </a:solidFill>
              </a:rPr>
              <a:t>город Белёв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(ныне в Тульской области) и земли в окрестностях </a:t>
            </a:r>
            <a:r>
              <a:rPr lang="ru-RU" b="1" dirty="0">
                <a:solidFill>
                  <a:srgbClr val="C00000"/>
                </a:solidFill>
              </a:rPr>
              <a:t>Москвы.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Князь «за всё это клялся животворящим крестом служить царю всю жизнь и платить добром его государству</a:t>
            </a:r>
            <a:r>
              <a:rPr lang="ru-RU" dirty="0" smtClean="0"/>
              <a:t>».</a:t>
            </a:r>
            <a:endParaRPr lang="ru-RU" dirty="0"/>
          </a:p>
          <a:p>
            <a:pPr algn="ctr"/>
            <a:r>
              <a:rPr lang="ru-RU" dirty="0"/>
              <a:t>После смерти Д. И. Вишневецкого о крепости позабыли, но </a:t>
            </a:r>
            <a:r>
              <a:rPr lang="ru-RU" b="1" dirty="0">
                <a:solidFill>
                  <a:srgbClr val="C00000"/>
                </a:solidFill>
              </a:rPr>
              <a:t>идею об отражении набегов </a:t>
            </a:r>
            <a:r>
              <a:rPr lang="ru-RU" b="1" dirty="0" err="1">
                <a:solidFill>
                  <a:srgbClr val="C00000"/>
                </a:solidFill>
              </a:rPr>
              <a:t>крымцев</a:t>
            </a:r>
            <a:r>
              <a:rPr lang="ru-RU" b="1" dirty="0">
                <a:solidFill>
                  <a:srgbClr val="C00000"/>
                </a:solidFill>
              </a:rPr>
              <a:t> в низовьях Днепра </a:t>
            </a:r>
            <a:r>
              <a:rPr lang="ru-RU" dirty="0"/>
              <a:t>казаки помнили. Вскоре эта идея возродилась — появились хорошо укреплённые военные лагеря казаков — </a:t>
            </a:r>
            <a:r>
              <a:rPr lang="ru-RU" sz="2400" b="1" dirty="0">
                <a:solidFill>
                  <a:srgbClr val="C00000"/>
                </a:solidFill>
              </a:rPr>
              <a:t>Запорожская Сечь.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32240" y="6021288"/>
            <a:ext cx="2196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Церковь Покрова Пресвятой Богородицы, остров </a:t>
            </a:r>
            <a:r>
              <a:rPr lang="ru-RU" sz="1200" dirty="0" err="1"/>
              <a:t>Хортица</a:t>
            </a:r>
            <a:r>
              <a:rPr lang="ru-RU" sz="1200" dirty="0"/>
              <a:t>, Современная реконструкция</a:t>
            </a:r>
          </a:p>
        </p:txBody>
      </p:sp>
      <p:pic>
        <p:nvPicPr>
          <p:cNvPr id="15364" name="Picture 4" descr="Дневник Русалла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0688"/>
            <a:ext cx="2388020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3960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1572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году польский король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Сигизмунд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 Август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принял на государственную службу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300 казаков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Так было организовано новое воинское соединение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«Войско Его Королевской Милости Запорожское»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653136"/>
            <a:ext cx="8676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1654 г. Войско Его Королевской Милости Запорожское, изменив присяге королю, перешло, вместе с подконтрольными ему землями, на службу московскому царю. Возникло новое государственное образование в составе Московского государства — </a:t>
            </a:r>
            <a:r>
              <a:rPr lang="ru-RU" b="1" dirty="0">
                <a:solidFill>
                  <a:srgbClr val="C00000"/>
                </a:solidFill>
              </a:rPr>
              <a:t>«Гетманщина». </a:t>
            </a:r>
            <a:r>
              <a:rPr lang="ru-RU" dirty="0"/>
              <a:t>Войско Запорожское Низовое также перешло в подданство к московскому царю, который рассматривал его независимой автономной военной силой. </a:t>
            </a:r>
            <a:r>
              <a:rPr lang="ru-RU" b="1" dirty="0">
                <a:solidFill>
                  <a:srgbClr val="C00000"/>
                </a:solidFill>
              </a:rPr>
              <a:t>Войско </a:t>
            </a:r>
            <a:r>
              <a:rPr lang="ru-RU" b="1" dirty="0" err="1">
                <a:solidFill>
                  <a:srgbClr val="C00000"/>
                </a:solidFill>
              </a:rPr>
              <a:t>Eго</a:t>
            </a:r>
            <a:r>
              <a:rPr lang="ru-RU" b="1" dirty="0">
                <a:solidFill>
                  <a:srgbClr val="C00000"/>
                </a:solidFill>
              </a:rPr>
              <a:t> Царского Величества Запорожское </a:t>
            </a:r>
            <a:r>
              <a:rPr lang="ru-RU" dirty="0"/>
              <a:t>было распущено </a:t>
            </a:r>
            <a:r>
              <a:rPr lang="ru-RU" b="1" dirty="0">
                <a:solidFill>
                  <a:srgbClr val="C00000"/>
                </a:solidFill>
              </a:rPr>
              <a:t>1775 </a:t>
            </a:r>
            <a:r>
              <a:rPr lang="ru-RU" dirty="0"/>
              <a:t>году указом </a:t>
            </a:r>
            <a:r>
              <a:rPr lang="ru-RU" b="1" dirty="0">
                <a:solidFill>
                  <a:srgbClr val="C00000"/>
                </a:solidFill>
              </a:rPr>
              <a:t>Екатерины Великой</a:t>
            </a:r>
          </a:p>
        </p:txBody>
      </p:sp>
      <p:pic>
        <p:nvPicPr>
          <p:cNvPr id="18434" name="Picture 2" descr="СИГИЗМУНД II Авгу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4664"/>
            <a:ext cx="3074499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Приём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Запорожскую Сечь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новоприбывшего осуществлялся при выполнении следующих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условий: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 должен был быть вольным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неженатым;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должен был хорошо говорить на «казацком языке»;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XVII веке язык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надднепрянских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украинцев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называли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руським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или казацким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должен был исповедовать православную веру, знать символы веры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молитвы;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должен был пройти полное обучение по прибытии в Сечь — изучить войсковые порядки (выучиться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сечевому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рыцарству»), и только после этого записываться в «испытанные товарищи», что могло произойти не раньше, чем через семь лет.</a:t>
            </a:r>
          </a:p>
        </p:txBody>
      </p:sp>
      <p:pic>
        <p:nvPicPr>
          <p:cNvPr id="20482" name="Picture 2" descr="https://upload.wikimedia.org/wikipedia/ru/thumb/6/6a/%D0%9A%D0%BE%D0%BF%D0%B8%D1%8F_P1010202.JPG/260px-%D0%9A%D0%BE%D0%BF%D0%B8%D1%8F_P1010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293096"/>
            <a:ext cx="2476500" cy="2209801"/>
          </a:xfrm>
          <a:prstGeom prst="rect">
            <a:avLst/>
          </a:prstGeom>
          <a:noFill/>
        </p:spPr>
      </p:pic>
      <p:pic>
        <p:nvPicPr>
          <p:cNvPr id="20484" name="Picture 4" descr="Казаки-бюджетники - Дос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149080"/>
            <a:ext cx="3963467" cy="247811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Днепропетровская область на кар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88840"/>
            <a:ext cx="4996350" cy="3364211"/>
          </a:xfrm>
          <a:prstGeom prst="rect">
            <a:avLst/>
          </a:prstGeom>
          <a:noFill/>
        </p:spPr>
      </p:pic>
      <p:sp>
        <p:nvSpPr>
          <p:cNvPr id="6" name="Полилиния 5"/>
          <p:cNvSpPr/>
          <p:nvPr/>
        </p:nvSpPr>
        <p:spPr>
          <a:xfrm>
            <a:off x="6588224" y="3789040"/>
            <a:ext cx="766098" cy="649552"/>
          </a:xfrm>
          <a:custGeom>
            <a:avLst/>
            <a:gdLst>
              <a:gd name="connsiteX0" fmla="*/ 481077 w 766098"/>
              <a:gd name="connsiteY0" fmla="*/ 126609 h 649552"/>
              <a:gd name="connsiteX1" fmla="*/ 424807 w 766098"/>
              <a:gd name="connsiteY1" fmla="*/ 112542 h 649552"/>
              <a:gd name="connsiteX2" fmla="*/ 382604 w 766098"/>
              <a:gd name="connsiteY2" fmla="*/ 42203 h 649552"/>
              <a:gd name="connsiteX3" fmla="*/ 241927 w 766098"/>
              <a:gd name="connsiteY3" fmla="*/ 0 h 649552"/>
              <a:gd name="connsiteX4" fmla="*/ 227859 w 766098"/>
              <a:gd name="connsiteY4" fmla="*/ 42203 h 649552"/>
              <a:gd name="connsiteX5" fmla="*/ 270062 w 766098"/>
              <a:gd name="connsiteY5" fmla="*/ 126609 h 649552"/>
              <a:gd name="connsiteX6" fmla="*/ 255994 w 766098"/>
              <a:gd name="connsiteY6" fmla="*/ 225083 h 649552"/>
              <a:gd name="connsiteX7" fmla="*/ 30911 w 766098"/>
              <a:gd name="connsiteY7" fmla="*/ 267286 h 649552"/>
              <a:gd name="connsiteX8" fmla="*/ 30911 w 766098"/>
              <a:gd name="connsiteY8" fmla="*/ 365760 h 649552"/>
              <a:gd name="connsiteX9" fmla="*/ 87182 w 766098"/>
              <a:gd name="connsiteY9" fmla="*/ 379828 h 649552"/>
              <a:gd name="connsiteX10" fmla="*/ 101250 w 766098"/>
              <a:gd name="connsiteY10" fmla="*/ 576776 h 649552"/>
              <a:gd name="connsiteX11" fmla="*/ 115317 w 766098"/>
              <a:gd name="connsiteY11" fmla="*/ 618979 h 649552"/>
              <a:gd name="connsiteX12" fmla="*/ 199724 w 766098"/>
              <a:gd name="connsiteY12" fmla="*/ 633046 h 649552"/>
              <a:gd name="connsiteX13" fmla="*/ 241927 w 766098"/>
              <a:gd name="connsiteY13" fmla="*/ 647114 h 649552"/>
              <a:gd name="connsiteX14" fmla="*/ 410739 w 766098"/>
              <a:gd name="connsiteY14" fmla="*/ 576776 h 649552"/>
              <a:gd name="connsiteX15" fmla="*/ 467010 w 766098"/>
              <a:gd name="connsiteY15" fmla="*/ 562708 h 649552"/>
              <a:gd name="connsiteX16" fmla="*/ 509213 w 766098"/>
              <a:gd name="connsiteY16" fmla="*/ 534573 h 649552"/>
              <a:gd name="connsiteX17" fmla="*/ 692093 w 766098"/>
              <a:gd name="connsiteY17" fmla="*/ 379828 h 649552"/>
              <a:gd name="connsiteX18" fmla="*/ 663957 w 766098"/>
              <a:gd name="connsiteY18" fmla="*/ 351693 h 649552"/>
              <a:gd name="connsiteX19" fmla="*/ 706161 w 766098"/>
              <a:gd name="connsiteY19" fmla="*/ 323557 h 649552"/>
              <a:gd name="connsiteX20" fmla="*/ 706161 w 766098"/>
              <a:gd name="connsiteY20" fmla="*/ 239151 h 649552"/>
              <a:gd name="connsiteX21" fmla="*/ 607687 w 766098"/>
              <a:gd name="connsiteY21" fmla="*/ 225083 h 649552"/>
              <a:gd name="connsiteX22" fmla="*/ 593619 w 766098"/>
              <a:gd name="connsiteY22" fmla="*/ 182880 h 649552"/>
              <a:gd name="connsiteX23" fmla="*/ 579551 w 766098"/>
              <a:gd name="connsiteY23" fmla="*/ 98474 h 649552"/>
              <a:gd name="connsiteX24" fmla="*/ 509213 w 766098"/>
              <a:gd name="connsiteY24" fmla="*/ 112542 h 649552"/>
              <a:gd name="connsiteX25" fmla="*/ 481077 w 766098"/>
              <a:gd name="connsiteY25" fmla="*/ 140677 h 649552"/>
              <a:gd name="connsiteX26" fmla="*/ 410739 w 766098"/>
              <a:gd name="connsiteY26" fmla="*/ 126609 h 64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66098" h="649552">
                <a:moveTo>
                  <a:pt x="481077" y="126609"/>
                </a:moveTo>
                <a:cubicBezTo>
                  <a:pt x="462320" y="121920"/>
                  <a:pt x="439904" y="124620"/>
                  <a:pt x="424807" y="112542"/>
                </a:cubicBezTo>
                <a:cubicBezTo>
                  <a:pt x="344594" y="48372"/>
                  <a:pt x="476635" y="89219"/>
                  <a:pt x="382604" y="42203"/>
                </a:cubicBezTo>
                <a:cubicBezTo>
                  <a:pt x="348360" y="25081"/>
                  <a:pt x="282310" y="10096"/>
                  <a:pt x="241927" y="0"/>
                </a:cubicBezTo>
                <a:cubicBezTo>
                  <a:pt x="237238" y="14068"/>
                  <a:pt x="227859" y="27374"/>
                  <a:pt x="227859" y="42203"/>
                </a:cubicBezTo>
                <a:cubicBezTo>
                  <a:pt x="227859" y="71323"/>
                  <a:pt x="255838" y="105272"/>
                  <a:pt x="270062" y="126609"/>
                </a:cubicBezTo>
                <a:cubicBezTo>
                  <a:pt x="265373" y="159434"/>
                  <a:pt x="276351" y="198910"/>
                  <a:pt x="255994" y="225083"/>
                </a:cubicBezTo>
                <a:cubicBezTo>
                  <a:pt x="230585" y="257752"/>
                  <a:pt x="36309" y="266746"/>
                  <a:pt x="30911" y="267286"/>
                </a:cubicBezTo>
                <a:cubicBezTo>
                  <a:pt x="20891" y="297348"/>
                  <a:pt x="0" y="334848"/>
                  <a:pt x="30911" y="365760"/>
                </a:cubicBezTo>
                <a:cubicBezTo>
                  <a:pt x="44582" y="379432"/>
                  <a:pt x="68425" y="375139"/>
                  <a:pt x="87182" y="379828"/>
                </a:cubicBezTo>
                <a:cubicBezTo>
                  <a:pt x="91871" y="445477"/>
                  <a:pt x="93560" y="511410"/>
                  <a:pt x="101250" y="576776"/>
                </a:cubicBezTo>
                <a:cubicBezTo>
                  <a:pt x="102983" y="591503"/>
                  <a:pt x="102442" y="611622"/>
                  <a:pt x="115317" y="618979"/>
                </a:cubicBezTo>
                <a:cubicBezTo>
                  <a:pt x="140083" y="633131"/>
                  <a:pt x="171588" y="628357"/>
                  <a:pt x="199724" y="633046"/>
                </a:cubicBezTo>
                <a:cubicBezTo>
                  <a:pt x="213792" y="637735"/>
                  <a:pt x="227300" y="649552"/>
                  <a:pt x="241927" y="647114"/>
                </a:cubicBezTo>
                <a:cubicBezTo>
                  <a:pt x="483280" y="606889"/>
                  <a:pt x="294008" y="626803"/>
                  <a:pt x="410739" y="576776"/>
                </a:cubicBezTo>
                <a:cubicBezTo>
                  <a:pt x="428510" y="569160"/>
                  <a:pt x="448253" y="567397"/>
                  <a:pt x="467010" y="562708"/>
                </a:cubicBezTo>
                <a:cubicBezTo>
                  <a:pt x="481078" y="553330"/>
                  <a:pt x="492536" y="537353"/>
                  <a:pt x="509213" y="534573"/>
                </a:cubicBezTo>
                <a:cubicBezTo>
                  <a:pt x="720705" y="499324"/>
                  <a:pt x="766098" y="601841"/>
                  <a:pt x="692093" y="379828"/>
                </a:cubicBezTo>
                <a:cubicBezTo>
                  <a:pt x="687899" y="367245"/>
                  <a:pt x="673336" y="361071"/>
                  <a:pt x="663957" y="351693"/>
                </a:cubicBezTo>
                <a:cubicBezTo>
                  <a:pt x="678025" y="342314"/>
                  <a:pt x="694205" y="335513"/>
                  <a:pt x="706161" y="323557"/>
                </a:cubicBezTo>
                <a:cubicBezTo>
                  <a:pt x="729246" y="300472"/>
                  <a:pt x="758102" y="262236"/>
                  <a:pt x="706161" y="239151"/>
                </a:cubicBezTo>
                <a:cubicBezTo>
                  <a:pt x="675861" y="225684"/>
                  <a:pt x="640512" y="229772"/>
                  <a:pt x="607687" y="225083"/>
                </a:cubicBezTo>
                <a:cubicBezTo>
                  <a:pt x="602998" y="211015"/>
                  <a:pt x="596836" y="197356"/>
                  <a:pt x="593619" y="182880"/>
                </a:cubicBezTo>
                <a:cubicBezTo>
                  <a:pt x="587431" y="155036"/>
                  <a:pt x="601463" y="116734"/>
                  <a:pt x="579551" y="98474"/>
                </a:cubicBezTo>
                <a:cubicBezTo>
                  <a:pt x="561183" y="83167"/>
                  <a:pt x="532659" y="107853"/>
                  <a:pt x="509213" y="112542"/>
                </a:cubicBezTo>
                <a:cubicBezTo>
                  <a:pt x="499834" y="121920"/>
                  <a:pt x="494207" y="138801"/>
                  <a:pt x="481077" y="140677"/>
                </a:cubicBezTo>
                <a:cubicBezTo>
                  <a:pt x="457407" y="144058"/>
                  <a:pt x="410739" y="126609"/>
                  <a:pt x="410739" y="126609"/>
                </a:cubicBezTo>
              </a:path>
            </a:pathLst>
          </a:custGeom>
          <a:solidFill>
            <a:srgbClr val="FFC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5964702" y="4121834"/>
            <a:ext cx="787790" cy="492369"/>
          </a:xfrm>
          <a:custGeom>
            <a:avLst/>
            <a:gdLst>
              <a:gd name="connsiteX0" fmla="*/ 787790 w 787790"/>
              <a:gd name="connsiteY0" fmla="*/ 351692 h 492369"/>
              <a:gd name="connsiteX1" fmla="*/ 745587 w 787790"/>
              <a:gd name="connsiteY1" fmla="*/ 337624 h 492369"/>
              <a:gd name="connsiteX2" fmla="*/ 703384 w 787790"/>
              <a:gd name="connsiteY2" fmla="*/ 253218 h 492369"/>
              <a:gd name="connsiteX3" fmla="*/ 689316 w 787790"/>
              <a:gd name="connsiteY3" fmla="*/ 98474 h 492369"/>
              <a:gd name="connsiteX4" fmla="*/ 647113 w 787790"/>
              <a:gd name="connsiteY4" fmla="*/ 84406 h 492369"/>
              <a:gd name="connsiteX5" fmla="*/ 590843 w 787790"/>
              <a:gd name="connsiteY5" fmla="*/ 0 h 492369"/>
              <a:gd name="connsiteX6" fmla="*/ 520504 w 787790"/>
              <a:gd name="connsiteY6" fmla="*/ 14068 h 492369"/>
              <a:gd name="connsiteX7" fmla="*/ 478301 w 787790"/>
              <a:gd name="connsiteY7" fmla="*/ 28135 h 492369"/>
              <a:gd name="connsiteX8" fmla="*/ 464233 w 787790"/>
              <a:gd name="connsiteY8" fmla="*/ 70338 h 492369"/>
              <a:gd name="connsiteX9" fmla="*/ 450166 w 787790"/>
              <a:gd name="connsiteY9" fmla="*/ 140677 h 492369"/>
              <a:gd name="connsiteX10" fmla="*/ 407963 w 787790"/>
              <a:gd name="connsiteY10" fmla="*/ 168812 h 492369"/>
              <a:gd name="connsiteX11" fmla="*/ 253218 w 787790"/>
              <a:gd name="connsiteY11" fmla="*/ 196948 h 492369"/>
              <a:gd name="connsiteX12" fmla="*/ 225083 w 787790"/>
              <a:gd name="connsiteY12" fmla="*/ 239151 h 492369"/>
              <a:gd name="connsiteX13" fmla="*/ 140676 w 787790"/>
              <a:gd name="connsiteY13" fmla="*/ 267286 h 492369"/>
              <a:gd name="connsiteX14" fmla="*/ 98473 w 787790"/>
              <a:gd name="connsiteY14" fmla="*/ 281354 h 492369"/>
              <a:gd name="connsiteX15" fmla="*/ 56270 w 787790"/>
              <a:gd name="connsiteY15" fmla="*/ 309489 h 492369"/>
              <a:gd name="connsiteX16" fmla="*/ 0 w 787790"/>
              <a:gd name="connsiteY16" fmla="*/ 323557 h 492369"/>
              <a:gd name="connsiteX17" fmla="*/ 28135 w 787790"/>
              <a:gd name="connsiteY17" fmla="*/ 365760 h 492369"/>
              <a:gd name="connsiteX18" fmla="*/ 42203 w 787790"/>
              <a:gd name="connsiteY18" fmla="*/ 407963 h 492369"/>
              <a:gd name="connsiteX19" fmla="*/ 84406 w 787790"/>
              <a:gd name="connsiteY19" fmla="*/ 422031 h 492369"/>
              <a:gd name="connsiteX20" fmla="*/ 126609 w 787790"/>
              <a:gd name="connsiteY20" fmla="*/ 450166 h 492369"/>
              <a:gd name="connsiteX21" fmla="*/ 267286 w 787790"/>
              <a:gd name="connsiteY21" fmla="*/ 436098 h 492369"/>
              <a:gd name="connsiteX22" fmla="*/ 309489 w 787790"/>
              <a:gd name="connsiteY22" fmla="*/ 422031 h 492369"/>
              <a:gd name="connsiteX23" fmla="*/ 323556 w 787790"/>
              <a:gd name="connsiteY23" fmla="*/ 464234 h 492369"/>
              <a:gd name="connsiteX24" fmla="*/ 351692 w 787790"/>
              <a:gd name="connsiteY24" fmla="*/ 492369 h 492369"/>
              <a:gd name="connsiteX25" fmla="*/ 365760 w 787790"/>
              <a:gd name="connsiteY25" fmla="*/ 450166 h 492369"/>
              <a:gd name="connsiteX26" fmla="*/ 379827 w 787790"/>
              <a:gd name="connsiteY26" fmla="*/ 393895 h 492369"/>
              <a:gd name="connsiteX27" fmla="*/ 464233 w 787790"/>
              <a:gd name="connsiteY27" fmla="*/ 407963 h 492369"/>
              <a:gd name="connsiteX28" fmla="*/ 506436 w 787790"/>
              <a:gd name="connsiteY28" fmla="*/ 450166 h 492369"/>
              <a:gd name="connsiteX29" fmla="*/ 562707 w 787790"/>
              <a:gd name="connsiteY29" fmla="*/ 379828 h 492369"/>
              <a:gd name="connsiteX30" fmla="*/ 604910 w 787790"/>
              <a:gd name="connsiteY30" fmla="*/ 407963 h 492369"/>
              <a:gd name="connsiteX31" fmla="*/ 787790 w 787790"/>
              <a:gd name="connsiteY31" fmla="*/ 379828 h 492369"/>
              <a:gd name="connsiteX32" fmla="*/ 787790 w 787790"/>
              <a:gd name="connsiteY32" fmla="*/ 351692 h 49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87790" h="492369">
                <a:moveTo>
                  <a:pt x="787790" y="351692"/>
                </a:moveTo>
                <a:cubicBezTo>
                  <a:pt x="773722" y="347003"/>
                  <a:pt x="757166" y="346887"/>
                  <a:pt x="745587" y="337624"/>
                </a:cubicBezTo>
                <a:cubicBezTo>
                  <a:pt x="720796" y="317791"/>
                  <a:pt x="712651" y="281019"/>
                  <a:pt x="703384" y="253218"/>
                </a:cubicBezTo>
                <a:cubicBezTo>
                  <a:pt x="698695" y="201637"/>
                  <a:pt x="705695" y="147610"/>
                  <a:pt x="689316" y="98474"/>
                </a:cubicBezTo>
                <a:cubicBezTo>
                  <a:pt x="684627" y="84406"/>
                  <a:pt x="657598" y="94891"/>
                  <a:pt x="647113" y="84406"/>
                </a:cubicBezTo>
                <a:cubicBezTo>
                  <a:pt x="623203" y="60496"/>
                  <a:pt x="590843" y="0"/>
                  <a:pt x="590843" y="0"/>
                </a:cubicBezTo>
                <a:cubicBezTo>
                  <a:pt x="567397" y="4689"/>
                  <a:pt x="543701" y="8269"/>
                  <a:pt x="520504" y="14068"/>
                </a:cubicBezTo>
                <a:cubicBezTo>
                  <a:pt x="506118" y="17664"/>
                  <a:pt x="488786" y="17650"/>
                  <a:pt x="478301" y="28135"/>
                </a:cubicBezTo>
                <a:cubicBezTo>
                  <a:pt x="467815" y="38620"/>
                  <a:pt x="467829" y="55952"/>
                  <a:pt x="464233" y="70338"/>
                </a:cubicBezTo>
                <a:cubicBezTo>
                  <a:pt x="458434" y="93535"/>
                  <a:pt x="462029" y="119917"/>
                  <a:pt x="450166" y="140677"/>
                </a:cubicBezTo>
                <a:cubicBezTo>
                  <a:pt x="441778" y="155357"/>
                  <a:pt x="423503" y="162152"/>
                  <a:pt x="407963" y="168812"/>
                </a:cubicBezTo>
                <a:cubicBezTo>
                  <a:pt x="374797" y="183026"/>
                  <a:pt x="276039" y="193688"/>
                  <a:pt x="253218" y="196948"/>
                </a:cubicBezTo>
                <a:cubicBezTo>
                  <a:pt x="243840" y="211016"/>
                  <a:pt x="239420" y="230190"/>
                  <a:pt x="225083" y="239151"/>
                </a:cubicBezTo>
                <a:cubicBezTo>
                  <a:pt x="199933" y="254869"/>
                  <a:pt x="168812" y="257908"/>
                  <a:pt x="140676" y="267286"/>
                </a:cubicBezTo>
                <a:cubicBezTo>
                  <a:pt x="126608" y="271975"/>
                  <a:pt x="110811" y="273129"/>
                  <a:pt x="98473" y="281354"/>
                </a:cubicBezTo>
                <a:cubicBezTo>
                  <a:pt x="84405" y="290732"/>
                  <a:pt x="71810" y="302829"/>
                  <a:pt x="56270" y="309489"/>
                </a:cubicBezTo>
                <a:cubicBezTo>
                  <a:pt x="38499" y="317105"/>
                  <a:pt x="18757" y="318868"/>
                  <a:pt x="0" y="323557"/>
                </a:cubicBezTo>
                <a:cubicBezTo>
                  <a:pt x="9378" y="337625"/>
                  <a:pt x="20574" y="350638"/>
                  <a:pt x="28135" y="365760"/>
                </a:cubicBezTo>
                <a:cubicBezTo>
                  <a:pt x="34767" y="379023"/>
                  <a:pt x="31718" y="397478"/>
                  <a:pt x="42203" y="407963"/>
                </a:cubicBezTo>
                <a:cubicBezTo>
                  <a:pt x="52688" y="418448"/>
                  <a:pt x="71143" y="415399"/>
                  <a:pt x="84406" y="422031"/>
                </a:cubicBezTo>
                <a:cubicBezTo>
                  <a:pt x="99528" y="429592"/>
                  <a:pt x="112541" y="440788"/>
                  <a:pt x="126609" y="450166"/>
                </a:cubicBezTo>
                <a:cubicBezTo>
                  <a:pt x="173501" y="445477"/>
                  <a:pt x="220708" y="443264"/>
                  <a:pt x="267286" y="436098"/>
                </a:cubicBezTo>
                <a:cubicBezTo>
                  <a:pt x="281942" y="433843"/>
                  <a:pt x="296226" y="415399"/>
                  <a:pt x="309489" y="422031"/>
                </a:cubicBezTo>
                <a:cubicBezTo>
                  <a:pt x="322752" y="428663"/>
                  <a:pt x="315927" y="451519"/>
                  <a:pt x="323556" y="464234"/>
                </a:cubicBezTo>
                <a:cubicBezTo>
                  <a:pt x="330380" y="475607"/>
                  <a:pt x="342313" y="482991"/>
                  <a:pt x="351692" y="492369"/>
                </a:cubicBezTo>
                <a:cubicBezTo>
                  <a:pt x="356381" y="478301"/>
                  <a:pt x="361686" y="464424"/>
                  <a:pt x="365760" y="450166"/>
                </a:cubicBezTo>
                <a:cubicBezTo>
                  <a:pt x="371071" y="431576"/>
                  <a:pt x="362056" y="401511"/>
                  <a:pt x="379827" y="393895"/>
                </a:cubicBezTo>
                <a:cubicBezTo>
                  <a:pt x="406044" y="382659"/>
                  <a:pt x="436098" y="403274"/>
                  <a:pt x="464233" y="407963"/>
                </a:cubicBezTo>
                <a:cubicBezTo>
                  <a:pt x="478301" y="422031"/>
                  <a:pt x="486812" y="446895"/>
                  <a:pt x="506436" y="450166"/>
                </a:cubicBezTo>
                <a:cubicBezTo>
                  <a:pt x="546626" y="456864"/>
                  <a:pt x="555881" y="400307"/>
                  <a:pt x="562707" y="379828"/>
                </a:cubicBezTo>
                <a:cubicBezTo>
                  <a:pt x="576775" y="389206"/>
                  <a:pt x="588053" y="406666"/>
                  <a:pt x="604910" y="407963"/>
                </a:cubicBezTo>
                <a:cubicBezTo>
                  <a:pt x="693309" y="414763"/>
                  <a:pt x="721971" y="401767"/>
                  <a:pt x="787790" y="379828"/>
                </a:cubicBezTo>
                <a:lnTo>
                  <a:pt x="787790" y="35169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5343396" y="3404382"/>
            <a:ext cx="1057404" cy="520504"/>
          </a:xfrm>
          <a:custGeom>
            <a:avLst/>
            <a:gdLst>
              <a:gd name="connsiteX0" fmla="*/ 1057404 w 1057404"/>
              <a:gd name="connsiteY0" fmla="*/ 126609 h 520504"/>
              <a:gd name="connsiteX1" fmla="*/ 972998 w 1057404"/>
              <a:gd name="connsiteY1" fmla="*/ 70338 h 520504"/>
              <a:gd name="connsiteX2" fmla="*/ 930795 w 1057404"/>
              <a:gd name="connsiteY2" fmla="*/ 42203 h 520504"/>
              <a:gd name="connsiteX3" fmla="*/ 860456 w 1057404"/>
              <a:gd name="connsiteY3" fmla="*/ 0 h 520504"/>
              <a:gd name="connsiteX4" fmla="*/ 818253 w 1057404"/>
              <a:gd name="connsiteY4" fmla="*/ 14067 h 520504"/>
              <a:gd name="connsiteX5" fmla="*/ 790118 w 1057404"/>
              <a:gd name="connsiteY5" fmla="*/ 42203 h 520504"/>
              <a:gd name="connsiteX6" fmla="*/ 663509 w 1057404"/>
              <a:gd name="connsiteY6" fmla="*/ 14067 h 520504"/>
              <a:gd name="connsiteX7" fmla="*/ 635373 w 1057404"/>
              <a:gd name="connsiteY7" fmla="*/ 42203 h 520504"/>
              <a:gd name="connsiteX8" fmla="*/ 494696 w 1057404"/>
              <a:gd name="connsiteY8" fmla="*/ 42203 h 520504"/>
              <a:gd name="connsiteX9" fmla="*/ 438426 w 1057404"/>
              <a:gd name="connsiteY9" fmla="*/ 98473 h 520504"/>
              <a:gd name="connsiteX10" fmla="*/ 396222 w 1057404"/>
              <a:gd name="connsiteY10" fmla="*/ 112541 h 520504"/>
              <a:gd name="connsiteX11" fmla="*/ 213342 w 1057404"/>
              <a:gd name="connsiteY11" fmla="*/ 140676 h 520504"/>
              <a:gd name="connsiteX12" fmla="*/ 199275 w 1057404"/>
              <a:gd name="connsiteY12" fmla="*/ 196947 h 520504"/>
              <a:gd name="connsiteX13" fmla="*/ 157072 w 1057404"/>
              <a:gd name="connsiteY13" fmla="*/ 211015 h 520504"/>
              <a:gd name="connsiteX14" fmla="*/ 100801 w 1057404"/>
              <a:gd name="connsiteY14" fmla="*/ 239150 h 520504"/>
              <a:gd name="connsiteX15" fmla="*/ 72666 w 1057404"/>
              <a:gd name="connsiteY15" fmla="*/ 267286 h 520504"/>
              <a:gd name="connsiteX16" fmla="*/ 44530 w 1057404"/>
              <a:gd name="connsiteY16" fmla="*/ 337624 h 520504"/>
              <a:gd name="connsiteX17" fmla="*/ 86733 w 1057404"/>
              <a:gd name="connsiteY17" fmla="*/ 351692 h 520504"/>
              <a:gd name="connsiteX18" fmla="*/ 114869 w 1057404"/>
              <a:gd name="connsiteY18" fmla="*/ 379827 h 520504"/>
              <a:gd name="connsiteX19" fmla="*/ 283681 w 1057404"/>
              <a:gd name="connsiteY19" fmla="*/ 379827 h 520504"/>
              <a:gd name="connsiteX20" fmla="*/ 382155 w 1057404"/>
              <a:gd name="connsiteY20" fmla="*/ 393895 h 520504"/>
              <a:gd name="connsiteX21" fmla="*/ 494696 w 1057404"/>
              <a:gd name="connsiteY21" fmla="*/ 407963 h 520504"/>
              <a:gd name="connsiteX22" fmla="*/ 508764 w 1057404"/>
              <a:gd name="connsiteY22" fmla="*/ 450166 h 520504"/>
              <a:gd name="connsiteX23" fmla="*/ 565035 w 1057404"/>
              <a:gd name="connsiteY23" fmla="*/ 520504 h 520504"/>
              <a:gd name="connsiteX24" fmla="*/ 635373 w 1057404"/>
              <a:gd name="connsiteY24" fmla="*/ 506436 h 520504"/>
              <a:gd name="connsiteX25" fmla="*/ 663509 w 1057404"/>
              <a:gd name="connsiteY25" fmla="*/ 464233 h 520504"/>
              <a:gd name="connsiteX26" fmla="*/ 705712 w 1057404"/>
              <a:gd name="connsiteY26" fmla="*/ 436098 h 520504"/>
              <a:gd name="connsiteX27" fmla="*/ 761982 w 1057404"/>
              <a:gd name="connsiteY27" fmla="*/ 492369 h 520504"/>
              <a:gd name="connsiteX28" fmla="*/ 804186 w 1057404"/>
              <a:gd name="connsiteY28" fmla="*/ 506436 h 520504"/>
              <a:gd name="connsiteX29" fmla="*/ 846389 w 1057404"/>
              <a:gd name="connsiteY29" fmla="*/ 478301 h 520504"/>
              <a:gd name="connsiteX30" fmla="*/ 874524 w 1057404"/>
              <a:gd name="connsiteY30" fmla="*/ 422030 h 52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57404" h="520504">
                <a:moveTo>
                  <a:pt x="1057404" y="126609"/>
                </a:moveTo>
                <a:lnTo>
                  <a:pt x="972998" y="70338"/>
                </a:lnTo>
                <a:cubicBezTo>
                  <a:pt x="958930" y="60960"/>
                  <a:pt x="942750" y="54158"/>
                  <a:pt x="930795" y="42203"/>
                </a:cubicBezTo>
                <a:cubicBezTo>
                  <a:pt x="892174" y="3582"/>
                  <a:pt x="915242" y="18261"/>
                  <a:pt x="860456" y="0"/>
                </a:cubicBezTo>
                <a:cubicBezTo>
                  <a:pt x="846388" y="4689"/>
                  <a:pt x="830968" y="6438"/>
                  <a:pt x="818253" y="14067"/>
                </a:cubicBezTo>
                <a:cubicBezTo>
                  <a:pt x="806880" y="20891"/>
                  <a:pt x="803279" y="40558"/>
                  <a:pt x="790118" y="42203"/>
                </a:cubicBezTo>
                <a:cubicBezTo>
                  <a:pt x="754106" y="46705"/>
                  <a:pt x="700009" y="26234"/>
                  <a:pt x="663509" y="14067"/>
                </a:cubicBezTo>
                <a:cubicBezTo>
                  <a:pt x="654130" y="23446"/>
                  <a:pt x="646746" y="35379"/>
                  <a:pt x="635373" y="42203"/>
                </a:cubicBezTo>
                <a:cubicBezTo>
                  <a:pt x="588157" y="70532"/>
                  <a:pt x="548720" y="49920"/>
                  <a:pt x="494696" y="42203"/>
                </a:cubicBezTo>
                <a:cubicBezTo>
                  <a:pt x="382155" y="79715"/>
                  <a:pt x="513453" y="23446"/>
                  <a:pt x="438426" y="98473"/>
                </a:cubicBezTo>
                <a:cubicBezTo>
                  <a:pt x="427940" y="108959"/>
                  <a:pt x="410480" y="108467"/>
                  <a:pt x="396222" y="112541"/>
                </a:cubicBezTo>
                <a:cubicBezTo>
                  <a:pt x="318690" y="134693"/>
                  <a:pt x="315389" y="129338"/>
                  <a:pt x="213342" y="140676"/>
                </a:cubicBezTo>
                <a:cubicBezTo>
                  <a:pt x="208653" y="159433"/>
                  <a:pt x="211353" y="181849"/>
                  <a:pt x="199275" y="196947"/>
                </a:cubicBezTo>
                <a:cubicBezTo>
                  <a:pt x="190012" y="208526"/>
                  <a:pt x="170702" y="205174"/>
                  <a:pt x="157072" y="211015"/>
                </a:cubicBezTo>
                <a:cubicBezTo>
                  <a:pt x="137797" y="219276"/>
                  <a:pt x="119558" y="229772"/>
                  <a:pt x="100801" y="239150"/>
                </a:cubicBezTo>
                <a:cubicBezTo>
                  <a:pt x="91423" y="248529"/>
                  <a:pt x="83023" y="259001"/>
                  <a:pt x="72666" y="267286"/>
                </a:cubicBezTo>
                <a:cubicBezTo>
                  <a:pt x="46760" y="288011"/>
                  <a:pt x="0" y="293094"/>
                  <a:pt x="44530" y="337624"/>
                </a:cubicBezTo>
                <a:cubicBezTo>
                  <a:pt x="55015" y="348109"/>
                  <a:pt x="72665" y="347003"/>
                  <a:pt x="86733" y="351692"/>
                </a:cubicBezTo>
                <a:cubicBezTo>
                  <a:pt x="96112" y="361070"/>
                  <a:pt x="103496" y="373003"/>
                  <a:pt x="114869" y="379827"/>
                </a:cubicBezTo>
                <a:cubicBezTo>
                  <a:pt x="166425" y="410760"/>
                  <a:pt x="230907" y="385691"/>
                  <a:pt x="283681" y="379827"/>
                </a:cubicBezTo>
                <a:lnTo>
                  <a:pt x="382155" y="393895"/>
                </a:lnTo>
                <a:cubicBezTo>
                  <a:pt x="419629" y="398892"/>
                  <a:pt x="460149" y="392609"/>
                  <a:pt x="494696" y="407963"/>
                </a:cubicBezTo>
                <a:cubicBezTo>
                  <a:pt x="508247" y="413986"/>
                  <a:pt x="502132" y="436903"/>
                  <a:pt x="508764" y="450166"/>
                </a:cubicBezTo>
                <a:cubicBezTo>
                  <a:pt x="526511" y="485661"/>
                  <a:pt x="538864" y="494334"/>
                  <a:pt x="565035" y="520504"/>
                </a:cubicBezTo>
                <a:cubicBezTo>
                  <a:pt x="588481" y="515815"/>
                  <a:pt x="614613" y="518299"/>
                  <a:pt x="635373" y="506436"/>
                </a:cubicBezTo>
                <a:cubicBezTo>
                  <a:pt x="650053" y="498048"/>
                  <a:pt x="651554" y="476188"/>
                  <a:pt x="663509" y="464233"/>
                </a:cubicBezTo>
                <a:cubicBezTo>
                  <a:pt x="675464" y="452278"/>
                  <a:pt x="691644" y="445476"/>
                  <a:pt x="705712" y="436098"/>
                </a:cubicBezTo>
                <a:cubicBezTo>
                  <a:pt x="818258" y="473614"/>
                  <a:pt x="686951" y="417340"/>
                  <a:pt x="761982" y="492369"/>
                </a:cubicBezTo>
                <a:cubicBezTo>
                  <a:pt x="772468" y="502855"/>
                  <a:pt x="790118" y="501747"/>
                  <a:pt x="804186" y="506436"/>
                </a:cubicBezTo>
                <a:cubicBezTo>
                  <a:pt x="818254" y="497058"/>
                  <a:pt x="837011" y="492369"/>
                  <a:pt x="846389" y="478301"/>
                </a:cubicBezTo>
                <a:cubicBezTo>
                  <a:pt x="886935" y="417481"/>
                  <a:pt x="834975" y="422030"/>
                  <a:pt x="874524" y="422030"/>
                </a:cubicBezTo>
              </a:path>
            </a:pathLst>
          </a:cu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5137694" y="3755372"/>
            <a:ext cx="546011" cy="822135"/>
          </a:xfrm>
          <a:custGeom>
            <a:avLst/>
            <a:gdLst>
              <a:gd name="connsiteX0" fmla="*/ 236164 w 546011"/>
              <a:gd name="connsiteY0" fmla="*/ 702 h 822135"/>
              <a:gd name="connsiteX1" fmla="*/ 123623 w 546011"/>
              <a:gd name="connsiteY1" fmla="*/ 28837 h 822135"/>
              <a:gd name="connsiteX2" fmla="*/ 25149 w 546011"/>
              <a:gd name="connsiteY2" fmla="*/ 56973 h 822135"/>
              <a:gd name="connsiteX3" fmla="*/ 11081 w 546011"/>
              <a:gd name="connsiteY3" fmla="*/ 113243 h 822135"/>
              <a:gd name="connsiteX4" fmla="*/ 53284 w 546011"/>
              <a:gd name="connsiteY4" fmla="*/ 127311 h 822135"/>
              <a:gd name="connsiteX5" fmla="*/ 81420 w 546011"/>
              <a:gd name="connsiteY5" fmla="*/ 155446 h 822135"/>
              <a:gd name="connsiteX6" fmla="*/ 95488 w 546011"/>
              <a:gd name="connsiteY6" fmla="*/ 310191 h 822135"/>
              <a:gd name="connsiteX7" fmla="*/ 165826 w 546011"/>
              <a:gd name="connsiteY7" fmla="*/ 324259 h 822135"/>
              <a:gd name="connsiteX8" fmla="*/ 179894 w 546011"/>
              <a:gd name="connsiteY8" fmla="*/ 366462 h 822135"/>
              <a:gd name="connsiteX9" fmla="*/ 193961 w 546011"/>
              <a:gd name="connsiteY9" fmla="*/ 507139 h 822135"/>
              <a:gd name="connsiteX10" fmla="*/ 236164 w 546011"/>
              <a:gd name="connsiteY10" fmla="*/ 521206 h 822135"/>
              <a:gd name="connsiteX11" fmla="*/ 264300 w 546011"/>
              <a:gd name="connsiteY11" fmla="*/ 549342 h 822135"/>
              <a:gd name="connsiteX12" fmla="*/ 278368 w 546011"/>
              <a:gd name="connsiteY12" fmla="*/ 591545 h 822135"/>
              <a:gd name="connsiteX13" fmla="*/ 320571 w 546011"/>
              <a:gd name="connsiteY13" fmla="*/ 718154 h 822135"/>
              <a:gd name="connsiteX14" fmla="*/ 362774 w 546011"/>
              <a:gd name="connsiteY14" fmla="*/ 732222 h 822135"/>
              <a:gd name="connsiteX15" fmla="*/ 404977 w 546011"/>
              <a:gd name="connsiteY15" fmla="*/ 816628 h 822135"/>
              <a:gd name="connsiteX16" fmla="*/ 447180 w 546011"/>
              <a:gd name="connsiteY16" fmla="*/ 802560 h 822135"/>
              <a:gd name="connsiteX17" fmla="*/ 475315 w 546011"/>
              <a:gd name="connsiteY17" fmla="*/ 760357 h 822135"/>
              <a:gd name="connsiteX18" fmla="*/ 461248 w 546011"/>
              <a:gd name="connsiteY18" fmla="*/ 647816 h 822135"/>
              <a:gd name="connsiteX19" fmla="*/ 433112 w 546011"/>
              <a:gd name="connsiteY19" fmla="*/ 619680 h 822135"/>
              <a:gd name="connsiteX20" fmla="*/ 404977 w 546011"/>
              <a:gd name="connsiteY20" fmla="*/ 577477 h 822135"/>
              <a:gd name="connsiteX21" fmla="*/ 419044 w 546011"/>
              <a:gd name="connsiteY21" fmla="*/ 535274 h 822135"/>
              <a:gd name="connsiteX22" fmla="*/ 447180 w 546011"/>
              <a:gd name="connsiteY22" fmla="*/ 563410 h 822135"/>
              <a:gd name="connsiteX23" fmla="*/ 489383 w 546011"/>
              <a:gd name="connsiteY23" fmla="*/ 591545 h 822135"/>
              <a:gd name="connsiteX24" fmla="*/ 503451 w 546011"/>
              <a:gd name="connsiteY24" fmla="*/ 380530 h 822135"/>
              <a:gd name="connsiteX25" fmla="*/ 503451 w 546011"/>
              <a:gd name="connsiteY25" fmla="*/ 267988 h 822135"/>
              <a:gd name="connsiteX26" fmla="*/ 461248 w 546011"/>
              <a:gd name="connsiteY26" fmla="*/ 253920 h 822135"/>
              <a:gd name="connsiteX27" fmla="*/ 404977 w 546011"/>
              <a:gd name="connsiteY27" fmla="*/ 239853 h 822135"/>
              <a:gd name="connsiteX28" fmla="*/ 390909 w 546011"/>
              <a:gd name="connsiteY28" fmla="*/ 155446 h 822135"/>
              <a:gd name="connsiteX29" fmla="*/ 278368 w 546011"/>
              <a:gd name="connsiteY29" fmla="*/ 42905 h 822135"/>
              <a:gd name="connsiteX30" fmla="*/ 222097 w 546011"/>
              <a:gd name="connsiteY30" fmla="*/ 28837 h 822135"/>
              <a:gd name="connsiteX31" fmla="*/ 222097 w 546011"/>
              <a:gd name="connsiteY31" fmla="*/ 28837 h 822135"/>
              <a:gd name="connsiteX32" fmla="*/ 222097 w 546011"/>
              <a:gd name="connsiteY32" fmla="*/ 28837 h 822135"/>
              <a:gd name="connsiteX33" fmla="*/ 236164 w 546011"/>
              <a:gd name="connsiteY33" fmla="*/ 702 h 82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46011" h="822135">
                <a:moveTo>
                  <a:pt x="236164" y="702"/>
                </a:moveTo>
                <a:cubicBezTo>
                  <a:pt x="93167" y="29302"/>
                  <a:pt x="224553" y="0"/>
                  <a:pt x="123623" y="28837"/>
                </a:cubicBezTo>
                <a:cubicBezTo>
                  <a:pt x="0" y="64157"/>
                  <a:pt x="126317" y="23250"/>
                  <a:pt x="25149" y="56973"/>
                </a:cubicBezTo>
                <a:cubicBezTo>
                  <a:pt x="20460" y="75730"/>
                  <a:pt x="3901" y="95292"/>
                  <a:pt x="11081" y="113243"/>
                </a:cubicBezTo>
                <a:cubicBezTo>
                  <a:pt x="16588" y="127011"/>
                  <a:pt x="40568" y="119682"/>
                  <a:pt x="53284" y="127311"/>
                </a:cubicBezTo>
                <a:cubicBezTo>
                  <a:pt x="64657" y="134135"/>
                  <a:pt x="72041" y="146068"/>
                  <a:pt x="81420" y="155446"/>
                </a:cubicBezTo>
                <a:cubicBezTo>
                  <a:pt x="86109" y="207028"/>
                  <a:pt x="72325" y="263865"/>
                  <a:pt x="95488" y="310191"/>
                </a:cubicBezTo>
                <a:cubicBezTo>
                  <a:pt x="106181" y="331577"/>
                  <a:pt x="145931" y="310996"/>
                  <a:pt x="165826" y="324259"/>
                </a:cubicBezTo>
                <a:cubicBezTo>
                  <a:pt x="178164" y="332484"/>
                  <a:pt x="175205" y="352394"/>
                  <a:pt x="179894" y="366462"/>
                </a:cubicBezTo>
                <a:cubicBezTo>
                  <a:pt x="184583" y="413354"/>
                  <a:pt x="177856" y="462850"/>
                  <a:pt x="193961" y="507139"/>
                </a:cubicBezTo>
                <a:cubicBezTo>
                  <a:pt x="199029" y="521075"/>
                  <a:pt x="223449" y="513577"/>
                  <a:pt x="236164" y="521206"/>
                </a:cubicBezTo>
                <a:cubicBezTo>
                  <a:pt x="247537" y="528030"/>
                  <a:pt x="254921" y="539963"/>
                  <a:pt x="264300" y="549342"/>
                </a:cubicBezTo>
                <a:cubicBezTo>
                  <a:pt x="268989" y="563410"/>
                  <a:pt x="275460" y="577004"/>
                  <a:pt x="278368" y="591545"/>
                </a:cubicBezTo>
                <a:cubicBezTo>
                  <a:pt x="289836" y="648886"/>
                  <a:pt x="270778" y="688279"/>
                  <a:pt x="320571" y="718154"/>
                </a:cubicBezTo>
                <a:cubicBezTo>
                  <a:pt x="333287" y="725783"/>
                  <a:pt x="348706" y="727533"/>
                  <a:pt x="362774" y="732222"/>
                </a:cubicBezTo>
                <a:cubicBezTo>
                  <a:pt x="368696" y="749989"/>
                  <a:pt x="383998" y="808237"/>
                  <a:pt x="404977" y="816628"/>
                </a:cubicBezTo>
                <a:cubicBezTo>
                  <a:pt x="418745" y="822135"/>
                  <a:pt x="433112" y="807249"/>
                  <a:pt x="447180" y="802560"/>
                </a:cubicBezTo>
                <a:cubicBezTo>
                  <a:pt x="456558" y="788492"/>
                  <a:pt x="473784" y="777195"/>
                  <a:pt x="475315" y="760357"/>
                </a:cubicBezTo>
                <a:cubicBezTo>
                  <a:pt x="478738" y="722707"/>
                  <a:pt x="472111" y="684027"/>
                  <a:pt x="461248" y="647816"/>
                </a:cubicBezTo>
                <a:cubicBezTo>
                  <a:pt x="457437" y="635112"/>
                  <a:pt x="441398" y="630037"/>
                  <a:pt x="433112" y="619680"/>
                </a:cubicBezTo>
                <a:cubicBezTo>
                  <a:pt x="422550" y="606478"/>
                  <a:pt x="414355" y="591545"/>
                  <a:pt x="404977" y="577477"/>
                </a:cubicBezTo>
                <a:cubicBezTo>
                  <a:pt x="409666" y="563409"/>
                  <a:pt x="404976" y="539963"/>
                  <a:pt x="419044" y="535274"/>
                </a:cubicBezTo>
                <a:cubicBezTo>
                  <a:pt x="431627" y="531080"/>
                  <a:pt x="436823" y="555124"/>
                  <a:pt x="447180" y="563410"/>
                </a:cubicBezTo>
                <a:cubicBezTo>
                  <a:pt x="460382" y="573972"/>
                  <a:pt x="475315" y="582167"/>
                  <a:pt x="489383" y="591545"/>
                </a:cubicBezTo>
                <a:cubicBezTo>
                  <a:pt x="494072" y="521207"/>
                  <a:pt x="495666" y="450593"/>
                  <a:pt x="503451" y="380530"/>
                </a:cubicBezTo>
                <a:cubicBezTo>
                  <a:pt x="509211" y="328690"/>
                  <a:pt x="546011" y="331829"/>
                  <a:pt x="503451" y="267988"/>
                </a:cubicBezTo>
                <a:cubicBezTo>
                  <a:pt x="495226" y="255650"/>
                  <a:pt x="475506" y="257994"/>
                  <a:pt x="461248" y="253920"/>
                </a:cubicBezTo>
                <a:cubicBezTo>
                  <a:pt x="442658" y="248609"/>
                  <a:pt x="423734" y="244542"/>
                  <a:pt x="404977" y="239853"/>
                </a:cubicBezTo>
                <a:cubicBezTo>
                  <a:pt x="400288" y="211717"/>
                  <a:pt x="401880" y="181776"/>
                  <a:pt x="390909" y="155446"/>
                </a:cubicBezTo>
                <a:cubicBezTo>
                  <a:pt x="361796" y="85576"/>
                  <a:pt x="340826" y="66327"/>
                  <a:pt x="278368" y="42905"/>
                </a:cubicBezTo>
                <a:cubicBezTo>
                  <a:pt x="260265" y="36116"/>
                  <a:pt x="240854" y="33526"/>
                  <a:pt x="222097" y="28837"/>
                </a:cubicBezTo>
                <a:lnTo>
                  <a:pt x="222097" y="28837"/>
                </a:lnTo>
                <a:lnTo>
                  <a:pt x="222097" y="28837"/>
                </a:lnTo>
                <a:lnTo>
                  <a:pt x="236164" y="702"/>
                </a:lnTo>
                <a:close/>
              </a:path>
            </a:pathLst>
          </a:custGeom>
          <a:solidFill>
            <a:srgbClr val="C80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4994031" y="4431323"/>
            <a:ext cx="548640" cy="506437"/>
          </a:xfrm>
          <a:custGeom>
            <a:avLst/>
            <a:gdLst>
              <a:gd name="connsiteX0" fmla="*/ 464234 w 548640"/>
              <a:gd name="connsiteY0" fmla="*/ 70339 h 506437"/>
              <a:gd name="connsiteX1" fmla="*/ 351692 w 548640"/>
              <a:gd name="connsiteY1" fmla="*/ 42203 h 506437"/>
              <a:gd name="connsiteX2" fmla="*/ 309489 w 548640"/>
              <a:gd name="connsiteY2" fmla="*/ 14068 h 506437"/>
              <a:gd name="connsiteX3" fmla="*/ 211015 w 548640"/>
              <a:gd name="connsiteY3" fmla="*/ 0 h 506437"/>
              <a:gd name="connsiteX4" fmla="*/ 182880 w 548640"/>
              <a:gd name="connsiteY4" fmla="*/ 42203 h 506437"/>
              <a:gd name="connsiteX5" fmla="*/ 168812 w 548640"/>
              <a:gd name="connsiteY5" fmla="*/ 182880 h 506437"/>
              <a:gd name="connsiteX6" fmla="*/ 56271 w 548640"/>
              <a:gd name="connsiteY6" fmla="*/ 196948 h 506437"/>
              <a:gd name="connsiteX7" fmla="*/ 42203 w 548640"/>
              <a:gd name="connsiteY7" fmla="*/ 309489 h 506437"/>
              <a:gd name="connsiteX8" fmla="*/ 14067 w 548640"/>
              <a:gd name="connsiteY8" fmla="*/ 337625 h 506437"/>
              <a:gd name="connsiteX9" fmla="*/ 0 w 548640"/>
              <a:gd name="connsiteY9" fmla="*/ 379828 h 506437"/>
              <a:gd name="connsiteX10" fmla="*/ 14067 w 548640"/>
              <a:gd name="connsiteY10" fmla="*/ 478302 h 506437"/>
              <a:gd name="connsiteX11" fmla="*/ 42203 w 548640"/>
              <a:gd name="connsiteY11" fmla="*/ 506437 h 506437"/>
              <a:gd name="connsiteX12" fmla="*/ 84406 w 548640"/>
              <a:gd name="connsiteY12" fmla="*/ 478302 h 506437"/>
              <a:gd name="connsiteX13" fmla="*/ 253218 w 548640"/>
              <a:gd name="connsiteY13" fmla="*/ 436099 h 506437"/>
              <a:gd name="connsiteX14" fmla="*/ 267286 w 548640"/>
              <a:gd name="connsiteY14" fmla="*/ 393895 h 506437"/>
              <a:gd name="connsiteX15" fmla="*/ 253218 w 548640"/>
              <a:gd name="connsiteY15" fmla="*/ 337625 h 506437"/>
              <a:gd name="connsiteX16" fmla="*/ 281354 w 548640"/>
              <a:gd name="connsiteY16" fmla="*/ 365760 h 506437"/>
              <a:gd name="connsiteX17" fmla="*/ 323557 w 548640"/>
              <a:gd name="connsiteY17" fmla="*/ 379828 h 506437"/>
              <a:gd name="connsiteX18" fmla="*/ 337624 w 548640"/>
              <a:gd name="connsiteY18" fmla="*/ 337625 h 506437"/>
              <a:gd name="connsiteX19" fmla="*/ 478301 w 548640"/>
              <a:gd name="connsiteY19" fmla="*/ 267286 h 506437"/>
              <a:gd name="connsiteX20" fmla="*/ 520504 w 548640"/>
              <a:gd name="connsiteY20" fmla="*/ 253219 h 506437"/>
              <a:gd name="connsiteX21" fmla="*/ 534572 w 548640"/>
              <a:gd name="connsiteY21" fmla="*/ 182880 h 506437"/>
              <a:gd name="connsiteX22" fmla="*/ 548640 w 548640"/>
              <a:gd name="connsiteY22" fmla="*/ 140677 h 506437"/>
              <a:gd name="connsiteX23" fmla="*/ 492369 w 548640"/>
              <a:gd name="connsiteY23" fmla="*/ 112542 h 506437"/>
              <a:gd name="connsiteX24" fmla="*/ 464234 w 548640"/>
              <a:gd name="connsiteY24" fmla="*/ 70339 h 5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8640" h="506437">
                <a:moveTo>
                  <a:pt x="464234" y="70339"/>
                </a:moveTo>
                <a:cubicBezTo>
                  <a:pt x="440788" y="58616"/>
                  <a:pt x="383866" y="63652"/>
                  <a:pt x="351692" y="42203"/>
                </a:cubicBezTo>
                <a:cubicBezTo>
                  <a:pt x="337624" y="32825"/>
                  <a:pt x="325683" y="18926"/>
                  <a:pt x="309489" y="14068"/>
                </a:cubicBezTo>
                <a:cubicBezTo>
                  <a:pt x="277729" y="4540"/>
                  <a:pt x="243840" y="4689"/>
                  <a:pt x="211015" y="0"/>
                </a:cubicBezTo>
                <a:cubicBezTo>
                  <a:pt x="201637" y="14068"/>
                  <a:pt x="186682" y="25729"/>
                  <a:pt x="182880" y="42203"/>
                </a:cubicBezTo>
                <a:cubicBezTo>
                  <a:pt x="172283" y="88122"/>
                  <a:pt x="198654" y="146406"/>
                  <a:pt x="168812" y="182880"/>
                </a:cubicBezTo>
                <a:cubicBezTo>
                  <a:pt x="144872" y="212140"/>
                  <a:pt x="93785" y="192259"/>
                  <a:pt x="56271" y="196948"/>
                </a:cubicBezTo>
                <a:cubicBezTo>
                  <a:pt x="51582" y="234462"/>
                  <a:pt x="53067" y="273278"/>
                  <a:pt x="42203" y="309489"/>
                </a:cubicBezTo>
                <a:cubicBezTo>
                  <a:pt x="38392" y="322193"/>
                  <a:pt x="20891" y="326252"/>
                  <a:pt x="14067" y="337625"/>
                </a:cubicBezTo>
                <a:cubicBezTo>
                  <a:pt x="6438" y="350340"/>
                  <a:pt x="4689" y="365760"/>
                  <a:pt x="0" y="379828"/>
                </a:cubicBezTo>
                <a:cubicBezTo>
                  <a:pt x="4689" y="412653"/>
                  <a:pt x="3582" y="446846"/>
                  <a:pt x="14067" y="478302"/>
                </a:cubicBezTo>
                <a:cubicBezTo>
                  <a:pt x="18261" y="490885"/>
                  <a:pt x="28940" y="506437"/>
                  <a:pt x="42203" y="506437"/>
                </a:cubicBezTo>
                <a:cubicBezTo>
                  <a:pt x="59110" y="506437"/>
                  <a:pt x="68956" y="485169"/>
                  <a:pt x="84406" y="478302"/>
                </a:cubicBezTo>
                <a:cubicBezTo>
                  <a:pt x="151289" y="448576"/>
                  <a:pt x="182436" y="447895"/>
                  <a:pt x="253218" y="436099"/>
                </a:cubicBezTo>
                <a:cubicBezTo>
                  <a:pt x="257907" y="422031"/>
                  <a:pt x="267286" y="408724"/>
                  <a:pt x="267286" y="393895"/>
                </a:cubicBezTo>
                <a:cubicBezTo>
                  <a:pt x="267286" y="374561"/>
                  <a:pt x="244571" y="354918"/>
                  <a:pt x="253218" y="337625"/>
                </a:cubicBezTo>
                <a:cubicBezTo>
                  <a:pt x="259150" y="325762"/>
                  <a:pt x="269981" y="358936"/>
                  <a:pt x="281354" y="365760"/>
                </a:cubicBezTo>
                <a:cubicBezTo>
                  <a:pt x="294070" y="373389"/>
                  <a:pt x="309489" y="375139"/>
                  <a:pt x="323557" y="379828"/>
                </a:cubicBezTo>
                <a:cubicBezTo>
                  <a:pt x="328246" y="365760"/>
                  <a:pt x="333550" y="351883"/>
                  <a:pt x="337624" y="337625"/>
                </a:cubicBezTo>
                <a:cubicBezTo>
                  <a:pt x="365585" y="239760"/>
                  <a:pt x="324582" y="284366"/>
                  <a:pt x="478301" y="267286"/>
                </a:cubicBezTo>
                <a:cubicBezTo>
                  <a:pt x="492369" y="262597"/>
                  <a:pt x="512279" y="265557"/>
                  <a:pt x="520504" y="253219"/>
                </a:cubicBezTo>
                <a:cubicBezTo>
                  <a:pt x="533767" y="233324"/>
                  <a:pt x="528773" y="206077"/>
                  <a:pt x="534572" y="182880"/>
                </a:cubicBezTo>
                <a:cubicBezTo>
                  <a:pt x="538169" y="168494"/>
                  <a:pt x="543951" y="154745"/>
                  <a:pt x="548640" y="140677"/>
                </a:cubicBezTo>
                <a:cubicBezTo>
                  <a:pt x="529883" y="131299"/>
                  <a:pt x="511644" y="120803"/>
                  <a:pt x="492369" y="112542"/>
                </a:cubicBezTo>
                <a:cubicBezTo>
                  <a:pt x="435793" y="88295"/>
                  <a:pt x="487680" y="82062"/>
                  <a:pt x="464234" y="70339"/>
                </a:cubicBezTo>
                <a:close/>
              </a:path>
            </a:pathLst>
          </a:custGeom>
          <a:solidFill>
            <a:srgbClr val="C80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5361995" y="3752542"/>
            <a:ext cx="898128" cy="620033"/>
          </a:xfrm>
          <a:custGeom>
            <a:avLst/>
            <a:gdLst>
              <a:gd name="connsiteX0" fmla="*/ 855925 w 898128"/>
              <a:gd name="connsiteY0" fmla="*/ 214547 h 620033"/>
              <a:gd name="connsiteX1" fmla="*/ 841857 w 898128"/>
              <a:gd name="connsiteY1" fmla="*/ 425563 h 620033"/>
              <a:gd name="connsiteX2" fmla="*/ 813722 w 898128"/>
              <a:gd name="connsiteY2" fmla="*/ 524036 h 620033"/>
              <a:gd name="connsiteX3" fmla="*/ 771519 w 898128"/>
              <a:gd name="connsiteY3" fmla="*/ 538104 h 620033"/>
              <a:gd name="connsiteX4" fmla="*/ 715248 w 898128"/>
              <a:gd name="connsiteY4" fmla="*/ 566240 h 620033"/>
              <a:gd name="connsiteX5" fmla="*/ 574571 w 898128"/>
              <a:gd name="connsiteY5" fmla="*/ 580307 h 620033"/>
              <a:gd name="connsiteX6" fmla="*/ 602707 w 898128"/>
              <a:gd name="connsiteY6" fmla="*/ 552172 h 620033"/>
              <a:gd name="connsiteX7" fmla="*/ 560503 w 898128"/>
              <a:gd name="connsiteY7" fmla="*/ 439630 h 620033"/>
              <a:gd name="connsiteX8" fmla="*/ 518300 w 898128"/>
              <a:gd name="connsiteY8" fmla="*/ 425563 h 620033"/>
              <a:gd name="connsiteX9" fmla="*/ 490165 w 898128"/>
              <a:gd name="connsiteY9" fmla="*/ 467766 h 620033"/>
              <a:gd name="connsiteX10" fmla="*/ 504233 w 898128"/>
              <a:gd name="connsiteY10" fmla="*/ 509969 h 620033"/>
              <a:gd name="connsiteX11" fmla="*/ 462030 w 898128"/>
              <a:gd name="connsiteY11" fmla="*/ 580307 h 620033"/>
              <a:gd name="connsiteX12" fmla="*/ 419827 w 898128"/>
              <a:gd name="connsiteY12" fmla="*/ 566240 h 620033"/>
              <a:gd name="connsiteX13" fmla="*/ 405759 w 898128"/>
              <a:gd name="connsiteY13" fmla="*/ 608443 h 620033"/>
              <a:gd name="connsiteX14" fmla="*/ 391691 w 898128"/>
              <a:gd name="connsiteY14" fmla="*/ 552172 h 620033"/>
              <a:gd name="connsiteX15" fmla="*/ 363556 w 898128"/>
              <a:gd name="connsiteY15" fmla="*/ 524036 h 620033"/>
              <a:gd name="connsiteX16" fmla="*/ 391691 w 898128"/>
              <a:gd name="connsiteY16" fmla="*/ 481833 h 620033"/>
              <a:gd name="connsiteX17" fmla="*/ 321353 w 898128"/>
              <a:gd name="connsiteY17" fmla="*/ 425563 h 620033"/>
              <a:gd name="connsiteX18" fmla="*/ 265082 w 898128"/>
              <a:gd name="connsiteY18" fmla="*/ 341156 h 620033"/>
              <a:gd name="connsiteX19" fmla="*/ 251014 w 898128"/>
              <a:gd name="connsiteY19" fmla="*/ 298953 h 620033"/>
              <a:gd name="connsiteX20" fmla="*/ 208811 w 898128"/>
              <a:gd name="connsiteY20" fmla="*/ 284886 h 620033"/>
              <a:gd name="connsiteX21" fmla="*/ 194743 w 898128"/>
              <a:gd name="connsiteY21" fmla="*/ 200480 h 620033"/>
              <a:gd name="connsiteX22" fmla="*/ 166608 w 898128"/>
              <a:gd name="connsiteY22" fmla="*/ 172344 h 620033"/>
              <a:gd name="connsiteX23" fmla="*/ 152540 w 898128"/>
              <a:gd name="connsiteY23" fmla="*/ 102006 h 620033"/>
              <a:gd name="connsiteX24" fmla="*/ 82202 w 898128"/>
              <a:gd name="connsiteY24" fmla="*/ 59803 h 620033"/>
              <a:gd name="connsiteX25" fmla="*/ 39999 w 898128"/>
              <a:gd name="connsiteY25" fmla="*/ 31667 h 620033"/>
              <a:gd name="connsiteX26" fmla="*/ 11863 w 898128"/>
              <a:gd name="connsiteY26" fmla="*/ 3532 h 620033"/>
              <a:gd name="connsiteX27" fmla="*/ 110337 w 898128"/>
              <a:gd name="connsiteY27" fmla="*/ 31667 h 620033"/>
              <a:gd name="connsiteX28" fmla="*/ 138473 w 898128"/>
              <a:gd name="connsiteY28" fmla="*/ 59803 h 620033"/>
              <a:gd name="connsiteX29" fmla="*/ 349488 w 898128"/>
              <a:gd name="connsiteY29" fmla="*/ 102006 h 620033"/>
              <a:gd name="connsiteX30" fmla="*/ 391691 w 898128"/>
              <a:gd name="connsiteY30" fmla="*/ 116073 h 620033"/>
              <a:gd name="connsiteX31" fmla="*/ 476097 w 898128"/>
              <a:gd name="connsiteY31" fmla="*/ 87938 h 620033"/>
              <a:gd name="connsiteX32" fmla="*/ 546436 w 898128"/>
              <a:gd name="connsiteY32" fmla="*/ 130141 h 620033"/>
              <a:gd name="connsiteX33" fmla="*/ 588639 w 898128"/>
              <a:gd name="connsiteY33" fmla="*/ 158276 h 620033"/>
              <a:gd name="connsiteX34" fmla="*/ 855925 w 898128"/>
              <a:gd name="connsiteY34" fmla="*/ 214547 h 62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98128" h="620033">
                <a:moveTo>
                  <a:pt x="855925" y="214547"/>
                </a:moveTo>
                <a:cubicBezTo>
                  <a:pt x="898128" y="259095"/>
                  <a:pt x="849237" y="355456"/>
                  <a:pt x="841857" y="425563"/>
                </a:cubicBezTo>
                <a:cubicBezTo>
                  <a:pt x="841814" y="425973"/>
                  <a:pt x="820390" y="517368"/>
                  <a:pt x="813722" y="524036"/>
                </a:cubicBezTo>
                <a:cubicBezTo>
                  <a:pt x="803237" y="534521"/>
                  <a:pt x="785149" y="532263"/>
                  <a:pt x="771519" y="538104"/>
                </a:cubicBezTo>
                <a:cubicBezTo>
                  <a:pt x="752244" y="546365"/>
                  <a:pt x="735754" y="561846"/>
                  <a:pt x="715248" y="566240"/>
                </a:cubicBezTo>
                <a:cubicBezTo>
                  <a:pt x="669168" y="576114"/>
                  <a:pt x="621463" y="575618"/>
                  <a:pt x="574571" y="580307"/>
                </a:cubicBezTo>
                <a:cubicBezTo>
                  <a:pt x="583950" y="570929"/>
                  <a:pt x="601062" y="565333"/>
                  <a:pt x="602707" y="552172"/>
                </a:cubicBezTo>
                <a:cubicBezTo>
                  <a:pt x="608078" y="509208"/>
                  <a:pt x="598755" y="462581"/>
                  <a:pt x="560503" y="439630"/>
                </a:cubicBezTo>
                <a:cubicBezTo>
                  <a:pt x="547788" y="432001"/>
                  <a:pt x="532368" y="430252"/>
                  <a:pt x="518300" y="425563"/>
                </a:cubicBezTo>
                <a:cubicBezTo>
                  <a:pt x="508922" y="439631"/>
                  <a:pt x="492944" y="451089"/>
                  <a:pt x="490165" y="467766"/>
                </a:cubicBezTo>
                <a:cubicBezTo>
                  <a:pt x="487727" y="482393"/>
                  <a:pt x="497032" y="497006"/>
                  <a:pt x="504233" y="509969"/>
                </a:cubicBezTo>
                <a:cubicBezTo>
                  <a:pt x="565379" y="620033"/>
                  <a:pt x="607231" y="601051"/>
                  <a:pt x="462030" y="580307"/>
                </a:cubicBezTo>
                <a:cubicBezTo>
                  <a:pt x="447962" y="575618"/>
                  <a:pt x="433090" y="559608"/>
                  <a:pt x="419827" y="566240"/>
                </a:cubicBezTo>
                <a:cubicBezTo>
                  <a:pt x="406564" y="572872"/>
                  <a:pt x="419022" y="615075"/>
                  <a:pt x="405759" y="608443"/>
                </a:cubicBezTo>
                <a:cubicBezTo>
                  <a:pt x="388466" y="599796"/>
                  <a:pt x="400337" y="569465"/>
                  <a:pt x="391691" y="552172"/>
                </a:cubicBezTo>
                <a:cubicBezTo>
                  <a:pt x="385760" y="540309"/>
                  <a:pt x="372934" y="533415"/>
                  <a:pt x="363556" y="524036"/>
                </a:cubicBezTo>
                <a:cubicBezTo>
                  <a:pt x="372934" y="509968"/>
                  <a:pt x="391691" y="498740"/>
                  <a:pt x="391691" y="481833"/>
                </a:cubicBezTo>
                <a:cubicBezTo>
                  <a:pt x="391691" y="439411"/>
                  <a:pt x="347706" y="434347"/>
                  <a:pt x="321353" y="425563"/>
                </a:cubicBezTo>
                <a:cubicBezTo>
                  <a:pt x="283774" y="387984"/>
                  <a:pt x="290633" y="400774"/>
                  <a:pt x="265082" y="341156"/>
                </a:cubicBezTo>
                <a:cubicBezTo>
                  <a:pt x="259241" y="327526"/>
                  <a:pt x="261500" y="309438"/>
                  <a:pt x="251014" y="298953"/>
                </a:cubicBezTo>
                <a:cubicBezTo>
                  <a:pt x="240529" y="288468"/>
                  <a:pt x="222879" y="289575"/>
                  <a:pt x="208811" y="284886"/>
                </a:cubicBezTo>
                <a:cubicBezTo>
                  <a:pt x="204122" y="256751"/>
                  <a:pt x="204758" y="227187"/>
                  <a:pt x="194743" y="200480"/>
                </a:cubicBezTo>
                <a:cubicBezTo>
                  <a:pt x="190086" y="188061"/>
                  <a:pt x="171833" y="184535"/>
                  <a:pt x="166608" y="172344"/>
                </a:cubicBezTo>
                <a:cubicBezTo>
                  <a:pt x="157189" y="150367"/>
                  <a:pt x="161959" y="123983"/>
                  <a:pt x="152540" y="102006"/>
                </a:cubicBezTo>
                <a:cubicBezTo>
                  <a:pt x="139666" y="71966"/>
                  <a:pt x="108203" y="68470"/>
                  <a:pt x="82202" y="59803"/>
                </a:cubicBezTo>
                <a:cubicBezTo>
                  <a:pt x="68134" y="50424"/>
                  <a:pt x="53201" y="42229"/>
                  <a:pt x="39999" y="31667"/>
                </a:cubicBezTo>
                <a:cubicBezTo>
                  <a:pt x="29642" y="23382"/>
                  <a:pt x="0" y="9463"/>
                  <a:pt x="11863" y="3532"/>
                </a:cubicBezTo>
                <a:cubicBezTo>
                  <a:pt x="18927" y="0"/>
                  <a:pt x="98564" y="27743"/>
                  <a:pt x="110337" y="31667"/>
                </a:cubicBezTo>
                <a:cubicBezTo>
                  <a:pt x="119716" y="41046"/>
                  <a:pt x="128116" y="51517"/>
                  <a:pt x="138473" y="59803"/>
                </a:cubicBezTo>
                <a:cubicBezTo>
                  <a:pt x="211065" y="117876"/>
                  <a:pt x="219245" y="91152"/>
                  <a:pt x="349488" y="102006"/>
                </a:cubicBezTo>
                <a:cubicBezTo>
                  <a:pt x="363556" y="106695"/>
                  <a:pt x="376953" y="117711"/>
                  <a:pt x="391691" y="116073"/>
                </a:cubicBezTo>
                <a:cubicBezTo>
                  <a:pt x="421167" y="112798"/>
                  <a:pt x="476097" y="87938"/>
                  <a:pt x="476097" y="87938"/>
                </a:cubicBezTo>
                <a:cubicBezTo>
                  <a:pt x="531053" y="142892"/>
                  <a:pt x="473388" y="93617"/>
                  <a:pt x="546436" y="130141"/>
                </a:cubicBezTo>
                <a:cubicBezTo>
                  <a:pt x="561558" y="137702"/>
                  <a:pt x="571962" y="155496"/>
                  <a:pt x="588639" y="158276"/>
                </a:cubicBezTo>
                <a:cubicBezTo>
                  <a:pt x="876559" y="206263"/>
                  <a:pt x="813722" y="169999"/>
                  <a:pt x="855925" y="21454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7094013" y="3334043"/>
            <a:ext cx="658502" cy="924288"/>
          </a:xfrm>
          <a:custGeom>
            <a:avLst/>
            <a:gdLst>
              <a:gd name="connsiteX0" fmla="*/ 460338 w 658502"/>
              <a:gd name="connsiteY0" fmla="*/ 126609 h 924288"/>
              <a:gd name="connsiteX1" fmla="*/ 446270 w 658502"/>
              <a:gd name="connsiteY1" fmla="*/ 42203 h 924288"/>
              <a:gd name="connsiteX2" fmla="*/ 361864 w 658502"/>
              <a:gd name="connsiteY2" fmla="*/ 0 h 924288"/>
              <a:gd name="connsiteX3" fmla="*/ 319661 w 658502"/>
              <a:gd name="connsiteY3" fmla="*/ 14068 h 924288"/>
              <a:gd name="connsiteX4" fmla="*/ 249322 w 658502"/>
              <a:gd name="connsiteY4" fmla="*/ 70339 h 924288"/>
              <a:gd name="connsiteX5" fmla="*/ 235255 w 658502"/>
              <a:gd name="connsiteY5" fmla="*/ 112542 h 924288"/>
              <a:gd name="connsiteX6" fmla="*/ 122713 w 658502"/>
              <a:gd name="connsiteY6" fmla="*/ 168812 h 924288"/>
              <a:gd name="connsiteX7" fmla="*/ 80510 w 658502"/>
              <a:gd name="connsiteY7" fmla="*/ 182880 h 924288"/>
              <a:gd name="connsiteX8" fmla="*/ 80510 w 658502"/>
              <a:gd name="connsiteY8" fmla="*/ 281354 h 924288"/>
              <a:gd name="connsiteX9" fmla="*/ 122713 w 658502"/>
              <a:gd name="connsiteY9" fmla="*/ 295422 h 924288"/>
              <a:gd name="connsiteX10" fmla="*/ 80510 w 658502"/>
              <a:gd name="connsiteY10" fmla="*/ 337625 h 924288"/>
              <a:gd name="connsiteX11" fmla="*/ 122713 w 658502"/>
              <a:gd name="connsiteY11" fmla="*/ 436099 h 924288"/>
              <a:gd name="connsiteX12" fmla="*/ 108645 w 658502"/>
              <a:gd name="connsiteY12" fmla="*/ 478302 h 924288"/>
              <a:gd name="connsiteX13" fmla="*/ 38307 w 658502"/>
              <a:gd name="connsiteY13" fmla="*/ 492369 h 924288"/>
              <a:gd name="connsiteX14" fmla="*/ 108645 w 658502"/>
              <a:gd name="connsiteY14" fmla="*/ 576775 h 924288"/>
              <a:gd name="connsiteX15" fmla="*/ 193052 w 658502"/>
              <a:gd name="connsiteY15" fmla="*/ 689317 h 924288"/>
              <a:gd name="connsiteX16" fmla="*/ 235255 w 658502"/>
              <a:gd name="connsiteY16" fmla="*/ 703385 h 924288"/>
              <a:gd name="connsiteX17" fmla="*/ 249322 w 658502"/>
              <a:gd name="connsiteY17" fmla="*/ 900332 h 924288"/>
              <a:gd name="connsiteX18" fmla="*/ 277458 w 658502"/>
              <a:gd name="connsiteY18" fmla="*/ 829994 h 924288"/>
              <a:gd name="connsiteX19" fmla="*/ 389999 w 658502"/>
              <a:gd name="connsiteY19" fmla="*/ 858129 h 924288"/>
              <a:gd name="connsiteX20" fmla="*/ 418135 w 658502"/>
              <a:gd name="connsiteY20" fmla="*/ 829994 h 924288"/>
              <a:gd name="connsiteX21" fmla="*/ 460338 w 658502"/>
              <a:gd name="connsiteY21" fmla="*/ 815926 h 924288"/>
              <a:gd name="connsiteX22" fmla="*/ 474405 w 658502"/>
              <a:gd name="connsiteY22" fmla="*/ 717452 h 924288"/>
              <a:gd name="connsiteX23" fmla="*/ 629150 w 658502"/>
              <a:gd name="connsiteY23" fmla="*/ 675249 h 924288"/>
              <a:gd name="connsiteX24" fmla="*/ 629150 w 658502"/>
              <a:gd name="connsiteY24" fmla="*/ 506437 h 924288"/>
              <a:gd name="connsiteX25" fmla="*/ 586947 w 658502"/>
              <a:gd name="connsiteY25" fmla="*/ 478302 h 924288"/>
              <a:gd name="connsiteX26" fmla="*/ 544744 w 658502"/>
              <a:gd name="connsiteY26" fmla="*/ 436099 h 924288"/>
              <a:gd name="connsiteX27" fmla="*/ 516609 w 658502"/>
              <a:gd name="connsiteY27" fmla="*/ 351692 h 924288"/>
              <a:gd name="connsiteX28" fmla="*/ 502541 w 658502"/>
              <a:gd name="connsiteY28" fmla="*/ 309489 h 924288"/>
              <a:gd name="connsiteX29" fmla="*/ 488473 w 658502"/>
              <a:gd name="connsiteY29" fmla="*/ 196948 h 924288"/>
              <a:gd name="connsiteX30" fmla="*/ 460338 w 658502"/>
              <a:gd name="connsiteY30" fmla="*/ 126609 h 92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58502" h="924288">
                <a:moveTo>
                  <a:pt x="460338" y="126609"/>
                </a:moveTo>
                <a:cubicBezTo>
                  <a:pt x="453304" y="100818"/>
                  <a:pt x="459026" y="67715"/>
                  <a:pt x="446270" y="42203"/>
                </a:cubicBezTo>
                <a:cubicBezTo>
                  <a:pt x="435362" y="20387"/>
                  <a:pt x="381837" y="6658"/>
                  <a:pt x="361864" y="0"/>
                </a:cubicBezTo>
                <a:cubicBezTo>
                  <a:pt x="347796" y="4689"/>
                  <a:pt x="332924" y="7436"/>
                  <a:pt x="319661" y="14068"/>
                </a:cubicBezTo>
                <a:cubicBezTo>
                  <a:pt x="284168" y="31815"/>
                  <a:pt x="275492" y="44169"/>
                  <a:pt x="249322" y="70339"/>
                </a:cubicBezTo>
                <a:cubicBezTo>
                  <a:pt x="244633" y="84407"/>
                  <a:pt x="242884" y="99827"/>
                  <a:pt x="235255" y="112542"/>
                </a:cubicBezTo>
                <a:cubicBezTo>
                  <a:pt x="210702" y="153463"/>
                  <a:pt x="164796" y="154784"/>
                  <a:pt x="122713" y="168812"/>
                </a:cubicBezTo>
                <a:lnTo>
                  <a:pt x="80510" y="182880"/>
                </a:lnTo>
                <a:cubicBezTo>
                  <a:pt x="69094" y="217127"/>
                  <a:pt x="51416" y="244986"/>
                  <a:pt x="80510" y="281354"/>
                </a:cubicBezTo>
                <a:cubicBezTo>
                  <a:pt x="89773" y="292933"/>
                  <a:pt x="108645" y="290733"/>
                  <a:pt x="122713" y="295422"/>
                </a:cubicBezTo>
                <a:cubicBezTo>
                  <a:pt x="108645" y="309490"/>
                  <a:pt x="85335" y="318324"/>
                  <a:pt x="80510" y="337625"/>
                </a:cubicBezTo>
                <a:cubicBezTo>
                  <a:pt x="67175" y="390964"/>
                  <a:pt x="94314" y="407699"/>
                  <a:pt x="122713" y="436099"/>
                </a:cubicBezTo>
                <a:cubicBezTo>
                  <a:pt x="118024" y="450167"/>
                  <a:pt x="120983" y="470077"/>
                  <a:pt x="108645" y="478302"/>
                </a:cubicBezTo>
                <a:cubicBezTo>
                  <a:pt x="88750" y="491565"/>
                  <a:pt x="53244" y="473698"/>
                  <a:pt x="38307" y="492369"/>
                </a:cubicBezTo>
                <a:cubicBezTo>
                  <a:pt x="0" y="540254"/>
                  <a:pt x="97407" y="571156"/>
                  <a:pt x="108645" y="576775"/>
                </a:cubicBezTo>
                <a:cubicBezTo>
                  <a:pt x="140160" y="671320"/>
                  <a:pt x="112554" y="654818"/>
                  <a:pt x="193052" y="689317"/>
                </a:cubicBezTo>
                <a:cubicBezTo>
                  <a:pt x="206682" y="695158"/>
                  <a:pt x="221187" y="698696"/>
                  <a:pt x="235255" y="703385"/>
                </a:cubicBezTo>
                <a:cubicBezTo>
                  <a:pt x="239944" y="769034"/>
                  <a:pt x="228509" y="837893"/>
                  <a:pt x="249322" y="900332"/>
                </a:cubicBezTo>
                <a:cubicBezTo>
                  <a:pt x="257307" y="924288"/>
                  <a:pt x="255533" y="842522"/>
                  <a:pt x="277458" y="829994"/>
                </a:cubicBezTo>
                <a:cubicBezTo>
                  <a:pt x="289965" y="822847"/>
                  <a:pt x="369996" y="851462"/>
                  <a:pt x="389999" y="858129"/>
                </a:cubicBezTo>
                <a:cubicBezTo>
                  <a:pt x="399378" y="848751"/>
                  <a:pt x="411311" y="841367"/>
                  <a:pt x="418135" y="829994"/>
                </a:cubicBezTo>
                <a:cubicBezTo>
                  <a:pt x="445528" y="784340"/>
                  <a:pt x="413549" y="769138"/>
                  <a:pt x="460338" y="815926"/>
                </a:cubicBezTo>
                <a:cubicBezTo>
                  <a:pt x="465027" y="783101"/>
                  <a:pt x="463920" y="748908"/>
                  <a:pt x="474405" y="717452"/>
                </a:cubicBezTo>
                <a:cubicBezTo>
                  <a:pt x="492300" y="663766"/>
                  <a:pt x="618275" y="676457"/>
                  <a:pt x="629150" y="675249"/>
                </a:cubicBezTo>
                <a:cubicBezTo>
                  <a:pt x="633659" y="639178"/>
                  <a:pt x="658502" y="550465"/>
                  <a:pt x="629150" y="506437"/>
                </a:cubicBezTo>
                <a:cubicBezTo>
                  <a:pt x="619772" y="492369"/>
                  <a:pt x="599935" y="489126"/>
                  <a:pt x="586947" y="478302"/>
                </a:cubicBezTo>
                <a:cubicBezTo>
                  <a:pt x="571663" y="465566"/>
                  <a:pt x="558812" y="450167"/>
                  <a:pt x="544744" y="436099"/>
                </a:cubicBezTo>
                <a:lnTo>
                  <a:pt x="516609" y="351692"/>
                </a:lnTo>
                <a:lnTo>
                  <a:pt x="502541" y="309489"/>
                </a:lnTo>
                <a:cubicBezTo>
                  <a:pt x="497852" y="271975"/>
                  <a:pt x="495236" y="234144"/>
                  <a:pt x="488473" y="196948"/>
                </a:cubicBezTo>
                <a:cubicBezTo>
                  <a:pt x="479991" y="150297"/>
                  <a:pt x="467372" y="152400"/>
                  <a:pt x="460338" y="12660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8864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конца XV в. на протяжении трёх столетий земли на сотни километров к северу от Чёрного моря были малонаселенным так называемым Диким полем. Они контролировались (значительная территория) Крымским ханством, подвластным Оттоманской империи; а территории-местности (вышеописанные) были заселены разношерстным беглым людом, который в исторической литературе принято называть запорожскими казаками (в широком понимании этого определения)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276872"/>
            <a:ext cx="29523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 есть, владение Сечи 3апорожской охватывали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земли современной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Днепропетровской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Запорожской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Херсонской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частично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Кировоградской,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Одесской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Николаевской,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Донецкой областей.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20688"/>
            <a:ext cx="6246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1648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 казаки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Никитинской Сечи поднимают восстание.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Предводитель Богдан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Хмельницкий,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412776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Победный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поход завершен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декабря 1648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 торжественным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входом казаков в Киев.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348880"/>
            <a:ext cx="4644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Однако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 1651 году восставшие терпят ощутимое поражение от польской армии в Берестецкой битве.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356992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1654 году была созвана Переяславская Рада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заявившая о переходе подконтрольных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восставшим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территорий под протекторат России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s://upload.wikimedia.org/wikipedia/ru/thumb/3/31/%D0%9A%D0%BE%D0%BF%D0%B8%D1%8F_P1010182.JPG/250px-%D0%9A%D0%BE%D0%BF%D0%B8%D1%8F_P1010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365104"/>
            <a:ext cx="1656184" cy="19542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51720" y="5013176"/>
            <a:ext cx="2880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Памятный знак в ознаменование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первых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побед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Богдана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Хмельницкого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войсками Речи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запорожского казачества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острове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Хортица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188640"/>
            <a:ext cx="8292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Восстание под предводительством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Богдана Хмельницкого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0" name="Picture 6" descr="&quot;Богдан Хмельницкий, гетьман Украины&quot;. Картины художника. Позняк Сергей Витальевич. Художники. Картины, картинная галерея, п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80112" y="1268760"/>
            <a:ext cx="3240360" cy="457889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Борьба за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Запорожскую Сечь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период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Северной войны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 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1700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по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1721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год,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52736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период Великой Северной войны после перехода гетмана Мазепы на сторону Карла XII, на Запорожье начали поступать письма от Петра І и Мазепы.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64353"/>
            <a:ext cx="42484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1708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года царь написал кошевому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атаману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Константину Гордиенко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грамоту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которой просил запорожцев быть верным присяге русскому царю и православной вере, за что обещал «умножить» к ним свою милость, которой они раньше того были лишены из-за наветов на них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Мазепой</a:t>
            </a:r>
          </a:p>
        </p:txBody>
      </p:sp>
      <p:pic>
        <p:nvPicPr>
          <p:cNvPr id="23554" name="Picture 2" descr="HY chatting: петр первый админитративная дел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2816"/>
            <a:ext cx="3589956" cy="470284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848</Words>
  <Application>Microsoft Office PowerPoint</Application>
  <PresentationFormat>Экран (4:3)</PresentationFormat>
  <Paragraphs>105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Запорожская сечь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Запорожская сечь</dc:title>
  <dc:creator>Наталья</dc:creator>
  <cp:lastModifiedBy>Наталья</cp:lastModifiedBy>
  <cp:revision>27</cp:revision>
  <dcterms:created xsi:type="dcterms:W3CDTF">2014-11-21T09:50:13Z</dcterms:created>
  <dcterms:modified xsi:type="dcterms:W3CDTF">2014-11-21T14:19:31Z</dcterms:modified>
</cp:coreProperties>
</file>