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4"/>
  </p:notesMasterIdLst>
  <p:sldIdLst>
    <p:sldId id="258" r:id="rId2"/>
    <p:sldId id="259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0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3930A-3727-47A7-A996-7BA903D890B0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34307-768B-4F1B-BAAE-235CCC5580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583D61-743E-462D-BBC0-C82005F871ED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7CD026-F98D-480B-AE5E-7DF5AFF779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583D61-743E-462D-BBC0-C82005F871ED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7CD026-F98D-480B-AE5E-7DF5AFF779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583D61-743E-462D-BBC0-C82005F871ED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7CD026-F98D-480B-AE5E-7DF5AFF779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583D61-743E-462D-BBC0-C82005F871ED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7CD026-F98D-480B-AE5E-7DF5AFF779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583D61-743E-462D-BBC0-C82005F871ED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7CD026-F98D-480B-AE5E-7DF5AFF779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583D61-743E-462D-BBC0-C82005F871ED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7CD026-F98D-480B-AE5E-7DF5AFF779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583D61-743E-462D-BBC0-C82005F871ED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7CD026-F98D-480B-AE5E-7DF5AFF779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583D61-743E-462D-BBC0-C82005F871ED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7CD026-F98D-480B-AE5E-7DF5AFF779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583D61-743E-462D-BBC0-C82005F871ED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7CD026-F98D-480B-AE5E-7DF5AFF779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583D61-743E-462D-BBC0-C82005F871ED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7CD026-F98D-480B-AE5E-7DF5AFF779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583D61-743E-462D-BBC0-C82005F871ED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7CD026-F98D-480B-AE5E-7DF5AFF779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4583D61-743E-462D-BBC0-C82005F871ED}" type="datetimeFigureOut">
              <a:rPr lang="ru-RU" smtClean="0"/>
              <a:pPr/>
              <a:t>19.01.2015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07CD026-F98D-480B-AE5E-7DF5AFF779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alkspb.ru/component/option,com_lightgallery/act,photos/cid,5608/Itemid,218/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rosimperija.info/wp-content/uploads/2012/12/Admiraltejstvo_17162.jpg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rosimperija.info/wp-content/uploads/2012/12/AdmiraltySaintPetersburgMainTower.jpg" TargetMode="Externa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nash-kronshtadt.ru/files/images/istoriya/istoriya_fort-kronshlot-ilikronshlot.jpg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1142984"/>
            <a:ext cx="7929591" cy="2214579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«Назло надменному соседу…» </a:t>
            </a:r>
            <a:endParaRPr lang="ru-RU" sz="3600" dirty="0">
              <a:solidFill>
                <a:srgbClr val="3242DA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315736"/>
          </a:xfrm>
        </p:spPr>
        <p:txBody>
          <a:bodyPr>
            <a:normAutofit/>
          </a:bodyPr>
          <a:lstStyle/>
          <a:p>
            <a:r>
              <a:rPr lang="ru-RU" dirty="0" smtClean="0"/>
              <a:t>Урок истории и культуры Санкт – Петербурга 7 класс</a:t>
            </a:r>
          </a:p>
          <a:p>
            <a:endParaRPr lang="ru-RU" dirty="0" smtClean="0"/>
          </a:p>
          <a:p>
            <a:pPr algn="ctr"/>
            <a:r>
              <a:rPr lang="ru-RU" dirty="0" smtClean="0"/>
              <a:t>Учитель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smtClean="0"/>
              <a:t>истории и культуры Санкт – </a:t>
            </a:r>
            <a:r>
              <a:rPr lang="ru-RU" dirty="0" smtClean="0"/>
              <a:t>Петербурга </a:t>
            </a:r>
          </a:p>
          <a:p>
            <a:pPr algn="ctr"/>
            <a:r>
              <a:rPr lang="ru-RU" dirty="0" smtClean="0"/>
              <a:t>ГБОУ школы № 459 </a:t>
            </a:r>
          </a:p>
          <a:p>
            <a:pPr algn="ctr"/>
            <a:r>
              <a:rPr lang="ru-RU" dirty="0" smtClean="0"/>
              <a:t>Петрова Ольга Юрьевна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 Укрепления, защищающие вход в Неву.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5053032"/>
          </a:xfrm>
        </p:spPr>
        <p:txBody>
          <a:bodyPr>
            <a:noAutofit/>
          </a:bodyPr>
          <a:lstStyle/>
          <a:p>
            <a:r>
              <a:rPr lang="ru-RU" sz="1600" dirty="0" smtClean="0"/>
              <a:t>7 октября 1723 года на острове </a:t>
            </a:r>
            <a:r>
              <a:rPr lang="ru-RU" sz="1600" dirty="0" err="1" smtClean="0"/>
              <a:t>Котлин</a:t>
            </a:r>
            <a:r>
              <a:rPr lang="ru-RU" sz="1600" dirty="0" smtClean="0"/>
              <a:t>, в торжественной обстановке, состоялась закладка Петром I крепости Кронштадт, «… которая заключала бы в себя весь город и все портовые сооружения, и служила бы делу обороны со всех сторон». Тогда же и город на острове </a:t>
            </a:r>
            <a:r>
              <a:rPr lang="ru-RU" sz="1600" dirty="0" err="1" smtClean="0"/>
              <a:t>Котлин</a:t>
            </a:r>
            <a:r>
              <a:rPr lang="ru-RU" sz="1600" dirty="0" smtClean="0"/>
              <a:t> был назван Кронштадтом, что означает «Город—крепость» или «Укреплённый город».</a:t>
            </a:r>
            <a:endParaRPr lang="ru-RU" sz="1600" dirty="0"/>
          </a:p>
        </p:txBody>
      </p:sp>
      <p:pic>
        <p:nvPicPr>
          <p:cNvPr id="5" name="Содержимое 4" descr="http://warweapons.ru/wp-content/uploads/2013/02/wpid-x_27cb032f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500042"/>
            <a:ext cx="4625975" cy="3469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8" name="Picture 2" descr="http://www.kronstadt.ru/forts/pics/fort_pavel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500438"/>
            <a:ext cx="5214974" cy="27190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 300 - </a:t>
            </a:r>
            <a:r>
              <a:rPr lang="ru-RU" dirty="0" err="1" smtClean="0"/>
              <a:t>летию</a:t>
            </a:r>
            <a:r>
              <a:rPr lang="ru-RU" dirty="0" smtClean="0"/>
              <a:t> города на Васильевском острове установлен памятник Василию </a:t>
            </a:r>
            <a:r>
              <a:rPr lang="ru-RU" dirty="0" err="1" smtClean="0"/>
              <a:t>Корчмину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Как вы полагаете, о чем напоминает этот памятник?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Содержимое 12" descr="http://www.welcomespb.com/images/foto-areavasbbig3.jp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" y="1251091"/>
            <a:ext cx="4129088" cy="3749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информация\2014\коллегия\96076760_spasibo_za_vniman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000" y="95250"/>
            <a:ext cx="8890000" cy="666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2920" y="0"/>
            <a:ext cx="8183880" cy="92867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1.Возврат </a:t>
            </a:r>
            <a:r>
              <a:rPr lang="ru-RU" dirty="0" err="1" smtClean="0"/>
              <a:t>приневских</a:t>
            </a:r>
            <a:r>
              <a:rPr lang="ru-RU" dirty="0" smtClean="0"/>
              <a:t> земель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514352" y="1000108"/>
            <a:ext cx="3931920" cy="535785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b="1" i="1" dirty="0" smtClean="0"/>
              <a:t> Не </a:t>
            </a:r>
            <a:r>
              <a:rPr lang="ru-RU" b="1" i="1" dirty="0" smtClean="0"/>
              <a:t>на пустом месте появился Санкт-Петербург. </a:t>
            </a:r>
            <a:endParaRPr lang="ru-RU" b="1" i="1" dirty="0" smtClean="0"/>
          </a:p>
          <a:p>
            <a:endParaRPr lang="ru-RU" dirty="0" smtClean="0"/>
          </a:p>
          <a:p>
            <a:r>
              <a:rPr lang="ru-RU" b="1" i="1" dirty="0" smtClean="0"/>
              <a:t>Все поселения (отмеченные красными точками) небольшие, но среди них три значительных села и город с крепостью - </a:t>
            </a:r>
            <a:r>
              <a:rPr lang="ru-RU" b="1" i="1" dirty="0" err="1" smtClean="0"/>
              <a:t>Ниеншанц</a:t>
            </a:r>
            <a:r>
              <a:rPr lang="ru-RU" b="1" i="1" dirty="0" smtClean="0"/>
              <a:t>. </a:t>
            </a:r>
            <a:endParaRPr lang="ru-RU" b="1" i="1" dirty="0" smtClean="0"/>
          </a:p>
          <a:p>
            <a:endParaRPr lang="ru-RU" dirty="0" smtClean="0"/>
          </a:p>
          <a:p>
            <a:r>
              <a:rPr lang="ru-RU" b="1" i="1" dirty="0" smtClean="0"/>
              <a:t>В три стороны света уходили сухопутные дороги,  в четвертую - морская.</a:t>
            </a: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755360" y="1000108"/>
            <a:ext cx="4388640" cy="5429288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 smtClean="0"/>
              <a:t>Дельта р. Невы</a:t>
            </a:r>
            <a:br>
              <a:rPr lang="ru-RU" b="1" i="1" dirty="0" smtClean="0"/>
            </a:br>
            <a:r>
              <a:rPr lang="ru-RU" b="1" i="1" dirty="0" smtClean="0"/>
              <a:t>в конце XVII века. </a:t>
            </a:r>
            <a:r>
              <a:rPr lang="ru-RU" dirty="0" smtClean="0"/>
              <a:t> </a:t>
            </a:r>
            <a:endParaRPr lang="ru-RU" dirty="0" smtClean="0"/>
          </a:p>
        </p:txBody>
      </p:sp>
      <p:pic>
        <p:nvPicPr>
          <p:cNvPr id="7" name="Рисунок 6" descr="http://refdb.ru/images/1955/3908955/cb88c09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1714488"/>
            <a:ext cx="392909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285728"/>
            <a:ext cx="8183880" cy="71438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1.Возврат </a:t>
            </a:r>
            <a:r>
              <a:rPr lang="ru-RU" dirty="0" err="1" smtClean="0"/>
              <a:t>приневских</a:t>
            </a:r>
            <a:r>
              <a:rPr lang="ru-RU" dirty="0" smtClean="0"/>
              <a:t> земель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514352" y="928670"/>
            <a:ext cx="3931920" cy="535785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Гренадер лейб-гвардии Преображенского </a:t>
            </a:r>
            <a:r>
              <a:rPr lang="ru-RU" dirty="0" smtClean="0"/>
              <a:t>полка (1700-1720)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00562" y="1142984"/>
            <a:ext cx="41434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/>
              <a:t>Весной 1703 года войска под командованием </a:t>
            </a:r>
            <a:r>
              <a:rPr lang="ru-RU" b="1" i="1" dirty="0" smtClean="0"/>
              <a:t>фельдмаршала</a:t>
            </a:r>
          </a:p>
          <a:p>
            <a:r>
              <a:rPr lang="ru-RU" b="1" i="1" dirty="0" smtClean="0"/>
              <a:t>Б.Шереметева</a:t>
            </a:r>
            <a:r>
              <a:rPr lang="ru-RU" b="1" i="1" dirty="0" smtClean="0"/>
              <a:t> подошли к </a:t>
            </a:r>
            <a:r>
              <a:rPr lang="ru-RU" b="1" i="1" dirty="0" err="1" smtClean="0"/>
              <a:t>Ниеншанцу</a:t>
            </a:r>
            <a:r>
              <a:rPr lang="ru-RU" b="1" i="1" dirty="0" smtClean="0"/>
              <a:t>. </a:t>
            </a:r>
            <a:r>
              <a:rPr lang="ru-RU" b="1" i="1" dirty="0" smtClean="0"/>
              <a:t>Шведы готовились к </a:t>
            </a:r>
            <a:r>
              <a:rPr lang="ru-RU" b="1" i="1" dirty="0" err="1" smtClean="0"/>
              <a:t>обороне,но</a:t>
            </a:r>
            <a:endParaRPr lang="ru-RU" b="1" i="1" dirty="0" smtClean="0"/>
          </a:p>
          <a:p>
            <a:r>
              <a:rPr lang="ru-RU" b="1" i="1" dirty="0" smtClean="0"/>
              <a:t> </a:t>
            </a:r>
            <a:r>
              <a:rPr lang="ru-RU" b="1" i="1" dirty="0" smtClean="0"/>
              <a:t>1 мая 1703 года крепость капитулировала. Согласно военной этике того времени, шведский гарнизон под барабанный бой покинул </a:t>
            </a:r>
            <a:r>
              <a:rPr lang="ru-RU" b="1" i="1" dirty="0" err="1" smtClean="0"/>
              <a:t>Ниеншанц</a:t>
            </a:r>
            <a:r>
              <a:rPr lang="ru-RU" b="1" i="1" dirty="0" smtClean="0"/>
              <a:t> с оружием, знаменами, с четырьмя пушками и, как было тогда принято, держа пули во рту. Уходили на север, в Выборг.</a:t>
            </a:r>
            <a:endParaRPr lang="ru-RU" dirty="0" smtClean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8572528" y="928670"/>
            <a:ext cx="114752" cy="5572164"/>
          </a:xfrm>
        </p:spPr>
        <p:txBody>
          <a:bodyPr>
            <a:normAutofit fontScale="77500" lnSpcReduction="20000"/>
          </a:bodyPr>
          <a:lstStyle/>
          <a:p>
            <a:endParaRPr lang="ru-RU" b="1" dirty="0" smtClean="0"/>
          </a:p>
          <a:p>
            <a:endParaRPr lang="ru-RU" b="1" dirty="0"/>
          </a:p>
        </p:txBody>
      </p:sp>
      <p:pic>
        <p:nvPicPr>
          <p:cNvPr id="12" name="Рисунок 11" descr="http://refdb.ru/images/1955/3908955/5806705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285860"/>
            <a:ext cx="2571768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 Первая и главная крепость города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1600" b="1" i="1" dirty="0" smtClean="0"/>
              <a:t>Т</a:t>
            </a:r>
            <a:r>
              <a:rPr lang="ru-RU" sz="1600" b="1" i="1" dirty="0" smtClean="0"/>
              <a:t>оржественная </a:t>
            </a:r>
            <a:r>
              <a:rPr lang="ru-RU" sz="1600" b="1" i="1" dirty="0" smtClean="0"/>
              <a:t>закладка крепости состоялась 16 мая (27 по новому стилю) 1703 года. Этот день официально признан днем рождения города</a:t>
            </a:r>
            <a:endParaRPr lang="ru-RU" sz="1600" dirty="0" smtClean="0"/>
          </a:p>
          <a:p>
            <a:r>
              <a:rPr lang="ru-RU" sz="1600" b="1" i="1" dirty="0" smtClean="0"/>
              <a:t>В 1703 году заканчивается предыстория и начинается история российского города, нареченного Санкт-Петербургом</a:t>
            </a:r>
            <a:br>
              <a:rPr lang="ru-RU" sz="1600" b="1" i="1" dirty="0" smtClean="0"/>
            </a:br>
            <a:r>
              <a:rPr lang="ru-RU" sz="1600" b="1" i="1" dirty="0" smtClean="0"/>
              <a:t>и вскоре провозглашенного новой столицей страны.</a:t>
            </a:r>
            <a:endParaRPr lang="ru-RU" sz="1600" dirty="0" smtClean="0"/>
          </a:p>
          <a:p>
            <a:endParaRPr lang="ru-RU" dirty="0"/>
          </a:p>
        </p:txBody>
      </p:sp>
      <p:pic>
        <p:nvPicPr>
          <p:cNvPr id="8" name="Содержимое 7" descr="http://refdb.ru/images/1955/3908955/59fa85fb.png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053503"/>
            <a:ext cx="4625975" cy="4477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57158" y="5715016"/>
            <a:ext cx="8501122" cy="1142984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smtClean="0">
                <a:solidFill>
                  <a:schemeClr val="bg2">
                    <a:lumMod val="25000"/>
                  </a:schemeClr>
                </a:solidFill>
              </a:rPr>
              <a:t>Причины, побудившие Петра основать </a:t>
            </a:r>
            <a:r>
              <a:rPr lang="ru-RU" sz="2800" i="1" dirty="0" smtClean="0">
                <a:solidFill>
                  <a:schemeClr val="bg2">
                    <a:lumMod val="25000"/>
                  </a:schemeClr>
                </a:solidFill>
              </a:rPr>
              <a:t>город </a:t>
            </a:r>
            <a:r>
              <a:rPr lang="ru-RU" sz="2800" i="1" dirty="0" smtClean="0">
                <a:solidFill>
                  <a:schemeClr val="bg2">
                    <a:lumMod val="25000"/>
                  </a:schemeClr>
                </a:solidFill>
              </a:rPr>
              <a:t>в устье Невы.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 </a:t>
            </a:r>
            <a:b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sz="28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571472" y="500041"/>
          <a:ext cx="8001056" cy="493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6148"/>
                <a:gridCol w="4714908"/>
              </a:tblGrid>
              <a:tr h="14049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b="1" i="1" kern="12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+mj-lt"/>
                          <a:ea typeface="+mn-ea"/>
                          <a:cs typeface="+mn-cs"/>
                        </a:rPr>
                        <a:t>военно-стратегические интересы –необходимость иметь укрепленный форпост для борьбы со шведами</a:t>
                      </a:r>
                      <a:endParaRPr lang="ru-RU" sz="1600" b="1" i="1" dirty="0">
                        <a:solidFill>
                          <a:schemeClr val="bg2">
                            <a:lumMod val="25000"/>
                          </a:schemeClr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15478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latin typeface="+mj-lt"/>
                          <a:ea typeface="Times New Roman"/>
                          <a:cs typeface="Times New Roman"/>
                        </a:rPr>
                        <a:t>торгово-экономические</a:t>
                      </a:r>
                      <a:r>
                        <a:rPr lang="ru-RU" sz="1600" dirty="0" smtClean="0"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 b="1" i="1" dirty="0" smtClean="0">
                          <a:latin typeface="+mj-lt"/>
                          <a:ea typeface="Times New Roman"/>
                          <a:cs typeface="Times New Roman"/>
                        </a:rPr>
                        <a:t>интересы –необходимость построить порт на Балтийском море для торговли со странами Западной Европы</a:t>
                      </a:r>
                      <a:br>
                        <a:rPr lang="ru-RU" sz="1600" b="1" i="1" dirty="0" smtClean="0">
                          <a:latin typeface="+mj-lt"/>
                          <a:ea typeface="Times New Roman"/>
                          <a:cs typeface="Times New Roman"/>
                        </a:rPr>
                      </a:br>
                      <a:r>
                        <a:rPr lang="ru-RU" sz="1600" b="1" i="1" dirty="0" smtClean="0">
                          <a:latin typeface="+mj-lt"/>
                          <a:ea typeface="Times New Roman"/>
                          <a:cs typeface="Times New Roman"/>
                        </a:rPr>
                        <a:t>кратчайшим путем</a:t>
                      </a:r>
                      <a:endParaRPr lang="ru-RU" sz="160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15478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>
                          <a:latin typeface="+mj-lt"/>
                          <a:ea typeface="Times New Roman"/>
                          <a:cs typeface="Aharoni" pitchFamily="2" charset="-79"/>
                        </a:rPr>
                        <a:t>государственно-политические соображения, связанные с невозможностью осуществить задуманные Петром реформы в Москве при ожесточенном сопротивлении</a:t>
                      </a:r>
                      <a:br>
                        <a:rPr lang="ru-RU" sz="1600" b="1" i="1" dirty="0" smtClean="0">
                          <a:latin typeface="+mj-lt"/>
                          <a:ea typeface="Times New Roman"/>
                          <a:cs typeface="Aharoni" pitchFamily="2" charset="-79"/>
                        </a:rPr>
                      </a:br>
                      <a:r>
                        <a:rPr lang="ru-RU" sz="1600" b="1" i="1" dirty="0" smtClean="0">
                          <a:latin typeface="+mj-lt"/>
                          <a:ea typeface="Times New Roman"/>
                          <a:cs typeface="Aharoni" pitchFamily="2" charset="-79"/>
                        </a:rPr>
                        <a:t>бояр и духовенства.</a:t>
                      </a:r>
                      <a:endParaRPr lang="ru-RU" sz="1600" dirty="0" smtClean="0">
                        <a:latin typeface="+mj-lt"/>
                        <a:ea typeface="Calibri"/>
                        <a:cs typeface="Aharoni" pitchFamily="2" charset="-79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Рисунок 8" descr="http://refdb.ru/images/1955/3908955/8e0202ed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285992"/>
            <a:ext cx="2214578" cy="1214446"/>
          </a:xfrm>
          <a:prstGeom prst="ellipse">
            <a:avLst/>
          </a:prstGeom>
          <a:ln w="63500" cap="rnd">
            <a:solidFill>
              <a:schemeClr val="tx2">
                <a:lumMod val="50000"/>
                <a:lumOff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Рисунок 9" descr="http://refdb.ru/images/1955/3908955/8255a16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3857628"/>
            <a:ext cx="2286016" cy="1397779"/>
          </a:xfrm>
          <a:prstGeom prst="ellipse">
            <a:avLst/>
          </a:prstGeom>
          <a:ln w="63500" cap="rnd">
            <a:solidFill>
              <a:schemeClr val="tx2">
                <a:lumMod val="50000"/>
                <a:lumOff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Рисунок 10" descr="http://refdb.ru/images/1955/3908955/85f737f1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9" y="571479"/>
            <a:ext cx="2286015" cy="1214447"/>
          </a:xfrm>
          <a:prstGeom prst="ellipse">
            <a:avLst/>
          </a:prstGeom>
          <a:ln w="63500" cap="rnd">
            <a:solidFill>
              <a:schemeClr val="tx2">
                <a:lumMod val="50000"/>
                <a:lumOff val="5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2920" y="5643578"/>
            <a:ext cx="8183880" cy="39146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Земляная Петропавловская крепость</a:t>
            </a:r>
            <a:br>
              <a:rPr lang="ru-RU" dirty="0" smtClean="0"/>
            </a:br>
            <a:r>
              <a:rPr lang="ru-RU" dirty="0" smtClean="0"/>
              <a:t>1707-1708 гг.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13491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52169" y="642918"/>
            <a:ext cx="3931920" cy="5429288"/>
          </a:xfrm>
        </p:spPr>
        <p:txBody>
          <a:bodyPr>
            <a:noAutofit/>
          </a:bodyPr>
          <a:lstStyle/>
          <a:p>
            <a:r>
              <a:rPr lang="ru-RU" sz="1800" dirty="0" smtClean="0"/>
              <a:t>Крепость строили солдаты, пленные </a:t>
            </a:r>
            <a:r>
              <a:rPr lang="ru-RU" sz="1800" dirty="0" smtClean="0"/>
              <a:t>шведы, крепостные.</a:t>
            </a:r>
            <a:endParaRPr lang="ru-RU" sz="1800" dirty="0" smtClean="0"/>
          </a:p>
          <a:p>
            <a:r>
              <a:rPr lang="ru-RU" sz="1800" dirty="0" smtClean="0"/>
              <a:t>Строительство бастионов курировал Пётр I и его сподвижники. По кураторам назвали крепостные бастионы: Трубецкой, Нарышкин, Государев, Меншиков, Головкин, Зотов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 </a:t>
            </a:r>
            <a:r>
              <a:rPr lang="ru-RU" sz="1800" dirty="0" smtClean="0"/>
              <a:t>Первым комендантом Петропавловской крепости стал полковник </a:t>
            </a:r>
            <a:r>
              <a:rPr lang="ru-RU" sz="1800" dirty="0" smtClean="0"/>
              <a:t>Карл - </a:t>
            </a:r>
            <a:r>
              <a:rPr lang="ru-RU" sz="1800" dirty="0" err="1" smtClean="0"/>
              <a:t>Эвальд</a:t>
            </a:r>
            <a:r>
              <a:rPr lang="ru-RU" sz="1800" dirty="0" smtClean="0"/>
              <a:t> </a:t>
            </a:r>
            <a:r>
              <a:rPr lang="ru-RU" sz="1800" dirty="0" smtClean="0"/>
              <a:t>фон </a:t>
            </a:r>
            <a:r>
              <a:rPr lang="ru-RU" sz="1800" dirty="0" err="1" smtClean="0"/>
              <a:t>Ренне</a:t>
            </a:r>
            <a:r>
              <a:rPr lang="ru-RU" sz="1800" dirty="0" smtClean="0"/>
              <a:t>. </a:t>
            </a:r>
            <a:endParaRPr lang="ru-RU" sz="1800" dirty="0" smtClean="0"/>
          </a:p>
          <a:p>
            <a:r>
              <a:rPr lang="ru-RU" sz="1800" dirty="0" smtClean="0"/>
              <a:t>19 </a:t>
            </a:r>
            <a:r>
              <a:rPr lang="ru-RU" sz="1800" dirty="0" smtClean="0"/>
              <a:t>мая 1704 года </a:t>
            </a:r>
            <a:r>
              <a:rPr lang="ru-RU" sz="1800" dirty="0" smtClean="0"/>
              <a:t>комендантом стал полковник </a:t>
            </a:r>
            <a:r>
              <a:rPr lang="ru-RU" sz="1800" dirty="0" smtClean="0"/>
              <a:t>Роман </a:t>
            </a:r>
            <a:r>
              <a:rPr lang="ru-RU" sz="1800" dirty="0" err="1" smtClean="0"/>
              <a:t>Вилимович</a:t>
            </a:r>
            <a:r>
              <a:rPr lang="ru-RU" sz="1800" dirty="0" smtClean="0"/>
              <a:t> Брюс.</a:t>
            </a:r>
          </a:p>
          <a:p>
            <a:endParaRPr lang="ru-RU" sz="1800" dirty="0"/>
          </a:p>
        </p:txBody>
      </p:sp>
      <p:pic>
        <p:nvPicPr>
          <p:cNvPr id="9" name="Содержимое 8" descr="Земляная Петропавловская крепость&lt;br /&gt;1707-1708 гг.">
            <a:hlinkClick r:id="rId2" tooltip="&quot;Земляная Петропавловская крепость&lt;br /&gt;1707-1708 гг.&quot;"/>
          </p:cNvPr>
          <p:cNvPicPr>
            <a:picLocks noGrp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8338" y="1928802"/>
            <a:ext cx="381000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 Укрепления, защищающие вход в Неву.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761372" y="571480"/>
            <a:ext cx="4626159" cy="550072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Первоначально</a:t>
            </a:r>
            <a:r>
              <a:rPr lang="ru-RU" b="1" dirty="0" smtClean="0"/>
              <a:t> </a:t>
            </a:r>
            <a:r>
              <a:rPr lang="ru-RU" dirty="0" smtClean="0"/>
              <a:t>первая постройка на левом берегу Невы в Санкт-Петербурге задумывалась Петром I только как </a:t>
            </a:r>
            <a:r>
              <a:rPr lang="ru-RU" dirty="0" smtClean="0"/>
              <a:t>верфь. </a:t>
            </a:r>
            <a:r>
              <a:rPr lang="ru-RU" dirty="0" smtClean="0"/>
              <a:t>Новая верфь была необходима для строительства кораблей Балтийского флота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Это </a:t>
            </a:r>
            <a:r>
              <a:rPr lang="ru-RU" dirty="0" smtClean="0"/>
              <a:t>было одноэтажное</a:t>
            </a:r>
            <a:r>
              <a:rPr lang="ru-RU" dirty="0" smtClean="0"/>
              <a:t>  сооружение в форме буквы «П», двор был обведен внутренним каналом, во дворе – эллинги для строительства парусных кораблей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Заложено здание </a:t>
            </a:r>
            <a:r>
              <a:rPr lang="ru-RU" dirty="0" smtClean="0"/>
              <a:t>было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</a:t>
            </a:r>
            <a:r>
              <a:rPr lang="ru-RU" dirty="0" smtClean="0"/>
              <a:t>5 ноября 1704 г.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idx="2"/>
          </p:nvPr>
        </p:nvSpPr>
        <p:spPr>
          <a:xfrm>
            <a:off x="5538846" y="1447802"/>
            <a:ext cx="3176557" cy="433865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1" name="Рисунок 10" descr="http://www.rosimperija.info/wp-content/uploads/2012/12/Admiraltejstvo_17162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1785926"/>
            <a:ext cx="3071834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357166"/>
            <a:ext cx="2971800" cy="8572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158" y="285728"/>
            <a:ext cx="5030373" cy="6000792"/>
          </a:xfrm>
        </p:spPr>
        <p:txBody>
          <a:bodyPr>
            <a:noAutofit/>
          </a:bodyPr>
          <a:lstStyle/>
          <a:p>
            <a:r>
              <a:rPr lang="ru-RU" sz="2000" dirty="0" smtClean="0"/>
              <a:t>В 1704-1705 гг. в конструкцию здания были внесены коррективы – </a:t>
            </a:r>
            <a:r>
              <a:rPr lang="ru-RU" sz="2000" b="1" dirty="0" smtClean="0"/>
              <a:t>она принимала функции </a:t>
            </a:r>
            <a:r>
              <a:rPr lang="ru-RU" sz="2000" b="1" dirty="0" smtClean="0"/>
              <a:t>крепости.</a:t>
            </a:r>
            <a:endParaRPr lang="ru-RU" sz="2000" dirty="0" smtClean="0"/>
          </a:p>
          <a:p>
            <a:r>
              <a:rPr lang="ru-RU" sz="2000" dirty="0" smtClean="0"/>
              <a:t>Строительством руководил А. Д. Меншиков, его помощниками были петербургский </a:t>
            </a:r>
            <a:r>
              <a:rPr lang="ru-RU" sz="2000" dirty="0" smtClean="0"/>
              <a:t>комендант </a:t>
            </a:r>
            <a:r>
              <a:rPr lang="ru-RU" sz="2000" dirty="0" smtClean="0"/>
              <a:t>Яков Брюс и </a:t>
            </a:r>
            <a:r>
              <a:rPr lang="ru-RU" sz="2000" dirty="0" err="1" smtClean="0"/>
              <a:t>олонецкий</a:t>
            </a:r>
            <a:r>
              <a:rPr lang="ru-RU" sz="2000" dirty="0" smtClean="0"/>
              <a:t> комендант Иван Яковлевич </a:t>
            </a:r>
            <a:r>
              <a:rPr lang="ru-RU" sz="2000" dirty="0" smtClean="0"/>
              <a:t>Яковлев</a:t>
            </a:r>
          </a:p>
          <a:p>
            <a:r>
              <a:rPr lang="ru-RU" sz="2000" dirty="0" smtClean="0"/>
              <a:t>1 октября 1705 года над башней с въездными воротами установили </a:t>
            </a:r>
            <a:r>
              <a:rPr lang="ru-RU" sz="2000" dirty="0" smtClean="0"/>
              <a:t>шпиль. </a:t>
            </a:r>
          </a:p>
          <a:p>
            <a:r>
              <a:rPr lang="ru-RU" sz="2000" dirty="0" smtClean="0"/>
              <a:t> Вокруг верфи было установлено 108 пушек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 </a:t>
            </a:r>
            <a:r>
              <a:rPr lang="ru-RU" sz="2000" b="1" dirty="0" smtClean="0"/>
              <a:t>Адмиралтейство как крепость окончательно было оформлено к 15 ноября 1705 г.</a:t>
            </a:r>
            <a:endParaRPr lang="ru-RU" sz="2000" b="1" dirty="0"/>
          </a:p>
        </p:txBody>
      </p:sp>
      <p:pic>
        <p:nvPicPr>
          <p:cNvPr id="5" name="Рисунок 4" descr="http://www.rosimperija.info/wp-content/uploads/2012/12/AdmiraltySaintPetersburgMainTower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1162050"/>
            <a:ext cx="2928958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 Укрепления, защищающие вход в Неву.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505303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 В 1705 году</a:t>
            </a:r>
            <a:r>
              <a:rPr lang="ru-RU" dirty="0" smtClean="0"/>
              <a:t> </a:t>
            </a:r>
            <a:r>
              <a:rPr lang="ru-RU" sz="1600" dirty="0" smtClean="0"/>
              <a:t>Пётр I велел рубить крепость рядом с островом </a:t>
            </a:r>
            <a:r>
              <a:rPr lang="ru-RU" sz="1600" dirty="0" err="1" smtClean="0"/>
              <a:t>Котлин</a:t>
            </a:r>
            <a:r>
              <a:rPr lang="ru-RU" sz="1600" dirty="0" smtClean="0"/>
              <a:t> для защиты Петербурга от шведов</a:t>
            </a:r>
            <a:r>
              <a:rPr lang="ru-RU" sz="1600" dirty="0" smtClean="0"/>
              <a:t>.</a:t>
            </a:r>
          </a:p>
          <a:p>
            <a:endParaRPr lang="ru-RU" sz="1600" dirty="0" smtClean="0"/>
          </a:p>
          <a:p>
            <a:r>
              <a:rPr lang="ru-RU" sz="1600" i="1" dirty="0" smtClean="0"/>
              <a:t>«И </a:t>
            </a:r>
            <a:r>
              <a:rPr lang="ru-RU" sz="1600" i="1" dirty="0" smtClean="0"/>
              <a:t>в прибытие Его Великого Государя, тогда наречена оная крепость </a:t>
            </a:r>
            <a:r>
              <a:rPr lang="ru-RU" sz="1600" i="1" dirty="0" err="1" smtClean="0"/>
              <a:t>Кроншлот</a:t>
            </a:r>
            <a:r>
              <a:rPr lang="ru-RU" sz="1600" i="1" dirty="0" smtClean="0"/>
              <a:t>, сиречь коронный замок, и торжество в ней было тридневное</a:t>
            </a:r>
            <a:r>
              <a:rPr lang="ru-RU" sz="1600" dirty="0" smtClean="0"/>
              <a:t>».</a:t>
            </a:r>
          </a:p>
          <a:p>
            <a:r>
              <a:rPr lang="ru-RU" sz="1600" dirty="0" err="1" smtClean="0"/>
              <a:t>Кроншлот</a:t>
            </a:r>
            <a:r>
              <a:rPr lang="ru-RU" sz="1600" dirty="0" smtClean="0"/>
              <a:t> </a:t>
            </a:r>
          </a:p>
          <a:p>
            <a:endParaRPr lang="ru-RU" sz="1600" dirty="0" smtClean="0"/>
          </a:p>
          <a:p>
            <a:r>
              <a:rPr lang="ru-RU" sz="1600" b="1" dirty="0" err="1" smtClean="0"/>
              <a:t>Кроншлот</a:t>
            </a:r>
            <a:r>
              <a:rPr lang="ru-RU" sz="1600" b="1" dirty="0" smtClean="0"/>
              <a:t> (коронное укрепление, коронный замок)</a:t>
            </a:r>
            <a:endParaRPr lang="ru-RU" sz="1600" b="1" dirty="0"/>
          </a:p>
        </p:txBody>
      </p:sp>
      <p:pic>
        <p:nvPicPr>
          <p:cNvPr id="6" name="Рисунок 5" descr="Кроншлот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3643314"/>
            <a:ext cx="3571900" cy="2686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0" name="Picture 2" descr="http://photos.wikimapia.org/p/00/01/49/91/07_bi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500042"/>
            <a:ext cx="4286280" cy="3214710"/>
          </a:xfrm>
          <a:prstGeom prst="rect">
            <a:avLst/>
          </a:prstGeom>
          <a:noFill/>
        </p:spPr>
      </p:pic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357159" y="428604"/>
            <a:ext cx="4143403" cy="571504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715</TotalTime>
  <Words>332</Words>
  <Application>Microsoft Office PowerPoint</Application>
  <PresentationFormat>Экран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«Назло надменному соседу…» </vt:lpstr>
      <vt:lpstr>1.Возврат приневских земель</vt:lpstr>
      <vt:lpstr>1.Возврат приневских земель</vt:lpstr>
      <vt:lpstr>2. Первая и главная крепость города</vt:lpstr>
      <vt:lpstr>Причины, побудившие Петра основать город в устье Невы.  </vt:lpstr>
      <vt:lpstr>Слайд 6</vt:lpstr>
      <vt:lpstr>3. Укрепления, защищающие вход в Неву.</vt:lpstr>
      <vt:lpstr>       </vt:lpstr>
      <vt:lpstr>3. Укрепления, защищающие вход в Неву.</vt:lpstr>
      <vt:lpstr>3. Укрепления, защищающие вход в Неву.</vt:lpstr>
      <vt:lpstr>Домашнее задание</vt:lpstr>
      <vt:lpstr>Слайд 12</vt:lpstr>
    </vt:vector>
  </TitlesOfParts>
  <Company>RUSSIA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XP GAME 2007</dc:creator>
  <cp:lastModifiedBy>Ольга</cp:lastModifiedBy>
  <cp:revision>76</cp:revision>
  <dcterms:created xsi:type="dcterms:W3CDTF">2013-12-19T12:57:25Z</dcterms:created>
  <dcterms:modified xsi:type="dcterms:W3CDTF">2015-01-19T12:22:13Z</dcterms:modified>
</cp:coreProperties>
</file>