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7" r:id="rId2"/>
    <p:sldId id="258" r:id="rId3"/>
    <p:sldId id="259" r:id="rId4"/>
    <p:sldId id="260" r:id="rId5"/>
    <p:sldId id="261" r:id="rId6"/>
    <p:sldId id="262" r:id="rId7"/>
    <p:sldId id="264" r:id="rId8"/>
    <p:sldId id="263"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61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C2ACCA-0A58-4A06-ADCA-4F1B4883D34E}" type="datetimeFigureOut">
              <a:rPr lang="ru-RU" smtClean="0"/>
              <a:t>04.12.2012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DC6B86-1D22-40A4-9C01-B447E716D15F}" type="slidenum">
              <a:rPr lang="ru-RU" smtClean="0"/>
              <a:t>‹#›</a:t>
            </a:fld>
            <a:endParaRPr lang="ru-RU"/>
          </a:p>
        </p:txBody>
      </p:sp>
    </p:spTree>
    <p:extLst>
      <p:ext uri="{BB962C8B-B14F-4D97-AF65-F5344CB8AC3E}">
        <p14:creationId xmlns:p14="http://schemas.microsoft.com/office/powerpoint/2010/main" val="27354186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A30D172-2D6B-4C9D-9E33-36E880C65A8B}" type="slidenum">
              <a:rPr lang="ru-RU" smtClean="0"/>
              <a:t>2</a:t>
            </a:fld>
            <a:endParaRPr lang="ru-RU"/>
          </a:p>
        </p:txBody>
      </p:sp>
    </p:spTree>
    <p:extLst>
      <p:ext uri="{BB962C8B-B14F-4D97-AF65-F5344CB8AC3E}">
        <p14:creationId xmlns:p14="http://schemas.microsoft.com/office/powerpoint/2010/main" val="5172426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7126FAA-C358-4F1B-8203-C01814C02C70}" type="datetimeFigureOut">
              <a:rPr lang="ru-RU" smtClean="0"/>
              <a:t>04.12.2012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376C8A0-6C1B-47D6-82EE-ED68B432186E}" type="slidenum">
              <a:rPr lang="ru-RU" smtClean="0"/>
              <a:t>‹#›</a:t>
            </a:fld>
            <a:endParaRPr lang="ru-RU"/>
          </a:p>
        </p:txBody>
      </p:sp>
    </p:spTree>
    <p:extLst>
      <p:ext uri="{BB962C8B-B14F-4D97-AF65-F5344CB8AC3E}">
        <p14:creationId xmlns:p14="http://schemas.microsoft.com/office/powerpoint/2010/main" val="3086168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7126FAA-C358-4F1B-8203-C01814C02C70}" type="datetimeFigureOut">
              <a:rPr lang="ru-RU" smtClean="0"/>
              <a:t>04.12.2012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376C8A0-6C1B-47D6-82EE-ED68B432186E}" type="slidenum">
              <a:rPr lang="ru-RU" smtClean="0"/>
              <a:t>‹#›</a:t>
            </a:fld>
            <a:endParaRPr lang="ru-RU"/>
          </a:p>
        </p:txBody>
      </p:sp>
    </p:spTree>
    <p:extLst>
      <p:ext uri="{BB962C8B-B14F-4D97-AF65-F5344CB8AC3E}">
        <p14:creationId xmlns:p14="http://schemas.microsoft.com/office/powerpoint/2010/main" val="2269572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7126FAA-C358-4F1B-8203-C01814C02C70}" type="datetimeFigureOut">
              <a:rPr lang="ru-RU" smtClean="0"/>
              <a:t>04.12.2012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376C8A0-6C1B-47D6-82EE-ED68B432186E}" type="slidenum">
              <a:rPr lang="ru-RU" smtClean="0"/>
              <a:t>‹#›</a:t>
            </a:fld>
            <a:endParaRPr lang="ru-RU"/>
          </a:p>
        </p:txBody>
      </p:sp>
    </p:spTree>
    <p:extLst>
      <p:ext uri="{BB962C8B-B14F-4D97-AF65-F5344CB8AC3E}">
        <p14:creationId xmlns:p14="http://schemas.microsoft.com/office/powerpoint/2010/main" val="2768094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7126FAA-C358-4F1B-8203-C01814C02C70}" type="datetimeFigureOut">
              <a:rPr lang="ru-RU" smtClean="0"/>
              <a:t>04.12.2012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376C8A0-6C1B-47D6-82EE-ED68B432186E}" type="slidenum">
              <a:rPr lang="ru-RU" smtClean="0"/>
              <a:t>‹#›</a:t>
            </a:fld>
            <a:endParaRPr lang="ru-RU"/>
          </a:p>
        </p:txBody>
      </p:sp>
    </p:spTree>
    <p:extLst>
      <p:ext uri="{BB962C8B-B14F-4D97-AF65-F5344CB8AC3E}">
        <p14:creationId xmlns:p14="http://schemas.microsoft.com/office/powerpoint/2010/main" val="606349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7126FAA-C358-4F1B-8203-C01814C02C70}" type="datetimeFigureOut">
              <a:rPr lang="ru-RU" smtClean="0"/>
              <a:t>04.12.2012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376C8A0-6C1B-47D6-82EE-ED68B432186E}" type="slidenum">
              <a:rPr lang="ru-RU" smtClean="0"/>
              <a:t>‹#›</a:t>
            </a:fld>
            <a:endParaRPr lang="ru-RU"/>
          </a:p>
        </p:txBody>
      </p:sp>
    </p:spTree>
    <p:extLst>
      <p:ext uri="{BB962C8B-B14F-4D97-AF65-F5344CB8AC3E}">
        <p14:creationId xmlns:p14="http://schemas.microsoft.com/office/powerpoint/2010/main" val="1834913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7126FAA-C358-4F1B-8203-C01814C02C70}" type="datetimeFigureOut">
              <a:rPr lang="ru-RU" smtClean="0"/>
              <a:t>04.12.2012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376C8A0-6C1B-47D6-82EE-ED68B432186E}" type="slidenum">
              <a:rPr lang="ru-RU" smtClean="0"/>
              <a:t>‹#›</a:t>
            </a:fld>
            <a:endParaRPr lang="ru-RU"/>
          </a:p>
        </p:txBody>
      </p:sp>
    </p:spTree>
    <p:extLst>
      <p:ext uri="{BB962C8B-B14F-4D97-AF65-F5344CB8AC3E}">
        <p14:creationId xmlns:p14="http://schemas.microsoft.com/office/powerpoint/2010/main" val="1951595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7126FAA-C358-4F1B-8203-C01814C02C70}" type="datetimeFigureOut">
              <a:rPr lang="ru-RU" smtClean="0"/>
              <a:t>04.12.2012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376C8A0-6C1B-47D6-82EE-ED68B432186E}" type="slidenum">
              <a:rPr lang="ru-RU" smtClean="0"/>
              <a:t>‹#›</a:t>
            </a:fld>
            <a:endParaRPr lang="ru-RU"/>
          </a:p>
        </p:txBody>
      </p:sp>
    </p:spTree>
    <p:extLst>
      <p:ext uri="{BB962C8B-B14F-4D97-AF65-F5344CB8AC3E}">
        <p14:creationId xmlns:p14="http://schemas.microsoft.com/office/powerpoint/2010/main" val="108816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7126FAA-C358-4F1B-8203-C01814C02C70}" type="datetimeFigureOut">
              <a:rPr lang="ru-RU" smtClean="0"/>
              <a:t>04.12.2012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376C8A0-6C1B-47D6-82EE-ED68B432186E}" type="slidenum">
              <a:rPr lang="ru-RU" smtClean="0"/>
              <a:t>‹#›</a:t>
            </a:fld>
            <a:endParaRPr lang="ru-RU"/>
          </a:p>
        </p:txBody>
      </p:sp>
    </p:spTree>
    <p:extLst>
      <p:ext uri="{BB962C8B-B14F-4D97-AF65-F5344CB8AC3E}">
        <p14:creationId xmlns:p14="http://schemas.microsoft.com/office/powerpoint/2010/main" val="3500977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7126FAA-C358-4F1B-8203-C01814C02C70}" type="datetimeFigureOut">
              <a:rPr lang="ru-RU" smtClean="0"/>
              <a:t>04.12.2012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376C8A0-6C1B-47D6-82EE-ED68B432186E}" type="slidenum">
              <a:rPr lang="ru-RU" smtClean="0"/>
              <a:t>‹#›</a:t>
            </a:fld>
            <a:endParaRPr lang="ru-RU"/>
          </a:p>
        </p:txBody>
      </p:sp>
    </p:spTree>
    <p:extLst>
      <p:ext uri="{BB962C8B-B14F-4D97-AF65-F5344CB8AC3E}">
        <p14:creationId xmlns:p14="http://schemas.microsoft.com/office/powerpoint/2010/main" val="182989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7126FAA-C358-4F1B-8203-C01814C02C70}" type="datetimeFigureOut">
              <a:rPr lang="ru-RU" smtClean="0"/>
              <a:t>04.12.2012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376C8A0-6C1B-47D6-82EE-ED68B432186E}" type="slidenum">
              <a:rPr lang="ru-RU" smtClean="0"/>
              <a:t>‹#›</a:t>
            </a:fld>
            <a:endParaRPr lang="ru-RU"/>
          </a:p>
        </p:txBody>
      </p:sp>
    </p:spTree>
    <p:extLst>
      <p:ext uri="{BB962C8B-B14F-4D97-AF65-F5344CB8AC3E}">
        <p14:creationId xmlns:p14="http://schemas.microsoft.com/office/powerpoint/2010/main" val="1998704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7126FAA-C358-4F1B-8203-C01814C02C70}" type="datetimeFigureOut">
              <a:rPr lang="ru-RU" smtClean="0"/>
              <a:t>04.12.2012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376C8A0-6C1B-47D6-82EE-ED68B432186E}" type="slidenum">
              <a:rPr lang="ru-RU" smtClean="0"/>
              <a:t>‹#›</a:t>
            </a:fld>
            <a:endParaRPr lang="ru-RU"/>
          </a:p>
        </p:txBody>
      </p:sp>
    </p:spTree>
    <p:extLst>
      <p:ext uri="{BB962C8B-B14F-4D97-AF65-F5344CB8AC3E}">
        <p14:creationId xmlns:p14="http://schemas.microsoft.com/office/powerpoint/2010/main" val="1906559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126FAA-C358-4F1B-8203-C01814C02C70}" type="datetimeFigureOut">
              <a:rPr lang="ru-RU" smtClean="0"/>
              <a:t>04.12.2012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76C8A0-6C1B-47D6-82EE-ED68B432186E}" type="slidenum">
              <a:rPr lang="ru-RU" smtClean="0"/>
              <a:t>‹#›</a:t>
            </a:fld>
            <a:endParaRPr lang="ru-RU"/>
          </a:p>
        </p:txBody>
      </p:sp>
    </p:spTree>
    <p:extLst>
      <p:ext uri="{BB962C8B-B14F-4D97-AF65-F5344CB8AC3E}">
        <p14:creationId xmlns:p14="http://schemas.microsoft.com/office/powerpoint/2010/main" val="28109252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4221088"/>
            <a:ext cx="7772400" cy="1080120"/>
          </a:xfrm>
        </p:spPr>
        <p:txBody>
          <a:bodyPr/>
          <a:lstStyle/>
          <a:p>
            <a:r>
              <a:rPr lang="ru-RU" dirty="0" smtClean="0"/>
              <a:t>ЕГЭ и ГИА</a:t>
            </a:r>
            <a:endParaRPr lang="ru-RU" dirty="0"/>
          </a:p>
        </p:txBody>
      </p:sp>
      <p:sp>
        <p:nvSpPr>
          <p:cNvPr id="3" name="Подзаголовок 2"/>
          <p:cNvSpPr>
            <a:spLocks noGrp="1"/>
          </p:cNvSpPr>
          <p:nvPr>
            <p:ph type="subTitle" idx="1"/>
          </p:nvPr>
        </p:nvSpPr>
        <p:spPr>
          <a:xfrm>
            <a:off x="1371600" y="5517232"/>
            <a:ext cx="6400800" cy="864096"/>
          </a:xfrm>
        </p:spPr>
        <p:txBody>
          <a:bodyPr/>
          <a:lstStyle/>
          <a:p>
            <a:r>
              <a:rPr lang="ru-RU" dirty="0" smtClean="0"/>
              <a:t>2012-2013 учебный год</a:t>
            </a:r>
            <a:endParaRPr lang="ru-RU"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712026">
            <a:off x="5195513" y="710845"/>
            <a:ext cx="3380082" cy="3701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0730814">
            <a:off x="251889" y="1362112"/>
            <a:ext cx="4398805" cy="278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52170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764704"/>
          </a:xfrm>
        </p:spPr>
        <p:txBody>
          <a:bodyPr>
            <a:normAutofit/>
          </a:bodyPr>
          <a:lstStyle/>
          <a:p>
            <a:r>
              <a:rPr lang="ru-RU" b="1" dirty="0" smtClean="0">
                <a:latin typeface="Times New Roman" pitchFamily="18" charset="0"/>
                <a:cs typeface="Times New Roman" pitchFamily="18" charset="0"/>
              </a:rPr>
              <a:t>Расписание проведения ЕГЭ</a:t>
            </a:r>
            <a:endParaRPr lang="ru-RU" b="1" dirty="0">
              <a:latin typeface="Times New Roman" pitchFamily="18" charset="0"/>
              <a:cs typeface="Times New Roman"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2905039469"/>
              </p:ext>
            </p:extLst>
          </p:nvPr>
        </p:nvGraphicFramePr>
        <p:xfrm>
          <a:off x="179512" y="736146"/>
          <a:ext cx="8784978" cy="5933214"/>
        </p:xfrm>
        <a:graphic>
          <a:graphicData uri="http://schemas.openxmlformats.org/drawingml/2006/table">
            <a:tbl>
              <a:tblPr firstRow="1" bandRow="1">
                <a:tableStyleId>{5C22544A-7EE6-4342-B048-85BDC9FD1C3A}</a:tableStyleId>
              </a:tblPr>
              <a:tblGrid>
                <a:gridCol w="2159020"/>
                <a:gridCol w="6625958"/>
              </a:tblGrid>
              <a:tr h="460606">
                <a:tc>
                  <a:txBody>
                    <a:bodyPr/>
                    <a:lstStyle/>
                    <a:p>
                      <a:r>
                        <a:rPr lang="ru-RU" sz="2400" b="1" dirty="0" smtClean="0">
                          <a:latin typeface="Times New Roman" pitchFamily="18" charset="0"/>
                          <a:cs typeface="Times New Roman" pitchFamily="18" charset="0"/>
                        </a:rPr>
                        <a:t>Дата</a:t>
                      </a:r>
                      <a:endParaRPr lang="ru-RU" sz="2400" b="1" dirty="0">
                        <a:latin typeface="Times New Roman" pitchFamily="18" charset="0"/>
                        <a:cs typeface="Times New Roman" pitchFamily="18" charset="0"/>
                      </a:endParaRPr>
                    </a:p>
                  </a:txBody>
                  <a:tcPr/>
                </a:tc>
                <a:tc>
                  <a:txBody>
                    <a:bodyPr/>
                    <a:lstStyle/>
                    <a:p>
                      <a:r>
                        <a:rPr lang="ru-RU" sz="2400" b="1" dirty="0" smtClean="0">
                          <a:latin typeface="Times New Roman" pitchFamily="18" charset="0"/>
                          <a:cs typeface="Times New Roman" pitchFamily="18" charset="0"/>
                        </a:rPr>
                        <a:t>Предмет</a:t>
                      </a:r>
                      <a:endParaRPr lang="ru-RU" sz="2400" b="1" dirty="0">
                        <a:latin typeface="Times New Roman" pitchFamily="18" charset="0"/>
                        <a:cs typeface="Times New Roman" pitchFamily="18" charset="0"/>
                      </a:endParaRPr>
                    </a:p>
                  </a:txBody>
                  <a:tcPr/>
                </a:tc>
              </a:tr>
              <a:tr h="517170">
                <a:tc>
                  <a:txBody>
                    <a:bodyPr/>
                    <a:lstStyle/>
                    <a:p>
                      <a:r>
                        <a:rPr lang="ru-RU" sz="2400" b="1" dirty="0" smtClean="0">
                          <a:latin typeface="Times New Roman" pitchFamily="18" charset="0"/>
                          <a:cs typeface="Times New Roman" pitchFamily="18" charset="0"/>
                        </a:rPr>
                        <a:t>27 мая (</a:t>
                      </a:r>
                      <a:r>
                        <a:rPr lang="ru-RU" sz="2400" b="1" dirty="0" err="1" smtClean="0">
                          <a:latin typeface="Times New Roman" pitchFamily="18" charset="0"/>
                          <a:cs typeface="Times New Roman" pitchFamily="18" charset="0"/>
                        </a:rPr>
                        <a:t>пн</a:t>
                      </a:r>
                      <a:r>
                        <a:rPr lang="ru-RU" sz="2400" b="1" dirty="0" smtClean="0">
                          <a:latin typeface="Times New Roman" pitchFamily="18" charset="0"/>
                          <a:cs typeface="Times New Roman" pitchFamily="18" charset="0"/>
                        </a:rPr>
                        <a:t>)</a:t>
                      </a:r>
                      <a:endParaRPr lang="ru-RU" sz="2400" b="1" dirty="0">
                        <a:latin typeface="Times New Roman" pitchFamily="18" charset="0"/>
                        <a:cs typeface="Times New Roman" pitchFamily="18" charset="0"/>
                      </a:endParaRPr>
                    </a:p>
                  </a:txBody>
                  <a:tcPr/>
                </a:tc>
                <a:tc>
                  <a:txBody>
                    <a:bodyPr/>
                    <a:lstStyle/>
                    <a:p>
                      <a:r>
                        <a:rPr lang="ru-RU" sz="2400" b="1" dirty="0" smtClean="0">
                          <a:latin typeface="Times New Roman" pitchFamily="18" charset="0"/>
                          <a:cs typeface="Times New Roman" pitchFamily="18" charset="0"/>
                        </a:rPr>
                        <a:t>Русский язык</a:t>
                      </a:r>
                      <a:endParaRPr lang="ru-RU" sz="2400" b="1" dirty="0">
                        <a:latin typeface="Times New Roman" pitchFamily="18" charset="0"/>
                        <a:cs typeface="Times New Roman" pitchFamily="18" charset="0"/>
                      </a:endParaRPr>
                    </a:p>
                  </a:txBody>
                  <a:tcPr/>
                </a:tc>
              </a:tr>
              <a:tr h="386268">
                <a:tc>
                  <a:txBody>
                    <a:bodyPr/>
                    <a:lstStyle/>
                    <a:p>
                      <a:r>
                        <a:rPr lang="ru-RU" sz="2400" b="1" dirty="0" smtClean="0">
                          <a:latin typeface="Times New Roman" pitchFamily="18" charset="0"/>
                          <a:cs typeface="Times New Roman" pitchFamily="18" charset="0"/>
                        </a:rPr>
                        <a:t>30 мая (</a:t>
                      </a:r>
                      <a:r>
                        <a:rPr lang="ru-RU" sz="2400" b="1" dirty="0" err="1" smtClean="0">
                          <a:latin typeface="Times New Roman" pitchFamily="18" charset="0"/>
                          <a:cs typeface="Times New Roman" pitchFamily="18" charset="0"/>
                        </a:rPr>
                        <a:t>чт</a:t>
                      </a:r>
                      <a:r>
                        <a:rPr lang="ru-RU" sz="2400" b="1" dirty="0" smtClean="0">
                          <a:latin typeface="Times New Roman" pitchFamily="18" charset="0"/>
                          <a:cs typeface="Times New Roman" pitchFamily="18" charset="0"/>
                        </a:rPr>
                        <a:t>)</a:t>
                      </a:r>
                      <a:endParaRPr lang="ru-RU" sz="2400" b="1" dirty="0">
                        <a:latin typeface="Times New Roman" pitchFamily="18" charset="0"/>
                        <a:cs typeface="Times New Roman" pitchFamily="18" charset="0"/>
                      </a:endParaRPr>
                    </a:p>
                  </a:txBody>
                  <a:tcPr/>
                </a:tc>
                <a:tc>
                  <a:txBody>
                    <a:bodyPr/>
                    <a:lstStyle/>
                    <a:p>
                      <a:r>
                        <a:rPr lang="ru-RU" sz="2400" b="1" dirty="0" smtClean="0">
                          <a:latin typeface="Times New Roman" pitchFamily="18" charset="0"/>
                          <a:cs typeface="Times New Roman" pitchFamily="18" charset="0"/>
                        </a:rPr>
                        <a:t>Информатика, Биология,</a:t>
                      </a:r>
                      <a:r>
                        <a:rPr lang="ru-RU" sz="2400" b="1" baseline="0" dirty="0" smtClean="0">
                          <a:latin typeface="Times New Roman" pitchFamily="18" charset="0"/>
                          <a:cs typeface="Times New Roman" pitchFamily="18" charset="0"/>
                        </a:rPr>
                        <a:t> История</a:t>
                      </a:r>
                      <a:endParaRPr lang="ru-RU" sz="2400" b="1" dirty="0">
                        <a:latin typeface="Times New Roman" pitchFamily="18" charset="0"/>
                        <a:cs typeface="Times New Roman" pitchFamily="18" charset="0"/>
                      </a:endParaRPr>
                    </a:p>
                  </a:txBody>
                  <a:tcPr/>
                </a:tc>
              </a:tr>
              <a:tr h="416272">
                <a:tc>
                  <a:txBody>
                    <a:bodyPr/>
                    <a:lstStyle/>
                    <a:p>
                      <a:r>
                        <a:rPr lang="ru-RU" sz="2400" b="1" dirty="0" smtClean="0">
                          <a:latin typeface="Times New Roman" pitchFamily="18" charset="0"/>
                          <a:cs typeface="Times New Roman" pitchFamily="18" charset="0"/>
                        </a:rPr>
                        <a:t>3 июня</a:t>
                      </a:r>
                      <a:r>
                        <a:rPr lang="ru-RU" sz="2400" b="1" baseline="0" dirty="0" smtClean="0">
                          <a:latin typeface="Times New Roman" pitchFamily="18" charset="0"/>
                          <a:cs typeface="Times New Roman" pitchFamily="18" charset="0"/>
                        </a:rPr>
                        <a:t> (</a:t>
                      </a:r>
                      <a:r>
                        <a:rPr lang="ru-RU" sz="2400" b="1" baseline="0" dirty="0" err="1" smtClean="0">
                          <a:latin typeface="Times New Roman" pitchFamily="18" charset="0"/>
                          <a:cs typeface="Times New Roman" pitchFamily="18" charset="0"/>
                        </a:rPr>
                        <a:t>пн</a:t>
                      </a:r>
                      <a:r>
                        <a:rPr lang="ru-RU" sz="2400" b="1" baseline="0" dirty="0" smtClean="0">
                          <a:latin typeface="Times New Roman" pitchFamily="18" charset="0"/>
                          <a:cs typeface="Times New Roman" pitchFamily="18" charset="0"/>
                        </a:rPr>
                        <a:t>)</a:t>
                      </a:r>
                      <a:endParaRPr lang="ru-RU" sz="2400" b="1" dirty="0">
                        <a:latin typeface="Times New Roman" pitchFamily="18" charset="0"/>
                        <a:cs typeface="Times New Roman" pitchFamily="18" charset="0"/>
                      </a:endParaRPr>
                    </a:p>
                  </a:txBody>
                  <a:tcPr/>
                </a:tc>
                <a:tc>
                  <a:txBody>
                    <a:bodyPr/>
                    <a:lstStyle/>
                    <a:p>
                      <a:r>
                        <a:rPr lang="ru-RU" sz="2400" b="1" dirty="0" smtClean="0">
                          <a:latin typeface="Times New Roman" pitchFamily="18" charset="0"/>
                          <a:cs typeface="Times New Roman" pitchFamily="18" charset="0"/>
                        </a:rPr>
                        <a:t>Математика</a:t>
                      </a:r>
                      <a:endParaRPr lang="ru-RU" sz="2400" b="1" dirty="0">
                        <a:latin typeface="Times New Roman" pitchFamily="18" charset="0"/>
                        <a:cs typeface="Times New Roman" pitchFamily="18" charset="0"/>
                      </a:endParaRPr>
                    </a:p>
                  </a:txBody>
                  <a:tcPr/>
                </a:tc>
              </a:tr>
              <a:tr h="501394">
                <a:tc>
                  <a:txBody>
                    <a:bodyPr/>
                    <a:lstStyle/>
                    <a:p>
                      <a:r>
                        <a:rPr lang="ru-RU" sz="2400" b="1" dirty="0" smtClean="0">
                          <a:latin typeface="Times New Roman" pitchFamily="18" charset="0"/>
                          <a:cs typeface="Times New Roman" pitchFamily="18" charset="0"/>
                        </a:rPr>
                        <a:t>6 июня (</a:t>
                      </a:r>
                      <a:r>
                        <a:rPr lang="ru-RU" sz="2400" b="1" dirty="0" err="1" smtClean="0">
                          <a:latin typeface="Times New Roman" pitchFamily="18" charset="0"/>
                          <a:cs typeface="Times New Roman" pitchFamily="18" charset="0"/>
                        </a:rPr>
                        <a:t>чт</a:t>
                      </a:r>
                      <a:r>
                        <a:rPr lang="ru-RU" sz="2400" b="1" dirty="0" smtClean="0">
                          <a:latin typeface="Times New Roman" pitchFamily="18" charset="0"/>
                          <a:cs typeface="Times New Roman" pitchFamily="18" charset="0"/>
                        </a:rPr>
                        <a:t>)</a:t>
                      </a:r>
                      <a:endParaRPr lang="ru-RU" sz="2400" b="1" dirty="0">
                        <a:latin typeface="Times New Roman" pitchFamily="18" charset="0"/>
                        <a:cs typeface="Times New Roman" pitchFamily="18" charset="0"/>
                      </a:endParaRPr>
                    </a:p>
                  </a:txBody>
                  <a:tcPr/>
                </a:tc>
                <a:tc>
                  <a:txBody>
                    <a:bodyPr/>
                    <a:lstStyle/>
                    <a:p>
                      <a:r>
                        <a:rPr lang="ru-RU" sz="2400" b="1" dirty="0" smtClean="0">
                          <a:latin typeface="Times New Roman" pitchFamily="18" charset="0"/>
                          <a:cs typeface="Times New Roman" pitchFamily="18" charset="0"/>
                        </a:rPr>
                        <a:t>Иностранный язык, Физика</a:t>
                      </a:r>
                      <a:endParaRPr lang="ru-RU" sz="2400" b="1" dirty="0">
                        <a:latin typeface="Times New Roman" pitchFamily="18" charset="0"/>
                        <a:cs typeface="Times New Roman" pitchFamily="18" charset="0"/>
                      </a:endParaRPr>
                    </a:p>
                  </a:txBody>
                  <a:tcPr/>
                </a:tc>
              </a:tr>
              <a:tr h="456414">
                <a:tc>
                  <a:txBody>
                    <a:bodyPr/>
                    <a:lstStyle/>
                    <a:p>
                      <a:r>
                        <a:rPr lang="ru-RU" sz="2400" b="1" dirty="0" smtClean="0">
                          <a:latin typeface="Times New Roman" pitchFamily="18" charset="0"/>
                          <a:cs typeface="Times New Roman" pitchFamily="18" charset="0"/>
                        </a:rPr>
                        <a:t>10 июня (</a:t>
                      </a:r>
                      <a:r>
                        <a:rPr lang="ru-RU" sz="2400" b="1" dirty="0" err="1" smtClean="0">
                          <a:latin typeface="Times New Roman" pitchFamily="18" charset="0"/>
                          <a:cs typeface="Times New Roman" pitchFamily="18" charset="0"/>
                        </a:rPr>
                        <a:t>пн</a:t>
                      </a:r>
                      <a:r>
                        <a:rPr lang="ru-RU" sz="2400" b="1" dirty="0" smtClean="0">
                          <a:latin typeface="Times New Roman" pitchFamily="18" charset="0"/>
                          <a:cs typeface="Times New Roman" pitchFamily="18" charset="0"/>
                        </a:rPr>
                        <a:t>)</a:t>
                      </a:r>
                      <a:endParaRPr lang="ru-RU" sz="2400" b="1" dirty="0">
                        <a:latin typeface="Times New Roman" pitchFamily="18" charset="0"/>
                        <a:cs typeface="Times New Roman" pitchFamily="18" charset="0"/>
                      </a:endParaRPr>
                    </a:p>
                  </a:txBody>
                  <a:tcPr/>
                </a:tc>
                <a:tc>
                  <a:txBody>
                    <a:bodyPr/>
                    <a:lstStyle/>
                    <a:p>
                      <a:r>
                        <a:rPr lang="ru-RU" sz="2400" b="1" dirty="0" smtClean="0">
                          <a:latin typeface="Times New Roman" pitchFamily="18" charset="0"/>
                          <a:cs typeface="Times New Roman" pitchFamily="18" charset="0"/>
                        </a:rPr>
                        <a:t>Обществознание, химия</a:t>
                      </a:r>
                      <a:endParaRPr lang="ru-RU" sz="2400" b="1" dirty="0">
                        <a:latin typeface="Times New Roman" pitchFamily="18" charset="0"/>
                        <a:cs typeface="Times New Roman" pitchFamily="18" charset="0"/>
                      </a:endParaRPr>
                    </a:p>
                  </a:txBody>
                  <a:tcPr/>
                </a:tc>
              </a:tr>
              <a:tr h="431262">
                <a:tc>
                  <a:txBody>
                    <a:bodyPr/>
                    <a:lstStyle/>
                    <a:p>
                      <a:r>
                        <a:rPr lang="ru-RU" sz="2400" b="1" dirty="0" smtClean="0">
                          <a:latin typeface="Times New Roman" pitchFamily="18" charset="0"/>
                          <a:cs typeface="Times New Roman" pitchFamily="18" charset="0"/>
                        </a:rPr>
                        <a:t>13 июня (</a:t>
                      </a:r>
                      <a:r>
                        <a:rPr lang="ru-RU" sz="2400" b="1" dirty="0" err="1" smtClean="0">
                          <a:latin typeface="Times New Roman" pitchFamily="18" charset="0"/>
                          <a:cs typeface="Times New Roman" pitchFamily="18" charset="0"/>
                        </a:rPr>
                        <a:t>чт</a:t>
                      </a:r>
                      <a:r>
                        <a:rPr lang="ru-RU" sz="2400" b="1" dirty="0" smtClean="0">
                          <a:latin typeface="Times New Roman" pitchFamily="18" charset="0"/>
                          <a:cs typeface="Times New Roman" pitchFamily="18" charset="0"/>
                        </a:rPr>
                        <a:t>)</a:t>
                      </a:r>
                      <a:endParaRPr lang="ru-RU" sz="2400" b="1" dirty="0">
                        <a:latin typeface="Times New Roman" pitchFamily="18" charset="0"/>
                        <a:cs typeface="Times New Roman" pitchFamily="18" charset="0"/>
                      </a:endParaRPr>
                    </a:p>
                  </a:txBody>
                  <a:tcPr/>
                </a:tc>
                <a:tc>
                  <a:txBody>
                    <a:bodyPr/>
                    <a:lstStyle/>
                    <a:p>
                      <a:r>
                        <a:rPr lang="ru-RU" sz="2400" b="1" dirty="0" smtClean="0">
                          <a:latin typeface="Times New Roman" pitchFamily="18" charset="0"/>
                          <a:cs typeface="Times New Roman" pitchFamily="18" charset="0"/>
                        </a:rPr>
                        <a:t>География, Литература</a:t>
                      </a:r>
                      <a:endParaRPr lang="ru-RU" sz="2400" b="1" dirty="0">
                        <a:latin typeface="Times New Roman" pitchFamily="18" charset="0"/>
                        <a:cs typeface="Times New Roman" pitchFamily="18" charset="0"/>
                      </a:endParaRPr>
                    </a:p>
                  </a:txBody>
                  <a:tcPr/>
                </a:tc>
              </a:tr>
              <a:tr h="562950">
                <a:tc>
                  <a:txBody>
                    <a:bodyPr/>
                    <a:lstStyle/>
                    <a:p>
                      <a:r>
                        <a:rPr lang="ru-RU" sz="2400" b="1" dirty="0" smtClean="0">
                          <a:latin typeface="Times New Roman" pitchFamily="18" charset="0"/>
                          <a:cs typeface="Times New Roman" pitchFamily="18" charset="0"/>
                        </a:rPr>
                        <a:t>15 июня (</a:t>
                      </a:r>
                      <a:r>
                        <a:rPr lang="ru-RU" sz="2400" b="1" dirty="0" err="1" smtClean="0">
                          <a:latin typeface="Times New Roman" pitchFamily="18" charset="0"/>
                          <a:cs typeface="Times New Roman" pitchFamily="18" charset="0"/>
                        </a:rPr>
                        <a:t>сб</a:t>
                      </a:r>
                      <a:r>
                        <a:rPr lang="ru-RU" sz="2400" b="1" dirty="0" smtClean="0">
                          <a:latin typeface="Times New Roman" pitchFamily="18" charset="0"/>
                          <a:cs typeface="Times New Roman" pitchFamily="18" charset="0"/>
                        </a:rPr>
                        <a:t>)</a:t>
                      </a:r>
                      <a:endParaRPr lang="ru-RU" sz="2400" b="1" dirty="0">
                        <a:latin typeface="Times New Roman" pitchFamily="18" charset="0"/>
                        <a:cs typeface="Times New Roman" pitchFamily="18" charset="0"/>
                      </a:endParaRPr>
                    </a:p>
                  </a:txBody>
                  <a:tcPr/>
                </a:tc>
                <a:tc>
                  <a:txBody>
                    <a:bodyPr/>
                    <a:lstStyle/>
                    <a:p>
                      <a:r>
                        <a:rPr lang="ru-RU" sz="2400" b="1" dirty="0" smtClean="0">
                          <a:latin typeface="Times New Roman" pitchFamily="18" charset="0"/>
                          <a:cs typeface="Times New Roman" pitchFamily="18" charset="0"/>
                        </a:rPr>
                        <a:t>Резерв: информатика, биология, история, физика, иностранный язык</a:t>
                      </a:r>
                      <a:endParaRPr lang="ru-RU" sz="2400" b="1" dirty="0">
                        <a:latin typeface="Times New Roman" pitchFamily="18" charset="0"/>
                        <a:cs typeface="Times New Roman" pitchFamily="18" charset="0"/>
                      </a:endParaRPr>
                    </a:p>
                  </a:txBody>
                  <a:tcPr/>
                </a:tc>
              </a:tr>
              <a:tr h="562950">
                <a:tc>
                  <a:txBody>
                    <a:bodyPr/>
                    <a:lstStyle/>
                    <a:p>
                      <a:r>
                        <a:rPr lang="ru-RU" sz="2400" b="1" dirty="0" smtClean="0">
                          <a:latin typeface="Times New Roman" pitchFamily="18" charset="0"/>
                          <a:cs typeface="Times New Roman" pitchFamily="18" charset="0"/>
                        </a:rPr>
                        <a:t>17 июня (</a:t>
                      </a:r>
                      <a:r>
                        <a:rPr lang="ru-RU" sz="2400" b="1" dirty="0" err="1" smtClean="0">
                          <a:latin typeface="Times New Roman" pitchFamily="18" charset="0"/>
                          <a:cs typeface="Times New Roman" pitchFamily="18" charset="0"/>
                        </a:rPr>
                        <a:t>пн</a:t>
                      </a:r>
                      <a:r>
                        <a:rPr lang="ru-RU" sz="2400" b="1" dirty="0" smtClean="0">
                          <a:latin typeface="Times New Roman" pitchFamily="18" charset="0"/>
                          <a:cs typeface="Times New Roman" pitchFamily="18" charset="0"/>
                        </a:rPr>
                        <a:t>)</a:t>
                      </a:r>
                      <a:endParaRPr lang="ru-RU" sz="2400" b="1" dirty="0">
                        <a:latin typeface="Times New Roman" pitchFamily="18" charset="0"/>
                        <a:cs typeface="Times New Roman" pitchFamily="18" charset="0"/>
                      </a:endParaRPr>
                    </a:p>
                  </a:txBody>
                  <a:tcPr/>
                </a:tc>
                <a:tc>
                  <a:txBody>
                    <a:bodyPr/>
                    <a:lstStyle/>
                    <a:p>
                      <a:r>
                        <a:rPr lang="ru-RU" sz="2400" b="1" dirty="0" smtClean="0">
                          <a:latin typeface="Times New Roman" pitchFamily="18" charset="0"/>
                          <a:cs typeface="Times New Roman" pitchFamily="18" charset="0"/>
                        </a:rPr>
                        <a:t>Резерв: обществознание, география, литература, химия</a:t>
                      </a:r>
                      <a:endParaRPr lang="ru-RU" sz="2400" b="1" dirty="0">
                        <a:latin typeface="Times New Roman" pitchFamily="18" charset="0"/>
                        <a:cs typeface="Times New Roman" pitchFamily="18" charset="0"/>
                      </a:endParaRPr>
                    </a:p>
                  </a:txBody>
                  <a:tcPr/>
                </a:tc>
              </a:tr>
              <a:tr h="488382">
                <a:tc>
                  <a:txBody>
                    <a:bodyPr/>
                    <a:lstStyle/>
                    <a:p>
                      <a:r>
                        <a:rPr lang="ru-RU" sz="2400" b="1" dirty="0" smtClean="0">
                          <a:latin typeface="Times New Roman" pitchFamily="18" charset="0"/>
                          <a:cs typeface="Times New Roman" pitchFamily="18" charset="0"/>
                        </a:rPr>
                        <a:t>18 июня (</a:t>
                      </a:r>
                      <a:r>
                        <a:rPr lang="ru-RU" sz="2400" b="1" dirty="0" err="1" smtClean="0">
                          <a:latin typeface="Times New Roman" pitchFamily="18" charset="0"/>
                          <a:cs typeface="Times New Roman" pitchFamily="18" charset="0"/>
                        </a:rPr>
                        <a:t>вт</a:t>
                      </a:r>
                      <a:r>
                        <a:rPr lang="ru-RU" sz="2400" b="1" dirty="0" smtClean="0">
                          <a:latin typeface="Times New Roman" pitchFamily="18" charset="0"/>
                          <a:cs typeface="Times New Roman" pitchFamily="18" charset="0"/>
                        </a:rPr>
                        <a:t>)</a:t>
                      </a:r>
                      <a:endParaRPr lang="ru-RU" sz="2400" b="1" dirty="0">
                        <a:latin typeface="Times New Roman" pitchFamily="18" charset="0"/>
                        <a:cs typeface="Times New Roman" pitchFamily="18" charset="0"/>
                      </a:endParaRPr>
                    </a:p>
                  </a:txBody>
                  <a:tcPr/>
                </a:tc>
                <a:tc>
                  <a:txBody>
                    <a:bodyPr/>
                    <a:lstStyle/>
                    <a:p>
                      <a:r>
                        <a:rPr lang="ru-RU" sz="2400" b="1" dirty="0" smtClean="0">
                          <a:latin typeface="Times New Roman" pitchFamily="18" charset="0"/>
                          <a:cs typeface="Times New Roman" pitchFamily="18" charset="0"/>
                        </a:rPr>
                        <a:t>Резерв: русский язык</a:t>
                      </a:r>
                      <a:endParaRPr lang="ru-RU" sz="2400" b="1" dirty="0">
                        <a:latin typeface="Times New Roman" pitchFamily="18" charset="0"/>
                        <a:cs typeface="Times New Roman" pitchFamily="18" charset="0"/>
                      </a:endParaRPr>
                    </a:p>
                  </a:txBody>
                  <a:tcPr/>
                </a:tc>
              </a:tr>
              <a:tr h="490942">
                <a:tc>
                  <a:txBody>
                    <a:bodyPr/>
                    <a:lstStyle/>
                    <a:p>
                      <a:r>
                        <a:rPr lang="ru-RU" sz="2400" b="1" dirty="0" smtClean="0">
                          <a:latin typeface="Times New Roman" pitchFamily="18" charset="0"/>
                          <a:cs typeface="Times New Roman" pitchFamily="18" charset="0"/>
                        </a:rPr>
                        <a:t>19 июня (ср)</a:t>
                      </a:r>
                      <a:endParaRPr lang="ru-RU" sz="2400" b="1" dirty="0">
                        <a:latin typeface="Times New Roman" pitchFamily="18" charset="0"/>
                        <a:cs typeface="Times New Roman" pitchFamily="18" charset="0"/>
                      </a:endParaRPr>
                    </a:p>
                  </a:txBody>
                  <a:tcPr/>
                </a:tc>
                <a:tc>
                  <a:txBody>
                    <a:bodyPr/>
                    <a:lstStyle/>
                    <a:p>
                      <a:r>
                        <a:rPr lang="ru-RU" sz="2400" b="1" dirty="0" smtClean="0">
                          <a:latin typeface="Times New Roman" pitchFamily="18" charset="0"/>
                          <a:cs typeface="Times New Roman" pitchFamily="18" charset="0"/>
                        </a:rPr>
                        <a:t>Резерв: математика</a:t>
                      </a:r>
                      <a:endParaRPr lang="ru-RU" sz="2400" b="1"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32182822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0"/>
            <a:ext cx="8640960" cy="922114"/>
          </a:xfrm>
        </p:spPr>
        <p:txBody>
          <a:bodyPr/>
          <a:lstStyle/>
          <a:p>
            <a:r>
              <a:rPr lang="ru-RU" b="1" dirty="0" smtClean="0">
                <a:latin typeface="Times New Roman" pitchFamily="18" charset="0"/>
                <a:cs typeface="Times New Roman" pitchFamily="18" charset="0"/>
              </a:rPr>
              <a:t>Что нужно взять на ЕГЭ и </a:t>
            </a:r>
            <a:r>
              <a:rPr lang="ru-RU" b="1" dirty="0" smtClean="0">
                <a:latin typeface="Times New Roman" pitchFamily="18" charset="0"/>
                <a:cs typeface="Times New Roman" pitchFamily="18" charset="0"/>
              </a:rPr>
              <a:t>ГИА?</a:t>
            </a:r>
            <a:endParaRPr lang="ru-RU" b="1" dirty="0">
              <a:latin typeface="Times New Roman" pitchFamily="18" charset="0"/>
              <a:cs typeface="Times New Roman" pitchFamily="18" charset="0"/>
            </a:endParaRPr>
          </a:p>
        </p:txBody>
      </p:sp>
      <p:sp>
        <p:nvSpPr>
          <p:cNvPr id="3" name="Объект 2"/>
          <p:cNvSpPr>
            <a:spLocks noGrp="1"/>
          </p:cNvSpPr>
          <p:nvPr>
            <p:ph idx="1"/>
          </p:nvPr>
        </p:nvSpPr>
        <p:spPr>
          <a:xfrm>
            <a:off x="0" y="764704"/>
            <a:ext cx="9144000" cy="5976664"/>
          </a:xfrm>
        </p:spPr>
        <p:style>
          <a:lnRef idx="2">
            <a:schemeClr val="accent4"/>
          </a:lnRef>
          <a:fillRef idx="1">
            <a:schemeClr val="lt1"/>
          </a:fillRef>
          <a:effectRef idx="0">
            <a:schemeClr val="accent4"/>
          </a:effectRef>
          <a:fontRef idx="minor">
            <a:schemeClr val="dk1"/>
          </a:fontRef>
        </p:style>
        <p:txBody>
          <a:bodyPr>
            <a:noAutofit/>
          </a:bodyPr>
          <a:lstStyle/>
          <a:p>
            <a:pPr marL="0" indent="0">
              <a:buNone/>
            </a:pPr>
            <a:endParaRPr lang="ru-RU" sz="2500" b="1" dirty="0" smtClean="0">
              <a:latin typeface="Times New Roman" pitchFamily="18" charset="0"/>
              <a:cs typeface="Times New Roman" pitchFamily="18" charset="0"/>
            </a:endParaRPr>
          </a:p>
          <a:p>
            <a:r>
              <a:rPr lang="ru-RU" sz="2500" b="1" dirty="0" smtClean="0">
                <a:latin typeface="Times New Roman" pitchFamily="18" charset="0"/>
                <a:cs typeface="Times New Roman" pitchFamily="18" charset="0"/>
              </a:rPr>
              <a:t>На экзаменах необходимо иметь при себе: </a:t>
            </a:r>
          </a:p>
          <a:p>
            <a:r>
              <a:rPr lang="ru-RU" sz="2500" b="1" dirty="0" smtClean="0">
                <a:solidFill>
                  <a:srgbClr val="FF0000"/>
                </a:solidFill>
                <a:latin typeface="Times New Roman" pitchFamily="18" charset="0"/>
                <a:cs typeface="Times New Roman" pitchFamily="18" charset="0"/>
              </a:rPr>
              <a:t>Паспорт </a:t>
            </a:r>
            <a:r>
              <a:rPr lang="ru-RU" sz="2500" b="1" dirty="0" smtClean="0">
                <a:latin typeface="Times New Roman" pitchFamily="18" charset="0"/>
                <a:cs typeface="Times New Roman" pitchFamily="18" charset="0"/>
              </a:rPr>
              <a:t>или другой документ, удостоверяющий личность</a:t>
            </a:r>
          </a:p>
          <a:p>
            <a:r>
              <a:rPr lang="ru-RU" sz="2500" b="1" dirty="0" smtClean="0">
                <a:solidFill>
                  <a:srgbClr val="FF0000"/>
                </a:solidFill>
                <a:latin typeface="Times New Roman" pitchFamily="18" charset="0"/>
                <a:cs typeface="Times New Roman" pitchFamily="18" charset="0"/>
              </a:rPr>
              <a:t>Пропуск на сдачу ЕГЭ</a:t>
            </a:r>
          </a:p>
          <a:p>
            <a:r>
              <a:rPr lang="ru-RU" sz="2500" b="1" dirty="0" smtClean="0">
                <a:solidFill>
                  <a:srgbClr val="FF0000"/>
                </a:solidFill>
                <a:latin typeface="Times New Roman" pitchFamily="18" charset="0"/>
                <a:cs typeface="Times New Roman" pitchFamily="18" charset="0"/>
              </a:rPr>
              <a:t>Ручку </a:t>
            </a:r>
            <a:r>
              <a:rPr lang="ru-RU" sz="2500" b="1" dirty="0" smtClean="0">
                <a:solidFill>
                  <a:srgbClr val="FF0000"/>
                </a:solidFill>
                <a:latin typeface="Times New Roman" pitchFamily="18" charset="0"/>
                <a:cs typeface="Times New Roman" pitchFamily="18" charset="0"/>
              </a:rPr>
              <a:t>гелиевую </a:t>
            </a:r>
            <a:r>
              <a:rPr lang="ru-RU" sz="2500" b="1" dirty="0" smtClean="0">
                <a:solidFill>
                  <a:srgbClr val="FF0000"/>
                </a:solidFill>
                <a:latin typeface="Times New Roman" pitchFamily="18" charset="0"/>
                <a:cs typeface="Times New Roman" pitchFamily="18" charset="0"/>
              </a:rPr>
              <a:t>или капиллярную с черными чернилами </a:t>
            </a:r>
          </a:p>
          <a:p>
            <a:endParaRPr lang="ru-RU" sz="2500" b="1" dirty="0" smtClean="0">
              <a:latin typeface="Times New Roman" pitchFamily="18" charset="0"/>
              <a:cs typeface="Times New Roman" pitchFamily="18" charset="0"/>
            </a:endParaRPr>
          </a:p>
          <a:p>
            <a:r>
              <a:rPr lang="ru-RU" sz="2500" b="1" dirty="0" smtClean="0">
                <a:solidFill>
                  <a:srgbClr val="FF0000"/>
                </a:solidFill>
                <a:latin typeface="Times New Roman" pitchFamily="18" charset="0"/>
                <a:cs typeface="Times New Roman" pitchFamily="18" charset="0"/>
              </a:rPr>
              <a:t>по физике </a:t>
            </a:r>
            <a:r>
              <a:rPr lang="ru-RU" sz="2500" b="1" dirty="0" smtClean="0">
                <a:latin typeface="Times New Roman" pitchFamily="18" charset="0"/>
                <a:cs typeface="Times New Roman" pitchFamily="18" charset="0"/>
              </a:rPr>
              <a:t>- линейку и непрограммируемый калькулятор </a:t>
            </a:r>
          </a:p>
          <a:p>
            <a:r>
              <a:rPr lang="ru-RU" sz="2500" b="1" dirty="0" smtClean="0">
                <a:solidFill>
                  <a:srgbClr val="FF0000"/>
                </a:solidFill>
                <a:latin typeface="Times New Roman" pitchFamily="18" charset="0"/>
                <a:cs typeface="Times New Roman" pitchFamily="18" charset="0"/>
              </a:rPr>
              <a:t>по химии </a:t>
            </a:r>
            <a:r>
              <a:rPr lang="ru-RU" sz="2500" b="1" dirty="0" smtClean="0">
                <a:latin typeface="Times New Roman" pitchFamily="18" charset="0"/>
                <a:cs typeface="Times New Roman" pitchFamily="18" charset="0"/>
              </a:rPr>
              <a:t>– непрограммируемый калькулятор </a:t>
            </a:r>
          </a:p>
          <a:p>
            <a:r>
              <a:rPr lang="ru-RU" sz="2500" b="1" dirty="0" smtClean="0">
                <a:solidFill>
                  <a:srgbClr val="FF0000"/>
                </a:solidFill>
                <a:latin typeface="Times New Roman" pitchFamily="18" charset="0"/>
                <a:cs typeface="Times New Roman" pitchFamily="18" charset="0"/>
              </a:rPr>
              <a:t>по географии </a:t>
            </a:r>
            <a:r>
              <a:rPr lang="ru-RU" sz="2500" b="1" dirty="0" smtClean="0">
                <a:latin typeface="Times New Roman" pitchFamily="18" charset="0"/>
                <a:cs typeface="Times New Roman" pitchFamily="18" charset="0"/>
              </a:rPr>
              <a:t>- линейку и транспортир </a:t>
            </a:r>
          </a:p>
          <a:p>
            <a:pPr marL="0" indent="0">
              <a:buNone/>
            </a:pPr>
            <a:endParaRPr lang="ru-RU" sz="2500" b="1" dirty="0" smtClean="0">
              <a:latin typeface="Times New Roman" pitchFamily="18" charset="0"/>
              <a:cs typeface="Times New Roman" pitchFamily="18" charset="0"/>
            </a:endParaRPr>
          </a:p>
          <a:p>
            <a:r>
              <a:rPr lang="ru-RU" sz="2500" b="1" dirty="0" smtClean="0">
                <a:solidFill>
                  <a:srgbClr val="FF0000"/>
                </a:solidFill>
                <a:latin typeface="Times New Roman" pitchFamily="18" charset="0"/>
                <a:cs typeface="Times New Roman" pitchFamily="18" charset="0"/>
              </a:rPr>
              <a:t>Все остальное использовать на экзамене запрещено.            </a:t>
            </a:r>
            <a:r>
              <a:rPr lang="ru-RU" sz="2500" b="1" dirty="0" smtClean="0">
                <a:solidFill>
                  <a:srgbClr val="FF0000"/>
                </a:solidFill>
                <a:latin typeface="Times New Roman" pitchFamily="18" charset="0"/>
                <a:cs typeface="Times New Roman" pitchFamily="18" charset="0"/>
              </a:rPr>
              <a:t>    </a:t>
            </a:r>
            <a:r>
              <a:rPr lang="ru-RU" sz="2500" b="1" dirty="0" smtClean="0">
                <a:latin typeface="Times New Roman" pitchFamily="18" charset="0"/>
                <a:cs typeface="Times New Roman" pitchFamily="18" charset="0"/>
              </a:rPr>
              <a:t>В </a:t>
            </a:r>
            <a:r>
              <a:rPr lang="ru-RU" sz="2500" b="1" dirty="0" smtClean="0">
                <a:latin typeface="Times New Roman" pitchFamily="18" charset="0"/>
                <a:cs typeface="Times New Roman" pitchFamily="18" charset="0"/>
              </a:rPr>
              <a:t>случае нарушения установленного порядка участник удаляется с экзамена.</a:t>
            </a:r>
            <a:endParaRPr lang="ru-RU" sz="2500" b="1" dirty="0">
              <a:latin typeface="Times New Roman" pitchFamily="18" charset="0"/>
              <a:cs typeface="Times New Roman" pitchFamily="18" charset="0"/>
            </a:endParaRPr>
          </a:p>
        </p:txBody>
      </p:sp>
    </p:spTree>
    <p:extLst>
      <p:ext uri="{BB962C8B-B14F-4D97-AF65-F5344CB8AC3E}">
        <p14:creationId xmlns:p14="http://schemas.microsoft.com/office/powerpoint/2010/main" val="7424641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692696"/>
          </a:xfrm>
        </p:spPr>
        <p:txBody>
          <a:bodyPr>
            <a:normAutofit fontScale="90000"/>
          </a:bodyPr>
          <a:lstStyle/>
          <a:p>
            <a:r>
              <a:rPr lang="ru-RU" b="1" dirty="0" smtClean="0">
                <a:latin typeface="Times New Roman" pitchFamily="18" charset="0"/>
                <a:cs typeface="Times New Roman" pitchFamily="18" charset="0"/>
              </a:rPr>
              <a:t>Как проводится ЕГЭ и </a:t>
            </a:r>
            <a:r>
              <a:rPr lang="ru-RU" b="1" dirty="0" smtClean="0">
                <a:latin typeface="Times New Roman" pitchFamily="18" charset="0"/>
                <a:cs typeface="Times New Roman" pitchFamily="18" charset="0"/>
              </a:rPr>
              <a:t>ГИА? </a:t>
            </a:r>
            <a:endParaRPr lang="ru-RU" b="1" dirty="0">
              <a:latin typeface="Times New Roman" pitchFamily="18" charset="0"/>
              <a:cs typeface="Times New Roman" pitchFamily="18" charset="0"/>
            </a:endParaRPr>
          </a:p>
        </p:txBody>
      </p:sp>
      <p:sp>
        <p:nvSpPr>
          <p:cNvPr id="3" name="Объект 2"/>
          <p:cNvSpPr>
            <a:spLocks noGrp="1"/>
          </p:cNvSpPr>
          <p:nvPr>
            <p:ph idx="1"/>
          </p:nvPr>
        </p:nvSpPr>
        <p:spPr>
          <a:xfrm>
            <a:off x="0" y="620688"/>
            <a:ext cx="9252520" cy="6237312"/>
          </a:xfrm>
        </p:spPr>
        <p:style>
          <a:lnRef idx="2">
            <a:schemeClr val="accent5"/>
          </a:lnRef>
          <a:fillRef idx="1">
            <a:schemeClr val="lt1"/>
          </a:fillRef>
          <a:effectRef idx="0">
            <a:schemeClr val="accent5"/>
          </a:effectRef>
          <a:fontRef idx="minor">
            <a:schemeClr val="dk1"/>
          </a:fontRef>
        </p:style>
        <p:txBody>
          <a:bodyPr>
            <a:noAutofit/>
          </a:bodyPr>
          <a:lstStyle/>
          <a:p>
            <a:pPr>
              <a:buFont typeface="Wingdings" pitchFamily="2" charset="2"/>
              <a:buChar char="v"/>
            </a:pPr>
            <a:r>
              <a:rPr lang="ru-RU" sz="2400" b="1" dirty="0" smtClean="0">
                <a:solidFill>
                  <a:srgbClr val="0070C0"/>
                </a:solidFill>
                <a:latin typeface="Times New Roman" pitchFamily="18" charset="0"/>
                <a:cs typeface="Times New Roman" pitchFamily="18" charset="0"/>
              </a:rPr>
              <a:t>ЕГЭ начинается в 10.00 Участникам ЕГЭ напоминают правила выполнения экзаменационной работы. </a:t>
            </a:r>
          </a:p>
          <a:p>
            <a:pPr>
              <a:buFont typeface="Wingdings" pitchFamily="2" charset="2"/>
              <a:buChar char="v"/>
            </a:pPr>
            <a:r>
              <a:rPr lang="ru-RU" sz="2400" b="1" dirty="0" smtClean="0">
                <a:solidFill>
                  <a:srgbClr val="00B050"/>
                </a:solidFill>
                <a:latin typeface="Times New Roman" pitchFamily="18" charset="0"/>
                <a:cs typeface="Times New Roman" pitchFamily="18" charset="0"/>
              </a:rPr>
              <a:t>В присутствии участников ЕГЭ вскрывают запечатанные пакеты с экзаменационными материалами.</a:t>
            </a:r>
          </a:p>
          <a:p>
            <a:pPr>
              <a:buFont typeface="Wingdings" pitchFamily="2" charset="2"/>
              <a:buChar char="v"/>
            </a:pPr>
            <a:r>
              <a:rPr lang="ru-RU" sz="2400" b="1" dirty="0" smtClean="0">
                <a:solidFill>
                  <a:srgbClr val="C00000"/>
                </a:solidFill>
                <a:latin typeface="Times New Roman" pitchFamily="18" charset="0"/>
                <a:cs typeface="Times New Roman" pitchFamily="18" charset="0"/>
              </a:rPr>
              <a:t>Участники ЕГЭ заполняют регистрационные поля бланков.</a:t>
            </a:r>
          </a:p>
          <a:p>
            <a:pPr>
              <a:buFont typeface="Wingdings" pitchFamily="2" charset="2"/>
              <a:buChar char="v"/>
            </a:pPr>
            <a:r>
              <a:rPr lang="ru-RU" sz="2400" b="1" dirty="0" smtClean="0">
                <a:latin typeface="Times New Roman" pitchFamily="18" charset="0"/>
                <a:cs typeface="Times New Roman" pitchFamily="18" charset="0"/>
              </a:rPr>
              <a:t>Организаторы объявляют о начале экзамена с указанием времени его окончания. </a:t>
            </a:r>
          </a:p>
          <a:p>
            <a:pPr>
              <a:buFont typeface="Wingdings" pitchFamily="2" charset="2"/>
              <a:buChar char="v"/>
            </a:pPr>
            <a:r>
              <a:rPr lang="ru-RU" sz="2400" b="1" dirty="0" smtClean="0">
                <a:solidFill>
                  <a:srgbClr val="7030A0"/>
                </a:solidFill>
                <a:latin typeface="Times New Roman" pitchFamily="18" charset="0"/>
                <a:cs typeface="Times New Roman" pitchFamily="18" charset="0"/>
              </a:rPr>
              <a:t>Участники ЕГЭ приступают к выполнению заданий </a:t>
            </a:r>
            <a:r>
              <a:rPr lang="ru-RU" sz="2400" b="1" dirty="0" err="1" smtClean="0">
                <a:solidFill>
                  <a:srgbClr val="7030A0"/>
                </a:solidFill>
                <a:latin typeface="Times New Roman" pitchFamily="18" charset="0"/>
                <a:cs typeface="Times New Roman" pitchFamily="18" charset="0"/>
              </a:rPr>
              <a:t>КИМов</a:t>
            </a:r>
            <a:r>
              <a:rPr lang="ru-RU" sz="2400" b="1" dirty="0" smtClean="0">
                <a:solidFill>
                  <a:srgbClr val="7030A0"/>
                </a:solidFill>
                <a:latin typeface="Times New Roman" pitchFamily="18" charset="0"/>
                <a:cs typeface="Times New Roman" pitchFamily="18" charset="0"/>
              </a:rPr>
              <a:t>. </a:t>
            </a:r>
          </a:p>
          <a:p>
            <a:pPr>
              <a:buFont typeface="Wingdings" pitchFamily="2" charset="2"/>
              <a:buChar char="v"/>
            </a:pPr>
            <a:r>
              <a:rPr lang="ru-RU" sz="2400" b="1" dirty="0" smtClean="0">
                <a:solidFill>
                  <a:srgbClr val="FF0000"/>
                </a:solidFill>
                <a:latin typeface="Times New Roman" pitchFamily="18" charset="0"/>
                <a:cs typeface="Times New Roman" pitchFamily="18" charset="0"/>
              </a:rPr>
              <a:t>По окончании экзамена, в присутствии участников ЕГЭ экзаменационные работы запечатывают.</a:t>
            </a:r>
          </a:p>
          <a:p>
            <a:pPr>
              <a:buFont typeface="Wingdings" pitchFamily="2" charset="2"/>
              <a:buChar char="v"/>
            </a:pPr>
            <a:r>
              <a:rPr lang="ru-RU" sz="2000" b="1" dirty="0" smtClean="0">
                <a:latin typeface="Times New Roman" pitchFamily="18" charset="0"/>
                <a:cs typeface="Times New Roman" pitchFamily="18" charset="0"/>
              </a:rPr>
              <a:t>Участники ЕГЭ могут выходить из аудитории только по уважительной причине (в туалет, в медицинскую комнату) в сопровождении одного из организаторов, предварительно сдав бланки ЕГЭ ответственному по аудитории, который отмечает в бланке регистрации "Факт выхода из аудитории". </a:t>
            </a:r>
          </a:p>
          <a:p>
            <a:pPr>
              <a:buFont typeface="Wingdings" pitchFamily="2" charset="2"/>
              <a:buChar char="v"/>
            </a:pPr>
            <a:r>
              <a:rPr lang="ru-RU" sz="2000" b="1" dirty="0" smtClean="0">
                <a:solidFill>
                  <a:schemeClr val="accent6">
                    <a:lumMod val="50000"/>
                  </a:schemeClr>
                </a:solidFill>
                <a:latin typeface="Times New Roman" pitchFamily="18" charset="0"/>
                <a:cs typeface="Times New Roman" pitchFamily="18" charset="0"/>
              </a:rPr>
              <a:t>Во время экзамена участники ЕГЭ должны соблюдать установленный порядок проведения ЕГЭ и следовать указаниям организаторов.</a:t>
            </a:r>
            <a:endParaRPr lang="ru-RU" sz="2000" b="1" dirty="0">
              <a:solidFill>
                <a:schemeClr val="accent6">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6408247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16632"/>
            <a:ext cx="8229600" cy="850106"/>
          </a:xfrm>
        </p:spPr>
        <p:txBody>
          <a:bodyPr/>
          <a:lstStyle/>
          <a:p>
            <a:r>
              <a:rPr lang="ru-RU" b="1" dirty="0" smtClean="0">
                <a:latin typeface="Times New Roman" pitchFamily="18" charset="0"/>
                <a:cs typeface="Times New Roman" pitchFamily="18" charset="0"/>
              </a:rPr>
              <a:t>Как проводится ЕГЭ и </a:t>
            </a:r>
            <a:r>
              <a:rPr lang="ru-RU" b="1" dirty="0" smtClean="0">
                <a:latin typeface="Times New Roman" pitchFamily="18" charset="0"/>
                <a:cs typeface="Times New Roman" pitchFamily="18" charset="0"/>
              </a:rPr>
              <a:t>ГИА?</a:t>
            </a:r>
            <a:endParaRPr lang="ru-RU" b="1" dirty="0">
              <a:latin typeface="Times New Roman" pitchFamily="18" charset="0"/>
              <a:cs typeface="Times New Roman" pitchFamily="18" charset="0"/>
            </a:endParaRPr>
          </a:p>
        </p:txBody>
      </p:sp>
      <p:sp>
        <p:nvSpPr>
          <p:cNvPr id="3" name="Объект 2"/>
          <p:cNvSpPr>
            <a:spLocks noGrp="1"/>
          </p:cNvSpPr>
          <p:nvPr>
            <p:ph idx="1"/>
          </p:nvPr>
        </p:nvSpPr>
        <p:spPr>
          <a:xfrm>
            <a:off x="0" y="764704"/>
            <a:ext cx="9144000" cy="6093296"/>
          </a:xfrm>
          <a:gradFill flip="none" rotWithShape="1">
            <a:gsLst>
              <a:gs pos="0">
                <a:srgbClr val="CCECFF">
                  <a:shade val="30000"/>
                  <a:satMod val="115000"/>
                </a:srgbClr>
              </a:gs>
              <a:gs pos="50000">
                <a:srgbClr val="CCECFF">
                  <a:shade val="67500"/>
                  <a:satMod val="115000"/>
                </a:srgbClr>
              </a:gs>
              <a:gs pos="100000">
                <a:srgbClr val="CCECFF">
                  <a:shade val="100000"/>
                  <a:satMod val="115000"/>
                </a:srgbClr>
              </a:gs>
            </a:gsLst>
            <a:path path="circle">
              <a:fillToRect l="100000" t="100000"/>
            </a:path>
            <a:tileRect r="-100000" b="-100000"/>
          </a:gradFill>
        </p:spPr>
        <p:txBody>
          <a:bodyPr>
            <a:normAutofit fontScale="85000" lnSpcReduction="20000"/>
          </a:bodyPr>
          <a:lstStyle/>
          <a:p>
            <a:r>
              <a:rPr lang="ru-RU" sz="4200" b="1" i="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Участники ЕГЭ и ГИА не могут:</a:t>
            </a:r>
          </a:p>
          <a:p>
            <a:r>
              <a:rPr lang="ru-RU" b="1" dirty="0" smtClean="0">
                <a:latin typeface="Times New Roman" pitchFamily="18" charset="0"/>
                <a:cs typeface="Times New Roman" pitchFamily="18" charset="0"/>
              </a:rPr>
              <a:t>общаться друг с другом; </a:t>
            </a:r>
          </a:p>
          <a:p>
            <a:r>
              <a:rPr lang="ru-RU" b="1" dirty="0" smtClean="0">
                <a:latin typeface="Times New Roman" pitchFamily="18" charset="0"/>
                <a:cs typeface="Times New Roman" pitchFamily="18" charset="0"/>
              </a:rPr>
              <a:t>свободно перемещаться по аудитории и ППЭ без указания организаторов;</a:t>
            </a:r>
          </a:p>
          <a:p>
            <a:r>
              <a:rPr lang="ru-RU" b="1" dirty="0" smtClean="0">
                <a:latin typeface="Times New Roman" pitchFamily="18" charset="0"/>
                <a:cs typeface="Times New Roman" pitchFamily="18" charset="0"/>
              </a:rPr>
              <a:t>пользоваться мобильными телефонами, средствами связи, электронно-вычислительными устройствами и справочными материалами (за исключением утвержденных дополнительных устройств и материалов). </a:t>
            </a:r>
          </a:p>
          <a:p>
            <a:endParaRPr lang="ru-RU" b="1" dirty="0" smtClean="0">
              <a:latin typeface="Times New Roman" pitchFamily="18" charset="0"/>
              <a:cs typeface="Times New Roman" pitchFamily="18" charset="0"/>
            </a:endParaRPr>
          </a:p>
          <a:p>
            <a:r>
              <a:rPr lang="ru-RU" b="1" dirty="0" smtClean="0">
                <a:latin typeface="Times New Roman" pitchFamily="18" charset="0"/>
                <a:cs typeface="Times New Roman" pitchFamily="18" charset="0"/>
              </a:rPr>
              <a:t>При нарушении порядка проведения ЕГЭ и отказе от его соблюдения организаторы удаляют участника ЕГЭ/ГИА с экзамена. При этом составляется акт об удалении участника  с экзамена, который передается в ГЭК для проведения служебного расследования.</a:t>
            </a:r>
            <a:endParaRPr lang="ru-RU" b="1" dirty="0">
              <a:latin typeface="Times New Roman" pitchFamily="18" charset="0"/>
              <a:cs typeface="Times New Roman" pitchFamily="18" charset="0"/>
            </a:endParaRPr>
          </a:p>
        </p:txBody>
      </p:sp>
    </p:spTree>
    <p:extLst>
      <p:ext uri="{BB962C8B-B14F-4D97-AF65-F5344CB8AC3E}">
        <p14:creationId xmlns:p14="http://schemas.microsoft.com/office/powerpoint/2010/main" val="35380084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16632"/>
            <a:ext cx="9036496" cy="648072"/>
          </a:xfrm>
        </p:spPr>
        <p:txBody>
          <a:bodyPr>
            <a:normAutofit/>
          </a:bodyPr>
          <a:lstStyle/>
          <a:p>
            <a:r>
              <a:rPr lang="ru-RU" sz="3600" b="1" dirty="0" smtClean="0">
                <a:latin typeface="Times New Roman" pitchFamily="18" charset="0"/>
                <a:cs typeface="Times New Roman" pitchFamily="18" charset="0"/>
              </a:rPr>
              <a:t>Как ЕГЭ влияет на получение </a:t>
            </a:r>
            <a:r>
              <a:rPr lang="ru-RU" sz="3600" b="1" dirty="0" smtClean="0">
                <a:latin typeface="Times New Roman" pitchFamily="18" charset="0"/>
                <a:cs typeface="Times New Roman" pitchFamily="18" charset="0"/>
              </a:rPr>
              <a:t>аттестата?</a:t>
            </a:r>
            <a:endParaRPr lang="ru-RU" sz="3600" b="1" dirty="0">
              <a:latin typeface="Times New Roman" pitchFamily="18" charset="0"/>
              <a:cs typeface="Times New Roman" pitchFamily="18" charset="0"/>
            </a:endParaRPr>
          </a:p>
        </p:txBody>
      </p:sp>
      <p:sp>
        <p:nvSpPr>
          <p:cNvPr id="3" name="Объект 2"/>
          <p:cNvSpPr>
            <a:spLocks noGrp="1"/>
          </p:cNvSpPr>
          <p:nvPr>
            <p:ph idx="1"/>
          </p:nvPr>
        </p:nvSpPr>
        <p:spPr>
          <a:xfrm>
            <a:off x="0" y="764704"/>
            <a:ext cx="9144000" cy="6093296"/>
          </a:xfrm>
          <a:gradFill flip="none" rotWithShape="1">
            <a:gsLst>
              <a:gs pos="0">
                <a:srgbClr val="CCFFCC">
                  <a:shade val="30000"/>
                  <a:satMod val="115000"/>
                </a:srgbClr>
              </a:gs>
              <a:gs pos="50000">
                <a:srgbClr val="CCFFCC">
                  <a:shade val="67500"/>
                  <a:satMod val="115000"/>
                </a:srgbClr>
              </a:gs>
              <a:gs pos="100000">
                <a:srgbClr val="CCFFCC">
                  <a:shade val="100000"/>
                  <a:satMod val="115000"/>
                </a:srgbClr>
              </a:gs>
            </a:gsLst>
            <a:lin ang="18900000" scaled="1"/>
            <a:tileRect/>
          </a:gradFill>
        </p:spPr>
        <p:txBody>
          <a:bodyPr>
            <a:noAutofit/>
          </a:bodyPr>
          <a:lstStyle/>
          <a:p>
            <a:r>
              <a:rPr lang="ru-RU" sz="2400" b="1" dirty="0" smtClean="0">
                <a:latin typeface="Times New Roman" pitchFamily="18" charset="0"/>
                <a:cs typeface="Times New Roman" pitchFamily="18" charset="0"/>
              </a:rPr>
              <a:t>Основанием для выдачи выпускнику аттестата о среднем образовании являются удовлетворительные результаты ЕГЭ, т. е. количество баллов не ниже минимального порога по обязательным предметам (русский язык и математика). В этом случае выпускник получает 2 документа: школьный аттестат и свидетельство о результатах ЕГЭ. </a:t>
            </a:r>
          </a:p>
          <a:p>
            <a:r>
              <a:rPr lang="ru-RU" sz="2400" b="1" dirty="0" smtClean="0">
                <a:latin typeface="Times New Roman" pitchFamily="18" charset="0"/>
                <a:cs typeface="Times New Roman" pitchFamily="18" charset="0"/>
              </a:rPr>
              <a:t>В аттестат выставляются оценки по традиционной 5-балльной системе, которые определяются как среднее арифметическое годовых отметок выпускника за X-XI (XII) классы.</a:t>
            </a:r>
          </a:p>
          <a:p>
            <a:r>
              <a:rPr lang="ru-RU" sz="2400" b="1" dirty="0" smtClean="0">
                <a:latin typeface="Times New Roman" pitchFamily="18" charset="0"/>
                <a:cs typeface="Times New Roman" pitchFamily="18" charset="0"/>
              </a:rPr>
              <a:t>Результаты ЕГЭ на оценки в аттестате не влияют. </a:t>
            </a:r>
          </a:p>
          <a:p>
            <a:r>
              <a:rPr lang="ru-RU" sz="2400" b="1" dirty="0" smtClean="0">
                <a:latin typeface="Times New Roman" pitchFamily="18" charset="0"/>
                <a:cs typeface="Times New Roman" pitchFamily="18" charset="0"/>
              </a:rPr>
              <a:t>Если выпускник не преодолел минимальный порог по русскому и по математике или на повторной сдаче ЕГЭ, то ему аттестат не выдается.</a:t>
            </a:r>
          </a:p>
          <a:p>
            <a:r>
              <a:rPr lang="ru-RU" sz="2400" b="1" dirty="0" smtClean="0">
                <a:latin typeface="Times New Roman" pitchFamily="18" charset="0"/>
                <a:cs typeface="Times New Roman" pitchFamily="18" charset="0"/>
              </a:rPr>
              <a:t>Если выпускник не преодолел минимальный порог, сдавая ЕГЭ по предметам по выбору, аттестат все равно выдается.</a:t>
            </a:r>
            <a:endParaRPr lang="ru-RU"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30562659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3473"/>
            <a:ext cx="8229600" cy="1143000"/>
          </a:xfrm>
        </p:spPr>
        <p:txBody>
          <a:bodyPr>
            <a:normAutofit fontScale="90000"/>
          </a:bodyPr>
          <a:lstStyle/>
          <a:p>
            <a:r>
              <a:rPr lang="ru-RU" b="1" dirty="0" smtClean="0"/>
              <a:t>Распоряжение </a:t>
            </a:r>
            <a:r>
              <a:rPr lang="ru-RU" b="1" dirty="0" err="1" smtClean="0"/>
              <a:t>Рособнадзора</a:t>
            </a:r>
            <a:r>
              <a:rPr lang="ru-RU" b="1" dirty="0" smtClean="0"/>
              <a:t>          от 29 августа 2012г. № 3499 - 10</a:t>
            </a:r>
            <a:endParaRPr lang="ru-RU" b="1" dirty="0"/>
          </a:p>
        </p:txBody>
      </p:sp>
      <p:sp>
        <p:nvSpPr>
          <p:cNvPr id="3" name="Объект 2"/>
          <p:cNvSpPr>
            <a:spLocks noGrp="1"/>
          </p:cNvSpPr>
          <p:nvPr>
            <p:ph idx="1"/>
          </p:nvPr>
        </p:nvSpPr>
        <p:spPr>
          <a:xfrm>
            <a:off x="457200" y="1340768"/>
            <a:ext cx="8229600" cy="5517232"/>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txBody>
          <a:bodyPr>
            <a:normAutofit fontScale="85000" lnSpcReduction="10000"/>
          </a:bodyPr>
          <a:lstStyle/>
          <a:p>
            <a:r>
              <a:rPr lang="ru-RU" sz="3300" b="1" dirty="0" smtClean="0">
                <a:latin typeface="Times New Roman" pitchFamily="18" charset="0"/>
                <a:cs typeface="Times New Roman" pitchFamily="18" charset="0"/>
              </a:rPr>
              <a:t>Установить минимальное количество баллов ЕГЭ по общеобразовательным предметам:</a:t>
            </a:r>
          </a:p>
          <a:p>
            <a:r>
              <a:rPr lang="ru-RU" b="1" dirty="0">
                <a:latin typeface="Times New Roman" pitchFamily="18" charset="0"/>
                <a:cs typeface="Times New Roman" pitchFamily="18" charset="0"/>
              </a:rPr>
              <a:t>П</a:t>
            </a:r>
            <a:r>
              <a:rPr lang="ru-RU" b="1" dirty="0" smtClean="0">
                <a:latin typeface="Times New Roman" pitchFamily="18" charset="0"/>
                <a:cs typeface="Times New Roman" pitchFamily="18" charset="0"/>
              </a:rPr>
              <a:t>о математике - 24 балла.</a:t>
            </a:r>
          </a:p>
          <a:p>
            <a:r>
              <a:rPr lang="ru-RU" b="1" dirty="0">
                <a:latin typeface="Times New Roman" pitchFamily="18" charset="0"/>
                <a:cs typeface="Times New Roman" pitchFamily="18" charset="0"/>
              </a:rPr>
              <a:t>П</a:t>
            </a:r>
            <a:r>
              <a:rPr lang="ru-RU" b="1" dirty="0" smtClean="0">
                <a:latin typeface="Times New Roman" pitchFamily="18" charset="0"/>
                <a:cs typeface="Times New Roman" pitchFamily="18" charset="0"/>
              </a:rPr>
              <a:t>о русскому языку – 36 баллов.</a:t>
            </a:r>
          </a:p>
          <a:p>
            <a:r>
              <a:rPr lang="ru-RU" b="1" dirty="0" smtClean="0">
                <a:latin typeface="Times New Roman" pitchFamily="18" charset="0"/>
                <a:cs typeface="Times New Roman" pitchFamily="18" charset="0"/>
              </a:rPr>
              <a:t>По физике – 36 баллов</a:t>
            </a:r>
          </a:p>
          <a:p>
            <a:r>
              <a:rPr lang="ru-RU" b="1" dirty="0" smtClean="0">
                <a:latin typeface="Times New Roman" pitchFamily="18" charset="0"/>
                <a:cs typeface="Times New Roman" pitchFamily="18" charset="0"/>
              </a:rPr>
              <a:t>По информатике – 40 баллов</a:t>
            </a:r>
          </a:p>
          <a:p>
            <a:r>
              <a:rPr lang="ru-RU" b="1" dirty="0" smtClean="0">
                <a:latin typeface="Times New Roman" pitchFamily="18" charset="0"/>
                <a:cs typeface="Times New Roman" pitchFamily="18" charset="0"/>
              </a:rPr>
              <a:t>По биологии – 36 баллов</a:t>
            </a:r>
          </a:p>
          <a:p>
            <a:r>
              <a:rPr lang="ru-RU" b="1" dirty="0" smtClean="0">
                <a:latin typeface="Times New Roman" pitchFamily="18" charset="0"/>
                <a:cs typeface="Times New Roman" pitchFamily="18" charset="0"/>
              </a:rPr>
              <a:t>По истории - 32 балла</a:t>
            </a:r>
          </a:p>
          <a:p>
            <a:r>
              <a:rPr lang="ru-RU" b="1" dirty="0" smtClean="0">
                <a:latin typeface="Times New Roman" pitchFamily="18" charset="0"/>
                <a:cs typeface="Times New Roman" pitchFamily="18" charset="0"/>
              </a:rPr>
              <a:t>По географии – 37 баллов</a:t>
            </a:r>
          </a:p>
          <a:p>
            <a:r>
              <a:rPr lang="ru-RU" b="1" dirty="0" smtClean="0">
                <a:latin typeface="Times New Roman" pitchFamily="18" charset="0"/>
                <a:cs typeface="Times New Roman" pitchFamily="18" charset="0"/>
              </a:rPr>
              <a:t>По обществознанию 39 баллов</a:t>
            </a:r>
          </a:p>
          <a:p>
            <a:r>
              <a:rPr lang="ru-RU" b="1" dirty="0" smtClean="0">
                <a:latin typeface="Times New Roman" pitchFamily="18" charset="0"/>
                <a:cs typeface="Times New Roman" pitchFamily="18" charset="0"/>
              </a:rPr>
              <a:t>По литературе – 32 балла</a:t>
            </a:r>
          </a:p>
          <a:p>
            <a:r>
              <a:rPr lang="ru-RU" b="1" dirty="0" smtClean="0">
                <a:latin typeface="Times New Roman" pitchFamily="18" charset="0"/>
                <a:cs typeface="Times New Roman" pitchFamily="18" charset="0"/>
              </a:rPr>
              <a:t>По иностранным языкам – 20 баллов</a:t>
            </a:r>
          </a:p>
          <a:p>
            <a:endParaRPr lang="ru-RU" b="1" dirty="0" smtClean="0">
              <a:latin typeface="Times New Roman" pitchFamily="18" charset="0"/>
              <a:cs typeface="Times New Roman" pitchFamily="18" charset="0"/>
            </a:endParaRPr>
          </a:p>
          <a:p>
            <a:pPr marL="0" indent="0">
              <a:buNone/>
            </a:pPr>
            <a:endParaRPr lang="ru-RU" dirty="0"/>
          </a:p>
        </p:txBody>
      </p:sp>
    </p:spTree>
    <p:extLst>
      <p:ext uri="{BB962C8B-B14F-4D97-AF65-F5344CB8AC3E}">
        <p14:creationId xmlns:p14="http://schemas.microsoft.com/office/powerpoint/2010/main" val="8458460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8229600" cy="1143000"/>
          </a:xfrm>
        </p:spPr>
        <p:txBody>
          <a:bodyPr/>
          <a:lstStyle/>
          <a:p>
            <a:r>
              <a:rPr lang="ru-RU" b="1" u="sng"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Новшества ЕГЭ 2013 года</a:t>
            </a:r>
            <a:endParaRPr lang="ru-RU" b="1" u="sng"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Объект 2"/>
          <p:cNvSpPr>
            <a:spLocks noGrp="1"/>
          </p:cNvSpPr>
          <p:nvPr>
            <p:ph idx="1"/>
          </p:nvPr>
        </p:nvSpPr>
        <p:spPr>
          <a:xfrm>
            <a:off x="0" y="980728"/>
            <a:ext cx="9144000" cy="5616624"/>
          </a:xfrm>
        </p:spPr>
        <p:txBody>
          <a:bodyPr>
            <a:normAutofit fontScale="92500" lnSpcReduction="20000"/>
          </a:bodyPr>
          <a:lstStyle/>
          <a:p>
            <a:r>
              <a:rPr lang="ru-RU" sz="3600" b="1" dirty="0" smtClean="0">
                <a:latin typeface="Times New Roman" pitchFamily="18" charset="0"/>
                <a:cs typeface="Times New Roman" pitchFamily="18" charset="0"/>
              </a:rPr>
              <a:t>В </a:t>
            </a:r>
            <a:r>
              <a:rPr lang="ru-RU" sz="3600" b="1" dirty="0">
                <a:latin typeface="Times New Roman" pitchFamily="18" charset="0"/>
                <a:cs typeface="Times New Roman" pitchFamily="18" charset="0"/>
              </a:rPr>
              <a:t>некоторые предметы, входящие в перечень ЕГЭ, внесены нововведения разной степени. В частности, изменения претерпели русский язык и литература, информатика, география и обществознание. Однако наиболее радикальные перемены коснулись экзамена по истории</a:t>
            </a:r>
            <a:r>
              <a:rPr lang="ru-RU" sz="3600" b="1" dirty="0" smtClean="0">
                <a:latin typeface="Times New Roman" pitchFamily="18" charset="0"/>
                <a:cs typeface="Times New Roman" pitchFamily="18" charset="0"/>
              </a:rPr>
              <a:t>.</a:t>
            </a:r>
          </a:p>
          <a:p>
            <a:r>
              <a:rPr lang="ru-RU" sz="3600" b="1" dirty="0"/>
              <a:t>По требованию </a:t>
            </a:r>
            <a:r>
              <a:rPr lang="ru-RU" sz="3600" b="1" dirty="0" err="1"/>
              <a:t>СанПина</a:t>
            </a:r>
            <a:r>
              <a:rPr lang="ru-RU" sz="3600" b="1" dirty="0"/>
              <a:t> для экзаменов, на которые отводилось 4 часа, время проведения уменьшено до 235 минут. </a:t>
            </a:r>
            <a:r>
              <a:rPr lang="ru-RU" sz="3600" b="1" dirty="0"/>
              <a:t> </a:t>
            </a:r>
            <a:r>
              <a:rPr lang="ru-RU" sz="3600" b="1" dirty="0" smtClean="0"/>
              <a:t>                                     </a:t>
            </a:r>
            <a:r>
              <a:rPr lang="ru-RU" sz="3600" b="1" dirty="0" smtClean="0"/>
              <a:t>В </a:t>
            </a:r>
            <a:r>
              <a:rPr lang="ru-RU" sz="3600" b="1" dirty="0"/>
              <a:t>то же время на полчаса продлено время для экзамена по русскому языку.</a:t>
            </a:r>
          </a:p>
          <a:p>
            <a:endParaRPr lang="ru-RU" sz="3600" b="1" dirty="0">
              <a:latin typeface="Times New Roman" pitchFamily="18" charset="0"/>
              <a:cs typeface="Times New Roman" pitchFamily="18" charset="0"/>
            </a:endParaRPr>
          </a:p>
          <a:p>
            <a:pPr marL="0" indent="0">
              <a:buNone/>
            </a:pPr>
            <a:endParaRPr lang="ru-RU" dirty="0"/>
          </a:p>
        </p:txBody>
      </p:sp>
    </p:spTree>
    <p:extLst>
      <p:ext uri="{BB962C8B-B14F-4D97-AF65-F5344CB8AC3E}">
        <p14:creationId xmlns:p14="http://schemas.microsoft.com/office/powerpoint/2010/main" val="29209701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3473"/>
            <a:ext cx="8229600" cy="1143000"/>
          </a:xfrm>
        </p:spPr>
        <p:txBody>
          <a:bodyPr>
            <a:normAutofit/>
          </a:bodyPr>
          <a:lstStyle/>
          <a:p>
            <a:r>
              <a:rPr lang="ru-RU" sz="4800" b="1" u="sng" dirty="0" smtClean="0">
                <a:latin typeface="Times New Roman" pitchFamily="18" charset="0"/>
                <a:cs typeface="Times New Roman" pitchFamily="18" charset="0"/>
              </a:rPr>
              <a:t>Эксперимент</a:t>
            </a:r>
            <a:endParaRPr lang="ru-RU" sz="4800" b="1" u="sng" dirty="0">
              <a:latin typeface="Times New Roman" pitchFamily="18" charset="0"/>
              <a:cs typeface="Times New Roman" pitchFamily="18" charset="0"/>
            </a:endParaRPr>
          </a:p>
        </p:txBody>
      </p:sp>
      <p:sp>
        <p:nvSpPr>
          <p:cNvPr id="3" name="Объект 2"/>
          <p:cNvSpPr>
            <a:spLocks noGrp="1"/>
          </p:cNvSpPr>
          <p:nvPr>
            <p:ph idx="1"/>
          </p:nvPr>
        </p:nvSpPr>
        <p:spPr>
          <a:xfrm>
            <a:off x="107504" y="980728"/>
            <a:ext cx="8856984" cy="5688632"/>
          </a:xfrm>
        </p:spPr>
        <p:txBody>
          <a:bodyPr>
            <a:normAutofit fontScale="77500" lnSpcReduction="20000"/>
          </a:bodyPr>
          <a:lstStyle/>
          <a:p>
            <a:r>
              <a:rPr lang="ru-RU" sz="4000" b="1" dirty="0">
                <a:latin typeface="Times New Roman" pitchFamily="18" charset="0"/>
                <a:cs typeface="Times New Roman" pitchFamily="18" charset="0"/>
              </a:rPr>
              <a:t>В качестве эксперимента в 2013 году планируется размежевать ЕГЭ на два уровня: базовый и профильный. Выбор уровня будет осуществляться самим участником экзамена на добровольной основе</a:t>
            </a:r>
            <a:r>
              <a:rPr lang="ru-RU" sz="4000" b="1" dirty="0" smtClean="0">
                <a:latin typeface="Times New Roman" pitchFamily="18" charset="0"/>
                <a:cs typeface="Times New Roman" pitchFamily="18" charset="0"/>
              </a:rPr>
              <a:t>.</a:t>
            </a:r>
          </a:p>
          <a:p>
            <a:r>
              <a:rPr lang="ru-RU" sz="4000" b="1" dirty="0" smtClean="0">
                <a:latin typeface="Times New Roman" pitchFamily="18" charset="0"/>
                <a:cs typeface="Times New Roman" pitchFamily="18" charset="0"/>
              </a:rPr>
              <a:t>Английский язык </a:t>
            </a:r>
            <a:r>
              <a:rPr lang="ru-RU" sz="4000" b="1" dirty="0">
                <a:latin typeface="Times New Roman" pitchFamily="18" charset="0"/>
                <a:cs typeface="Times New Roman" pitchFamily="18" charset="0"/>
              </a:rPr>
              <a:t>предлагают </a:t>
            </a:r>
            <a:r>
              <a:rPr lang="ru-RU" sz="4000" b="1" dirty="0" smtClean="0">
                <a:latin typeface="Times New Roman" pitchFamily="18" charset="0"/>
                <a:cs typeface="Times New Roman" pitchFamily="18" charset="0"/>
              </a:rPr>
              <a:t>ввести в </a:t>
            </a:r>
            <a:r>
              <a:rPr lang="ru-RU" sz="4000" b="1" dirty="0">
                <a:latin typeface="Times New Roman" pitchFamily="18" charset="0"/>
                <a:cs typeface="Times New Roman" pitchFamily="18" charset="0"/>
              </a:rPr>
              <a:t>перечень обязательных при сдаче ЕГЭ. </a:t>
            </a:r>
            <a:endParaRPr lang="ru-RU" sz="4000" b="1" dirty="0" smtClean="0">
              <a:latin typeface="Times New Roman" pitchFamily="18" charset="0"/>
              <a:cs typeface="Times New Roman" pitchFamily="18" charset="0"/>
            </a:endParaRPr>
          </a:p>
          <a:p>
            <a:r>
              <a:rPr lang="ru-RU" sz="4000" b="1" dirty="0" smtClean="0">
                <a:latin typeface="Times New Roman" pitchFamily="18" charset="0"/>
                <a:cs typeface="Times New Roman" pitchFamily="18" charset="0"/>
              </a:rPr>
              <a:t>Также </a:t>
            </a:r>
            <a:r>
              <a:rPr lang="ru-RU" sz="4000" b="1" dirty="0">
                <a:latin typeface="Times New Roman" pitchFamily="18" charset="0"/>
                <a:cs typeface="Times New Roman" pitchFamily="18" charset="0"/>
              </a:rPr>
              <a:t>с целью повысить шансы на поступление тех учеников, которые отлично успевают по профильным предметам, а по другим предметам их результаты значительно ниже, принято решение ввести коэффициентное оценивание для профильных ЕГЭ.</a:t>
            </a:r>
          </a:p>
          <a:p>
            <a:endParaRPr lang="ru-RU" sz="4000" b="1" dirty="0">
              <a:latin typeface="Times New Roman" pitchFamily="18" charset="0"/>
              <a:cs typeface="Times New Roman" pitchFamily="18" charset="0"/>
            </a:endParaRPr>
          </a:p>
          <a:p>
            <a:pPr marL="0" indent="0">
              <a:buNone/>
            </a:pPr>
            <a:endParaRPr lang="ru-RU" dirty="0"/>
          </a:p>
        </p:txBody>
      </p:sp>
    </p:spTree>
    <p:extLst>
      <p:ext uri="{BB962C8B-B14F-4D97-AF65-F5344CB8AC3E}">
        <p14:creationId xmlns:p14="http://schemas.microsoft.com/office/powerpoint/2010/main" val="21503282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u="sng" dirty="0" smtClean="0">
                <a:latin typeface="Times New Roman" pitchFamily="18" charset="0"/>
                <a:cs typeface="Times New Roman" pitchFamily="18" charset="0"/>
              </a:rPr>
              <a:t>Отличная новость</a:t>
            </a:r>
            <a:endParaRPr lang="ru-RU" b="1" u="sng" dirty="0">
              <a:latin typeface="Times New Roman" pitchFamily="18" charset="0"/>
              <a:cs typeface="Times New Roman" pitchFamily="18" charset="0"/>
            </a:endParaRPr>
          </a:p>
        </p:txBody>
      </p:sp>
      <p:sp>
        <p:nvSpPr>
          <p:cNvPr id="3" name="Объект 2"/>
          <p:cNvSpPr>
            <a:spLocks noGrp="1"/>
          </p:cNvSpPr>
          <p:nvPr>
            <p:ph idx="1"/>
          </p:nvPr>
        </p:nvSpPr>
        <p:spPr>
          <a:xfrm>
            <a:off x="323528" y="1600200"/>
            <a:ext cx="8363272" cy="4925144"/>
          </a:xfrm>
        </p:spPr>
        <p:txBody>
          <a:bodyPr>
            <a:normAutofit lnSpcReduction="10000"/>
          </a:bodyPr>
          <a:lstStyle/>
          <a:p>
            <a:r>
              <a:rPr lang="ru-RU" b="1" dirty="0">
                <a:latin typeface="Times New Roman" pitchFamily="18" charset="0"/>
                <a:cs typeface="Times New Roman" pitchFamily="18" charset="0"/>
              </a:rPr>
              <a:t>Д</a:t>
            </a:r>
            <a:r>
              <a:rPr lang="ru-RU" b="1" dirty="0" smtClean="0">
                <a:latin typeface="Times New Roman" pitchFamily="18" charset="0"/>
                <a:cs typeface="Times New Roman" pitchFamily="18" charset="0"/>
              </a:rPr>
              <a:t>ля </a:t>
            </a:r>
            <a:r>
              <a:rPr lang="ru-RU" b="1" dirty="0">
                <a:latin typeface="Times New Roman" pitchFamily="18" charset="0"/>
                <a:cs typeface="Times New Roman" pitchFamily="18" charset="0"/>
              </a:rPr>
              <a:t>выпускников 2013 года станет и еще одно нововведение – запрет на снижение балов при подаче апелляции. А сроки рассмотрения таких обращений станут более сжатыми. Предлагается также, что все возникающие неоднозначные и спорные ситуации должны рассматриваться специально созданной конфликтной комиссией регионального подчинения.</a:t>
            </a:r>
          </a:p>
          <a:p>
            <a:endParaRPr lang="ru-RU" dirty="0"/>
          </a:p>
        </p:txBody>
      </p:sp>
    </p:spTree>
    <p:extLst>
      <p:ext uri="{BB962C8B-B14F-4D97-AF65-F5344CB8AC3E}">
        <p14:creationId xmlns:p14="http://schemas.microsoft.com/office/powerpoint/2010/main" val="37885884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22114"/>
          </a:xfrm>
        </p:spPr>
        <p:txBody>
          <a:bodyPr/>
          <a:lstStyle/>
          <a:p>
            <a:r>
              <a:rPr lang="ru-RU" b="1" dirty="0" smtClean="0">
                <a:latin typeface="Times New Roman" pitchFamily="18" charset="0"/>
                <a:cs typeface="Times New Roman" pitchFamily="18" charset="0"/>
              </a:rPr>
              <a:t>ГИА</a:t>
            </a:r>
            <a:endParaRPr lang="ru-RU" b="1" dirty="0">
              <a:latin typeface="Times New Roman" pitchFamily="18" charset="0"/>
              <a:cs typeface="Times New Roman" pitchFamily="18" charset="0"/>
            </a:endParaRPr>
          </a:p>
        </p:txBody>
      </p:sp>
      <p:sp>
        <p:nvSpPr>
          <p:cNvPr id="3" name="Объект 2"/>
          <p:cNvSpPr>
            <a:spLocks noGrp="1"/>
          </p:cNvSpPr>
          <p:nvPr>
            <p:ph idx="1"/>
          </p:nvPr>
        </p:nvSpPr>
        <p:spPr>
          <a:xfrm>
            <a:off x="179512" y="1196752"/>
            <a:ext cx="8712968" cy="5257800"/>
          </a:xfrm>
          <a:gradFill flip="none" rotWithShape="1">
            <a:gsLst>
              <a:gs pos="0">
                <a:srgbClr val="FFCCFF">
                  <a:shade val="30000"/>
                  <a:satMod val="115000"/>
                </a:srgbClr>
              </a:gs>
              <a:gs pos="50000">
                <a:srgbClr val="FFCCFF">
                  <a:shade val="67500"/>
                  <a:satMod val="115000"/>
                </a:srgbClr>
              </a:gs>
              <a:gs pos="100000">
                <a:srgbClr val="FFCCFF">
                  <a:shade val="100000"/>
                  <a:satMod val="115000"/>
                </a:srgbClr>
              </a:gs>
            </a:gsLst>
            <a:lin ang="16200000" scaled="1"/>
            <a:tileRect/>
          </a:gradFill>
        </p:spPr>
        <p:txBody>
          <a:bodyPr>
            <a:normAutofit/>
          </a:bodyPr>
          <a:lstStyle/>
          <a:p>
            <a:r>
              <a:rPr lang="ru-RU" sz="3600" b="1" dirty="0" smtClean="0">
                <a:latin typeface="Times New Roman" pitchFamily="18" charset="0"/>
                <a:cs typeface="Times New Roman" pitchFamily="18" charset="0"/>
              </a:rPr>
              <a:t>Государственная итоговая аттестация (ГИА) – это относительно новая форма проведения выпускных экзаменов в 9-м классе школы. </a:t>
            </a:r>
          </a:p>
          <a:p>
            <a:r>
              <a:rPr lang="ru-RU" sz="3600" b="1" dirty="0" smtClean="0">
                <a:latin typeface="Times New Roman" pitchFamily="18" charset="0"/>
                <a:cs typeface="Times New Roman" pitchFamily="18" charset="0"/>
              </a:rPr>
              <a:t>Экзамен проводится в виде тестирования на специальных бланках, похожих на бланки ЕГЭ.</a:t>
            </a:r>
            <a:endParaRPr lang="ru-RU" sz="3600" b="1" dirty="0">
              <a:latin typeface="Times New Roman" pitchFamily="18" charset="0"/>
              <a:cs typeface="Times New Roman" pitchFamily="18" charset="0"/>
            </a:endParaRPr>
          </a:p>
        </p:txBody>
      </p:sp>
    </p:spTree>
    <p:extLst>
      <p:ext uri="{BB962C8B-B14F-4D97-AF65-F5344CB8AC3E}">
        <p14:creationId xmlns:p14="http://schemas.microsoft.com/office/powerpoint/2010/main" val="35180208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fontScale="90000"/>
          </a:bodyPr>
          <a:lstStyle/>
          <a:p>
            <a:pPr algn="l"/>
            <a:r>
              <a:rPr lang="ru-RU" dirty="0" smtClean="0"/>
              <a:t>ГИА в городе проводится с 2010 года </a:t>
            </a:r>
            <a:br>
              <a:rPr lang="ru-RU" dirty="0" smtClean="0"/>
            </a:br>
            <a:r>
              <a:rPr lang="ru-RU" dirty="0" smtClean="0"/>
              <a:t>ЕГЭ в городе проводится с 2008 года</a:t>
            </a:r>
            <a:endParaRPr lang="ru-RU"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12" y="1628800"/>
            <a:ext cx="9063605" cy="5035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4644008" y="4941168"/>
            <a:ext cx="4353693" cy="1938992"/>
          </a:xfrm>
          <a:prstGeom prst="rect">
            <a:avLst/>
          </a:prstGeom>
          <a:noFill/>
        </p:spPr>
        <p:txBody>
          <a:bodyPr wrap="square" rtlCol="0">
            <a:spAutoFit/>
          </a:bodyPr>
          <a:lstStyle/>
          <a:p>
            <a:r>
              <a:rPr lang="ru-RU" sz="12000" b="1" dirty="0" smtClean="0">
                <a:solidFill>
                  <a:srgbClr val="C00000"/>
                </a:solidFill>
              </a:rPr>
              <a:t>И ГИА</a:t>
            </a:r>
            <a:endParaRPr lang="ru-RU" sz="12000" b="1" dirty="0">
              <a:solidFill>
                <a:srgbClr val="C00000"/>
              </a:solidFill>
            </a:endParaRPr>
          </a:p>
        </p:txBody>
      </p:sp>
    </p:spTree>
    <p:extLst>
      <p:ext uri="{BB962C8B-B14F-4D97-AF65-F5344CB8AC3E}">
        <p14:creationId xmlns:p14="http://schemas.microsoft.com/office/powerpoint/2010/main" val="13104825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latin typeface="Times New Roman" pitchFamily="18" charset="0"/>
                <a:cs typeface="Times New Roman" pitchFamily="18" charset="0"/>
              </a:rPr>
              <a:t>ГИА</a:t>
            </a:r>
            <a:endParaRPr lang="ru-RU" b="1" dirty="0">
              <a:latin typeface="Times New Roman" pitchFamily="18" charset="0"/>
              <a:cs typeface="Times New Roman" pitchFamily="18" charset="0"/>
            </a:endParaRPr>
          </a:p>
        </p:txBody>
      </p:sp>
      <p:sp>
        <p:nvSpPr>
          <p:cNvPr id="3" name="Объект 2"/>
          <p:cNvSpPr>
            <a:spLocks noGrp="1"/>
          </p:cNvSpPr>
          <p:nvPr>
            <p:ph idx="1"/>
          </p:nvPr>
        </p:nvSpPr>
        <p:spPr>
          <a:xfrm>
            <a:off x="107504" y="1340768"/>
            <a:ext cx="8856984" cy="5328592"/>
          </a:xfrm>
          <a:gradFill flip="none" rotWithShape="1">
            <a:gsLst>
              <a:gs pos="0">
                <a:srgbClr val="CCFFCC">
                  <a:shade val="30000"/>
                  <a:satMod val="115000"/>
                </a:srgbClr>
              </a:gs>
              <a:gs pos="50000">
                <a:srgbClr val="CCFFCC">
                  <a:shade val="67500"/>
                  <a:satMod val="115000"/>
                </a:srgbClr>
              </a:gs>
              <a:gs pos="100000">
                <a:srgbClr val="CCFFCC">
                  <a:shade val="100000"/>
                  <a:satMod val="115000"/>
                </a:srgbClr>
              </a:gs>
            </a:gsLst>
            <a:lin ang="5400000" scaled="1"/>
            <a:tileRect/>
          </a:gradFill>
        </p:spPr>
        <p:txBody>
          <a:bodyPr>
            <a:normAutofit/>
          </a:bodyPr>
          <a:lstStyle/>
          <a:p>
            <a:r>
              <a:rPr lang="ru-RU" sz="3400" b="1" dirty="0" smtClean="0">
                <a:latin typeface="Times New Roman" pitchFamily="18" charset="0"/>
                <a:cs typeface="Times New Roman" pitchFamily="18" charset="0"/>
              </a:rPr>
              <a:t>ГИА с 2010 года является обязательной и единственной формой сдачи выпускных экзаменов в 9-м классе. </a:t>
            </a:r>
          </a:p>
          <a:p>
            <a:r>
              <a:rPr lang="ru-RU" sz="3400" b="1" dirty="0" smtClean="0">
                <a:latin typeface="Times New Roman" pitchFamily="18" charset="0"/>
                <a:cs typeface="Times New Roman" pitchFamily="18" charset="0"/>
              </a:rPr>
              <a:t>После сдачи государственной итоговой аттестации выпускники 9-х классов получают аттестат особого образца. </a:t>
            </a:r>
          </a:p>
          <a:p>
            <a:r>
              <a:rPr lang="ru-RU" sz="3400" b="1" dirty="0" smtClean="0">
                <a:latin typeface="Times New Roman" pitchFamily="18" charset="0"/>
                <a:cs typeface="Times New Roman" pitchFamily="18" charset="0"/>
              </a:rPr>
              <a:t>Отметки по предметам ГИА имеют </a:t>
            </a:r>
            <a:r>
              <a:rPr lang="ru-RU" sz="3400" b="1" dirty="0" smtClean="0">
                <a:latin typeface="Times New Roman" pitchFamily="18" charset="0"/>
                <a:cs typeface="Times New Roman" pitchFamily="18" charset="0"/>
              </a:rPr>
              <a:t>большую </a:t>
            </a:r>
            <a:r>
              <a:rPr lang="ru-RU" sz="3400" b="1" dirty="0" smtClean="0">
                <a:latin typeface="Times New Roman" pitchFamily="18" charset="0"/>
                <a:cs typeface="Times New Roman" pitchFamily="18" charset="0"/>
              </a:rPr>
              <a:t>градацию, чем по стандартной пятибалльной системе</a:t>
            </a:r>
            <a:endParaRPr lang="ru-RU" sz="3400" b="1" dirty="0">
              <a:latin typeface="Times New Roman" pitchFamily="18" charset="0"/>
              <a:cs typeface="Times New Roman" pitchFamily="18" charset="0"/>
            </a:endParaRPr>
          </a:p>
        </p:txBody>
      </p:sp>
    </p:spTree>
    <p:extLst>
      <p:ext uri="{BB962C8B-B14F-4D97-AF65-F5344CB8AC3E}">
        <p14:creationId xmlns:p14="http://schemas.microsoft.com/office/powerpoint/2010/main" val="39032460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fontScale="90000"/>
          </a:bodyPr>
          <a:lstStyle/>
          <a:p>
            <a:r>
              <a:rPr lang="ru-RU" b="1" dirty="0" smtClean="0">
                <a:latin typeface="Times New Roman" pitchFamily="18" charset="0"/>
                <a:cs typeface="Times New Roman" pitchFamily="18" charset="0"/>
              </a:rPr>
              <a:t>Шкала оценок</a:t>
            </a:r>
            <a:endParaRPr lang="ru-RU" b="1" dirty="0">
              <a:latin typeface="Times New Roman" pitchFamily="18" charset="0"/>
              <a:cs typeface="Times New Roman" pitchFamily="18" charset="0"/>
            </a:endParaRPr>
          </a:p>
        </p:txBody>
      </p:sp>
      <p:sp>
        <p:nvSpPr>
          <p:cNvPr id="3" name="Объект 2"/>
          <p:cNvSpPr>
            <a:spLocks noGrp="1"/>
          </p:cNvSpPr>
          <p:nvPr>
            <p:ph idx="1"/>
          </p:nvPr>
        </p:nvSpPr>
        <p:spPr>
          <a:xfrm>
            <a:off x="251520" y="3068960"/>
            <a:ext cx="8640960" cy="3672408"/>
          </a:xfrm>
          <a:gradFill flip="none" rotWithShape="1">
            <a:gsLst>
              <a:gs pos="0">
                <a:srgbClr val="CCFFFF">
                  <a:shade val="30000"/>
                  <a:satMod val="115000"/>
                </a:srgbClr>
              </a:gs>
              <a:gs pos="50000">
                <a:srgbClr val="CCFFFF">
                  <a:shade val="67500"/>
                  <a:satMod val="115000"/>
                </a:srgbClr>
              </a:gs>
              <a:gs pos="100000">
                <a:srgbClr val="CCFFFF">
                  <a:shade val="100000"/>
                  <a:satMod val="115000"/>
                </a:srgbClr>
              </a:gs>
            </a:gsLst>
            <a:path path="circle">
              <a:fillToRect r="100000" b="100000"/>
            </a:path>
            <a:tileRect l="-100000" t="-100000"/>
          </a:gradFill>
        </p:spPr>
        <p:txBody>
          <a:bodyPr>
            <a:noAutofit/>
          </a:bodyPr>
          <a:lstStyle/>
          <a:p>
            <a:pPr marL="0" indent="0">
              <a:buNone/>
            </a:pPr>
            <a:r>
              <a:rPr lang="ru-RU" sz="2600" b="1" dirty="0" smtClean="0">
                <a:latin typeface="Times New Roman" pitchFamily="18" charset="0"/>
                <a:cs typeface="Times New Roman" pitchFamily="18" charset="0"/>
              </a:rPr>
              <a:t>Согласно вышеприведенным критериям выставления оценок, на ГИА тестовые баллы могут быть пересчитаны по стандартной пятибалльной системе. Но на итоговый аттестат эти оценки влиять не будут. Школьникам выдадут аттестаты с отметками, заработанными ими в течение учебного года.               </a:t>
            </a:r>
            <a:r>
              <a:rPr lang="ru-RU" sz="28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Эта оценка влияет только в случае, если на ГИА получена двойка,  – аттестат не выдадут.</a:t>
            </a:r>
            <a:endParaRPr lang="ru-RU" sz="28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646657945"/>
              </p:ext>
            </p:extLst>
          </p:nvPr>
        </p:nvGraphicFramePr>
        <p:xfrm>
          <a:off x="1331640" y="980728"/>
          <a:ext cx="6096000" cy="1737360"/>
        </p:xfrm>
        <a:graphic>
          <a:graphicData uri="http://schemas.openxmlformats.org/drawingml/2006/table">
            <a:tbl>
              <a:tblPr firstRow="1" bandRow="1">
                <a:tableStyleId>{5C22544A-7EE6-4342-B048-85BDC9FD1C3A}</a:tableStyleId>
              </a:tblPr>
              <a:tblGrid>
                <a:gridCol w="1175792"/>
                <a:gridCol w="2888208"/>
                <a:gridCol w="2032000"/>
              </a:tblGrid>
              <a:tr h="370840">
                <a:tc>
                  <a:txBody>
                    <a:bodyPr/>
                    <a:lstStyle/>
                    <a:p>
                      <a:r>
                        <a:rPr lang="ru-RU" sz="2400" b="1" dirty="0" smtClean="0">
                          <a:latin typeface="Times New Roman" pitchFamily="18" charset="0"/>
                          <a:cs typeface="Times New Roman" pitchFamily="18" charset="0"/>
                        </a:rPr>
                        <a:t>№ п/п</a:t>
                      </a:r>
                      <a:endParaRPr lang="ru-RU" sz="2400" b="1" dirty="0">
                        <a:latin typeface="Times New Roman" pitchFamily="18" charset="0"/>
                        <a:cs typeface="Times New Roman" pitchFamily="18" charset="0"/>
                      </a:endParaRPr>
                    </a:p>
                  </a:txBody>
                  <a:tcPr/>
                </a:tc>
                <a:tc>
                  <a:txBody>
                    <a:bodyPr/>
                    <a:lstStyle/>
                    <a:p>
                      <a:r>
                        <a:rPr lang="ru-RU" sz="2400" b="1" dirty="0" smtClean="0">
                          <a:latin typeface="Times New Roman" pitchFamily="18" charset="0"/>
                          <a:cs typeface="Times New Roman" pitchFamily="18" charset="0"/>
                        </a:rPr>
                        <a:t>предмет</a:t>
                      </a:r>
                      <a:endParaRPr lang="ru-RU" sz="2400" b="1" dirty="0">
                        <a:latin typeface="Times New Roman" pitchFamily="18" charset="0"/>
                        <a:cs typeface="Times New Roman" pitchFamily="18" charset="0"/>
                      </a:endParaRPr>
                    </a:p>
                  </a:txBody>
                  <a:tcPr/>
                </a:tc>
                <a:tc>
                  <a:txBody>
                    <a:bodyPr/>
                    <a:lstStyle/>
                    <a:p>
                      <a:r>
                        <a:rPr lang="ru-RU" sz="2400" b="1" dirty="0" smtClean="0">
                          <a:latin typeface="Times New Roman" pitchFamily="18" charset="0"/>
                          <a:cs typeface="Times New Roman" pitchFamily="18" charset="0"/>
                        </a:rPr>
                        <a:t>Первичный балл</a:t>
                      </a:r>
                      <a:endParaRPr lang="ru-RU" sz="2400" b="1" dirty="0">
                        <a:latin typeface="Times New Roman" pitchFamily="18" charset="0"/>
                        <a:cs typeface="Times New Roman" pitchFamily="18" charset="0"/>
                      </a:endParaRPr>
                    </a:p>
                  </a:txBody>
                  <a:tcPr/>
                </a:tc>
              </a:tr>
              <a:tr h="370840">
                <a:tc>
                  <a:txBody>
                    <a:bodyPr/>
                    <a:lstStyle/>
                    <a:p>
                      <a:r>
                        <a:rPr lang="ru-RU" sz="2400" b="1" dirty="0" smtClean="0">
                          <a:latin typeface="Times New Roman" pitchFamily="18" charset="0"/>
                          <a:cs typeface="Times New Roman" pitchFamily="18" charset="0"/>
                        </a:rPr>
                        <a:t>1</a:t>
                      </a:r>
                      <a:endParaRPr lang="ru-RU" sz="2400" b="1" dirty="0">
                        <a:latin typeface="Times New Roman" pitchFamily="18" charset="0"/>
                        <a:cs typeface="Times New Roman" pitchFamily="18" charset="0"/>
                      </a:endParaRPr>
                    </a:p>
                  </a:txBody>
                  <a:tcPr/>
                </a:tc>
                <a:tc>
                  <a:txBody>
                    <a:bodyPr/>
                    <a:lstStyle/>
                    <a:p>
                      <a:r>
                        <a:rPr lang="ru-RU" sz="2400" b="1" dirty="0" smtClean="0">
                          <a:latin typeface="Times New Roman" pitchFamily="18" charset="0"/>
                          <a:cs typeface="Times New Roman" pitchFamily="18" charset="0"/>
                        </a:rPr>
                        <a:t>Русский язык</a:t>
                      </a:r>
                      <a:endParaRPr lang="ru-RU" sz="2400" b="1" dirty="0">
                        <a:latin typeface="Times New Roman" pitchFamily="18" charset="0"/>
                        <a:cs typeface="Times New Roman" pitchFamily="18" charset="0"/>
                      </a:endParaRPr>
                    </a:p>
                  </a:txBody>
                  <a:tcPr/>
                </a:tc>
                <a:tc>
                  <a:txBody>
                    <a:bodyPr/>
                    <a:lstStyle/>
                    <a:p>
                      <a:r>
                        <a:rPr lang="ru-RU" sz="2400" b="1" dirty="0" smtClean="0">
                          <a:latin typeface="Times New Roman" pitchFamily="18" charset="0"/>
                          <a:cs typeface="Times New Roman" pitchFamily="18" charset="0"/>
                        </a:rPr>
                        <a:t>41</a:t>
                      </a:r>
                      <a:endParaRPr lang="ru-RU" sz="2400" b="1" dirty="0">
                        <a:latin typeface="Times New Roman" pitchFamily="18" charset="0"/>
                        <a:cs typeface="Times New Roman" pitchFamily="18" charset="0"/>
                      </a:endParaRPr>
                    </a:p>
                  </a:txBody>
                  <a:tcPr/>
                </a:tc>
              </a:tr>
              <a:tr h="370840">
                <a:tc>
                  <a:txBody>
                    <a:bodyPr/>
                    <a:lstStyle/>
                    <a:p>
                      <a:r>
                        <a:rPr lang="ru-RU" sz="2400" b="1" dirty="0" smtClean="0">
                          <a:latin typeface="Times New Roman" pitchFamily="18" charset="0"/>
                          <a:cs typeface="Times New Roman" pitchFamily="18" charset="0"/>
                        </a:rPr>
                        <a:t>2</a:t>
                      </a:r>
                      <a:endParaRPr lang="ru-RU" sz="2400" b="1" dirty="0">
                        <a:latin typeface="Times New Roman" pitchFamily="18" charset="0"/>
                        <a:cs typeface="Times New Roman" pitchFamily="18" charset="0"/>
                      </a:endParaRPr>
                    </a:p>
                  </a:txBody>
                  <a:tcPr/>
                </a:tc>
                <a:tc>
                  <a:txBody>
                    <a:bodyPr/>
                    <a:lstStyle/>
                    <a:p>
                      <a:r>
                        <a:rPr lang="ru-RU" sz="2400" b="1" dirty="0" smtClean="0">
                          <a:latin typeface="Times New Roman" pitchFamily="18" charset="0"/>
                          <a:cs typeface="Times New Roman" pitchFamily="18" charset="0"/>
                        </a:rPr>
                        <a:t>Математика</a:t>
                      </a:r>
                      <a:endParaRPr lang="ru-RU" sz="2400" b="1" dirty="0">
                        <a:latin typeface="Times New Roman" pitchFamily="18" charset="0"/>
                        <a:cs typeface="Times New Roman" pitchFamily="18" charset="0"/>
                      </a:endParaRPr>
                    </a:p>
                  </a:txBody>
                  <a:tcPr/>
                </a:tc>
                <a:tc>
                  <a:txBody>
                    <a:bodyPr/>
                    <a:lstStyle/>
                    <a:p>
                      <a:r>
                        <a:rPr lang="ru-RU" sz="2400" b="1" dirty="0" smtClean="0">
                          <a:latin typeface="Times New Roman" pitchFamily="18" charset="0"/>
                          <a:cs typeface="Times New Roman" pitchFamily="18" charset="0"/>
                        </a:rPr>
                        <a:t>33</a:t>
                      </a:r>
                      <a:endParaRPr lang="ru-RU" sz="2400" b="1"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10437265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43408"/>
            <a:ext cx="8229600" cy="864096"/>
          </a:xfrm>
        </p:spPr>
        <p:txBody>
          <a:bodyPr>
            <a:normAutofit/>
          </a:bodyPr>
          <a:lstStyle/>
          <a:p>
            <a:r>
              <a:rPr lang="ru-RU" b="1" dirty="0" smtClean="0">
                <a:latin typeface="Times New Roman" pitchFamily="18" charset="0"/>
                <a:cs typeface="Times New Roman" pitchFamily="18" charset="0"/>
              </a:rPr>
              <a:t>Расписание пробных ГИА </a:t>
            </a:r>
            <a:endParaRPr lang="ru-RU" b="1" dirty="0">
              <a:latin typeface="Times New Roman" pitchFamily="18" charset="0"/>
              <a:cs typeface="Times New Roman"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1481389896"/>
              </p:ext>
            </p:extLst>
          </p:nvPr>
        </p:nvGraphicFramePr>
        <p:xfrm>
          <a:off x="0" y="600017"/>
          <a:ext cx="9144000" cy="6708300"/>
        </p:xfrm>
        <a:graphic>
          <a:graphicData uri="http://schemas.openxmlformats.org/drawingml/2006/table">
            <a:tbl>
              <a:tblPr firstRow="1" firstCol="1" bandRow="1">
                <a:tableStyleId>{5C22544A-7EE6-4342-B048-85BDC9FD1C3A}</a:tableStyleId>
              </a:tblPr>
              <a:tblGrid>
                <a:gridCol w="2981028"/>
                <a:gridCol w="2107164"/>
                <a:gridCol w="4055808"/>
              </a:tblGrid>
              <a:tr h="536100">
                <a:tc>
                  <a:txBody>
                    <a:bodyPr/>
                    <a:lstStyle/>
                    <a:p>
                      <a:pPr>
                        <a:lnSpc>
                          <a:spcPct val="115000"/>
                        </a:lnSpc>
                        <a:spcAft>
                          <a:spcPts val="0"/>
                        </a:spcAft>
                      </a:pPr>
                      <a:r>
                        <a:rPr lang="ru-RU" sz="3000" b="1" dirty="0">
                          <a:effectLst/>
                          <a:latin typeface="Times New Roman" pitchFamily="18" charset="0"/>
                          <a:cs typeface="Times New Roman" pitchFamily="18" charset="0"/>
                        </a:rPr>
                        <a:t>Дата</a:t>
                      </a:r>
                      <a:endParaRPr lang="ru-RU" sz="3000" b="1" dirty="0">
                        <a:effectLst/>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r>
                        <a:rPr lang="ru-RU" sz="3000" b="1" dirty="0">
                          <a:effectLst/>
                          <a:latin typeface="Times New Roman" pitchFamily="18" charset="0"/>
                          <a:cs typeface="Times New Roman" pitchFamily="18" charset="0"/>
                        </a:rPr>
                        <a:t>Класс</a:t>
                      </a:r>
                      <a:endParaRPr lang="ru-RU" sz="3000" b="1" dirty="0">
                        <a:effectLst/>
                        <a:latin typeface="Times New Roman" pitchFamily="18" charset="0"/>
                        <a:ea typeface="Calibri"/>
                        <a:cs typeface="Times New Roman" pitchFamily="18" charset="0"/>
                      </a:endParaRPr>
                    </a:p>
                  </a:txBody>
                  <a:tcPr marL="68580" marR="68580" marT="0" marB="0"/>
                </a:tc>
                <a:tc>
                  <a:txBody>
                    <a:bodyPr/>
                    <a:lstStyle/>
                    <a:p>
                      <a:pPr>
                        <a:lnSpc>
                          <a:spcPct val="115000"/>
                        </a:lnSpc>
                        <a:spcAft>
                          <a:spcPts val="0"/>
                        </a:spcAft>
                      </a:pPr>
                      <a:r>
                        <a:rPr lang="ru-RU" sz="3000" b="1">
                          <a:effectLst/>
                          <a:latin typeface="Times New Roman" pitchFamily="18" charset="0"/>
                          <a:cs typeface="Times New Roman" pitchFamily="18" charset="0"/>
                        </a:rPr>
                        <a:t>Предмет</a:t>
                      </a:r>
                      <a:endParaRPr lang="ru-RU" sz="3000" b="1">
                        <a:effectLst/>
                        <a:latin typeface="Times New Roman" pitchFamily="18" charset="0"/>
                        <a:ea typeface="Calibri"/>
                        <a:cs typeface="Times New Roman" pitchFamily="18" charset="0"/>
                      </a:endParaRPr>
                    </a:p>
                  </a:txBody>
                  <a:tcPr marL="68580" marR="68580" marT="0" marB="0"/>
                </a:tc>
              </a:tr>
              <a:tr h="616028">
                <a:tc>
                  <a:txBody>
                    <a:bodyPr/>
                    <a:lstStyle/>
                    <a:p>
                      <a:pPr>
                        <a:lnSpc>
                          <a:spcPct val="150000"/>
                        </a:lnSpc>
                        <a:spcAft>
                          <a:spcPts val="0"/>
                        </a:spcAft>
                      </a:pPr>
                      <a:r>
                        <a:rPr lang="ru-RU" sz="3000" b="1">
                          <a:effectLst/>
                          <a:latin typeface="Times New Roman" pitchFamily="18" charset="0"/>
                          <a:ea typeface="Calibri"/>
                          <a:cs typeface="Times New Roman" pitchFamily="18" charset="0"/>
                        </a:rPr>
                        <a:t>18 ноября</a:t>
                      </a:r>
                      <a:endParaRPr lang="ru-RU" sz="3000">
                        <a:effectLst/>
                        <a:latin typeface="Times New Roman" pitchFamily="18" charset="0"/>
                        <a:ea typeface="Calibri"/>
                        <a:cs typeface="Times New Roman" pitchFamily="18" charset="0"/>
                      </a:endParaRPr>
                    </a:p>
                  </a:txBody>
                  <a:tcPr marL="68580" marR="68580" marT="0" marB="0"/>
                </a:tc>
                <a:tc>
                  <a:txBody>
                    <a:bodyPr/>
                    <a:lstStyle/>
                    <a:p>
                      <a:pPr>
                        <a:lnSpc>
                          <a:spcPct val="150000"/>
                        </a:lnSpc>
                        <a:spcAft>
                          <a:spcPts val="0"/>
                        </a:spcAft>
                      </a:pPr>
                      <a:r>
                        <a:rPr lang="ru-RU" sz="3000" b="1" dirty="0">
                          <a:effectLst/>
                          <a:latin typeface="Times New Roman" pitchFamily="18" charset="0"/>
                          <a:ea typeface="Calibri"/>
                          <a:cs typeface="Times New Roman" pitchFamily="18" charset="0"/>
                        </a:rPr>
                        <a:t>9а; 9б; </a:t>
                      </a:r>
                      <a:endParaRPr lang="ru-RU" sz="3000" dirty="0">
                        <a:effectLst/>
                        <a:latin typeface="Times New Roman" pitchFamily="18" charset="0"/>
                        <a:ea typeface="Calibri"/>
                        <a:cs typeface="Times New Roman" pitchFamily="18" charset="0"/>
                      </a:endParaRPr>
                    </a:p>
                  </a:txBody>
                  <a:tcPr marL="68580" marR="68580" marT="0" marB="0"/>
                </a:tc>
                <a:tc>
                  <a:txBody>
                    <a:bodyPr/>
                    <a:lstStyle/>
                    <a:p>
                      <a:pPr>
                        <a:lnSpc>
                          <a:spcPct val="150000"/>
                        </a:lnSpc>
                        <a:spcAft>
                          <a:spcPts val="0"/>
                        </a:spcAft>
                      </a:pPr>
                      <a:r>
                        <a:rPr lang="ru-RU" sz="3000" b="1" dirty="0">
                          <a:effectLst/>
                          <a:latin typeface="Times New Roman" pitchFamily="18" charset="0"/>
                          <a:ea typeface="Calibri"/>
                          <a:cs typeface="Times New Roman" pitchFamily="18" charset="0"/>
                        </a:rPr>
                        <a:t>Математика</a:t>
                      </a:r>
                      <a:endParaRPr lang="ru-RU" sz="3000" dirty="0">
                        <a:effectLst/>
                        <a:latin typeface="Times New Roman" pitchFamily="18" charset="0"/>
                        <a:ea typeface="Calibri"/>
                        <a:cs typeface="Times New Roman" pitchFamily="18" charset="0"/>
                      </a:endParaRPr>
                    </a:p>
                  </a:txBody>
                  <a:tcPr marL="68580" marR="68580" marT="0" marB="0"/>
                </a:tc>
              </a:tr>
              <a:tr h="1298380">
                <a:tc>
                  <a:txBody>
                    <a:bodyPr/>
                    <a:lstStyle/>
                    <a:p>
                      <a:pPr>
                        <a:lnSpc>
                          <a:spcPct val="150000"/>
                        </a:lnSpc>
                        <a:spcAft>
                          <a:spcPts val="0"/>
                        </a:spcAft>
                      </a:pPr>
                      <a:r>
                        <a:rPr lang="ru-RU" sz="3000" b="1">
                          <a:effectLst/>
                          <a:latin typeface="Times New Roman" pitchFamily="18" charset="0"/>
                          <a:ea typeface="Calibri"/>
                          <a:cs typeface="Times New Roman" pitchFamily="18" charset="0"/>
                        </a:rPr>
                        <a:t>10 ноября</a:t>
                      </a:r>
                      <a:endParaRPr lang="ru-RU" sz="3000">
                        <a:effectLst/>
                        <a:latin typeface="Times New Roman" pitchFamily="18" charset="0"/>
                        <a:ea typeface="Calibri"/>
                        <a:cs typeface="Times New Roman" pitchFamily="18" charset="0"/>
                      </a:endParaRPr>
                    </a:p>
                    <a:p>
                      <a:pPr>
                        <a:lnSpc>
                          <a:spcPct val="150000"/>
                        </a:lnSpc>
                        <a:spcAft>
                          <a:spcPts val="0"/>
                        </a:spcAft>
                      </a:pPr>
                      <a:r>
                        <a:rPr lang="ru-RU" sz="3000" b="1">
                          <a:effectLst/>
                          <a:latin typeface="Times New Roman" pitchFamily="18" charset="0"/>
                          <a:ea typeface="Calibri"/>
                          <a:cs typeface="Times New Roman" pitchFamily="18" charset="0"/>
                        </a:rPr>
                        <a:t>23 октября</a:t>
                      </a:r>
                      <a:endParaRPr lang="ru-RU" sz="3000">
                        <a:effectLst/>
                        <a:latin typeface="Times New Roman" pitchFamily="18" charset="0"/>
                        <a:ea typeface="Calibri"/>
                        <a:cs typeface="Times New Roman" pitchFamily="18" charset="0"/>
                      </a:endParaRPr>
                    </a:p>
                  </a:txBody>
                  <a:tcPr marL="68580" marR="68580" marT="0" marB="0"/>
                </a:tc>
                <a:tc>
                  <a:txBody>
                    <a:bodyPr/>
                    <a:lstStyle/>
                    <a:p>
                      <a:pPr>
                        <a:lnSpc>
                          <a:spcPct val="150000"/>
                        </a:lnSpc>
                        <a:spcAft>
                          <a:spcPts val="0"/>
                        </a:spcAft>
                      </a:pPr>
                      <a:r>
                        <a:rPr lang="ru-RU" sz="3000" b="1" dirty="0">
                          <a:effectLst/>
                          <a:latin typeface="Times New Roman" pitchFamily="18" charset="0"/>
                          <a:ea typeface="Calibri"/>
                          <a:cs typeface="Times New Roman" pitchFamily="18" charset="0"/>
                        </a:rPr>
                        <a:t>9а; </a:t>
                      </a:r>
                      <a:endParaRPr lang="ru-RU" sz="3000" dirty="0">
                        <a:effectLst/>
                        <a:latin typeface="Times New Roman" pitchFamily="18" charset="0"/>
                        <a:ea typeface="Calibri"/>
                        <a:cs typeface="Times New Roman" pitchFamily="18" charset="0"/>
                      </a:endParaRPr>
                    </a:p>
                    <a:p>
                      <a:pPr>
                        <a:lnSpc>
                          <a:spcPct val="150000"/>
                        </a:lnSpc>
                        <a:spcAft>
                          <a:spcPts val="0"/>
                        </a:spcAft>
                      </a:pPr>
                      <a:r>
                        <a:rPr lang="ru-RU" sz="3000" b="1" dirty="0">
                          <a:effectLst/>
                          <a:latin typeface="Times New Roman" pitchFamily="18" charset="0"/>
                          <a:ea typeface="Calibri"/>
                          <a:cs typeface="Times New Roman" pitchFamily="18" charset="0"/>
                        </a:rPr>
                        <a:t>9б; </a:t>
                      </a:r>
                      <a:endParaRPr lang="ru-RU" sz="3000" dirty="0">
                        <a:effectLst/>
                        <a:latin typeface="Times New Roman" pitchFamily="18" charset="0"/>
                        <a:ea typeface="Calibri"/>
                        <a:cs typeface="Times New Roman" pitchFamily="18" charset="0"/>
                      </a:endParaRPr>
                    </a:p>
                  </a:txBody>
                  <a:tcPr marL="68580" marR="68580" marT="0" marB="0"/>
                </a:tc>
                <a:tc>
                  <a:txBody>
                    <a:bodyPr/>
                    <a:lstStyle/>
                    <a:p>
                      <a:pPr>
                        <a:lnSpc>
                          <a:spcPct val="150000"/>
                        </a:lnSpc>
                        <a:spcAft>
                          <a:spcPts val="0"/>
                        </a:spcAft>
                      </a:pPr>
                      <a:r>
                        <a:rPr lang="ru-RU" sz="3000" b="1" dirty="0">
                          <a:effectLst/>
                          <a:latin typeface="Times New Roman" pitchFamily="18" charset="0"/>
                          <a:ea typeface="Calibri"/>
                          <a:cs typeface="Times New Roman" pitchFamily="18" charset="0"/>
                        </a:rPr>
                        <a:t>Русский язык</a:t>
                      </a:r>
                      <a:endParaRPr lang="ru-RU" sz="3000" dirty="0">
                        <a:effectLst/>
                        <a:latin typeface="Times New Roman" pitchFamily="18" charset="0"/>
                        <a:ea typeface="Calibri"/>
                        <a:cs typeface="Times New Roman" pitchFamily="18" charset="0"/>
                      </a:endParaRPr>
                    </a:p>
                  </a:txBody>
                  <a:tcPr marL="68580" marR="68580" marT="0" marB="0"/>
                </a:tc>
              </a:tr>
              <a:tr h="573828">
                <a:tc>
                  <a:txBody>
                    <a:bodyPr/>
                    <a:lstStyle/>
                    <a:p>
                      <a:pPr>
                        <a:lnSpc>
                          <a:spcPct val="150000"/>
                        </a:lnSpc>
                        <a:spcAft>
                          <a:spcPts val="0"/>
                        </a:spcAft>
                      </a:pPr>
                      <a:r>
                        <a:rPr lang="ru-RU" sz="3000" b="1">
                          <a:effectLst/>
                          <a:latin typeface="Times New Roman" pitchFamily="18" charset="0"/>
                          <a:ea typeface="Calibri"/>
                          <a:cs typeface="Times New Roman" pitchFamily="18" charset="0"/>
                        </a:rPr>
                        <a:t>18 декабря</a:t>
                      </a:r>
                      <a:endParaRPr lang="ru-RU" sz="3000">
                        <a:effectLst/>
                        <a:latin typeface="Times New Roman" pitchFamily="18" charset="0"/>
                        <a:ea typeface="Calibri"/>
                        <a:cs typeface="Times New Roman" pitchFamily="18" charset="0"/>
                      </a:endParaRPr>
                    </a:p>
                  </a:txBody>
                  <a:tcPr marL="68580" marR="68580" marT="0" marB="0"/>
                </a:tc>
                <a:tc>
                  <a:txBody>
                    <a:bodyPr/>
                    <a:lstStyle/>
                    <a:p>
                      <a:pPr>
                        <a:lnSpc>
                          <a:spcPct val="150000"/>
                        </a:lnSpc>
                        <a:spcAft>
                          <a:spcPts val="0"/>
                        </a:spcAft>
                      </a:pPr>
                      <a:r>
                        <a:rPr lang="ru-RU" sz="3000" b="1" dirty="0">
                          <a:effectLst/>
                          <a:latin typeface="Times New Roman" pitchFamily="18" charset="0"/>
                          <a:ea typeface="Calibri"/>
                          <a:cs typeface="Times New Roman" pitchFamily="18" charset="0"/>
                        </a:rPr>
                        <a:t>9а; 9б; </a:t>
                      </a:r>
                      <a:endParaRPr lang="ru-RU" sz="3000" dirty="0">
                        <a:effectLst/>
                        <a:latin typeface="Times New Roman" pitchFamily="18" charset="0"/>
                        <a:ea typeface="Calibri"/>
                        <a:cs typeface="Times New Roman" pitchFamily="18" charset="0"/>
                      </a:endParaRPr>
                    </a:p>
                  </a:txBody>
                  <a:tcPr marL="68580" marR="68580" marT="0" marB="0"/>
                </a:tc>
                <a:tc>
                  <a:txBody>
                    <a:bodyPr/>
                    <a:lstStyle/>
                    <a:p>
                      <a:pPr>
                        <a:lnSpc>
                          <a:spcPct val="150000"/>
                        </a:lnSpc>
                        <a:spcAft>
                          <a:spcPts val="0"/>
                        </a:spcAft>
                      </a:pPr>
                      <a:r>
                        <a:rPr lang="ru-RU" sz="3000" b="1" dirty="0">
                          <a:effectLst/>
                          <a:latin typeface="Times New Roman" pitchFamily="18" charset="0"/>
                          <a:ea typeface="Calibri"/>
                          <a:cs typeface="Times New Roman" pitchFamily="18" charset="0"/>
                        </a:rPr>
                        <a:t>Математика</a:t>
                      </a:r>
                      <a:endParaRPr lang="ru-RU" sz="3000" dirty="0">
                        <a:effectLst/>
                        <a:latin typeface="Times New Roman" pitchFamily="18" charset="0"/>
                        <a:ea typeface="Calibri"/>
                        <a:cs typeface="Times New Roman" pitchFamily="18" charset="0"/>
                      </a:endParaRPr>
                    </a:p>
                  </a:txBody>
                  <a:tcPr marL="68580" marR="68580" marT="0" marB="0"/>
                </a:tc>
              </a:tr>
              <a:tr h="1258416">
                <a:tc>
                  <a:txBody>
                    <a:bodyPr/>
                    <a:lstStyle/>
                    <a:p>
                      <a:pPr>
                        <a:lnSpc>
                          <a:spcPct val="150000"/>
                        </a:lnSpc>
                        <a:spcAft>
                          <a:spcPts val="0"/>
                        </a:spcAft>
                      </a:pPr>
                      <a:r>
                        <a:rPr lang="ru-RU" sz="3000" b="1">
                          <a:effectLst/>
                          <a:latin typeface="Times New Roman" pitchFamily="18" charset="0"/>
                          <a:ea typeface="Calibri"/>
                          <a:cs typeface="Times New Roman" pitchFamily="18" charset="0"/>
                        </a:rPr>
                        <a:t>16 февраля</a:t>
                      </a:r>
                      <a:endParaRPr lang="ru-RU" sz="3000">
                        <a:effectLst/>
                        <a:latin typeface="Times New Roman" pitchFamily="18" charset="0"/>
                        <a:ea typeface="Calibri"/>
                        <a:cs typeface="Times New Roman" pitchFamily="18" charset="0"/>
                      </a:endParaRPr>
                    </a:p>
                    <a:p>
                      <a:pPr>
                        <a:lnSpc>
                          <a:spcPct val="150000"/>
                        </a:lnSpc>
                        <a:spcAft>
                          <a:spcPts val="0"/>
                        </a:spcAft>
                      </a:pPr>
                      <a:r>
                        <a:rPr lang="ru-RU" sz="3000" b="1">
                          <a:effectLst/>
                          <a:latin typeface="Times New Roman" pitchFamily="18" charset="0"/>
                          <a:ea typeface="Calibri"/>
                          <a:cs typeface="Times New Roman" pitchFamily="18" charset="0"/>
                        </a:rPr>
                        <a:t>9 февраля</a:t>
                      </a:r>
                      <a:endParaRPr lang="ru-RU" sz="3000">
                        <a:effectLst/>
                        <a:latin typeface="Times New Roman" pitchFamily="18" charset="0"/>
                        <a:ea typeface="Calibri"/>
                        <a:cs typeface="Times New Roman" pitchFamily="18" charset="0"/>
                      </a:endParaRPr>
                    </a:p>
                  </a:txBody>
                  <a:tcPr marL="68580" marR="68580" marT="0" marB="0"/>
                </a:tc>
                <a:tc>
                  <a:txBody>
                    <a:bodyPr/>
                    <a:lstStyle/>
                    <a:p>
                      <a:pPr>
                        <a:lnSpc>
                          <a:spcPct val="150000"/>
                        </a:lnSpc>
                        <a:spcAft>
                          <a:spcPts val="0"/>
                        </a:spcAft>
                      </a:pPr>
                      <a:r>
                        <a:rPr lang="ru-RU" sz="3000" b="1" dirty="0">
                          <a:effectLst/>
                          <a:latin typeface="Times New Roman" pitchFamily="18" charset="0"/>
                          <a:ea typeface="Calibri"/>
                          <a:cs typeface="Times New Roman" pitchFamily="18" charset="0"/>
                        </a:rPr>
                        <a:t>9а; </a:t>
                      </a:r>
                      <a:endParaRPr lang="ru-RU" sz="3000" dirty="0">
                        <a:effectLst/>
                        <a:latin typeface="Times New Roman" pitchFamily="18" charset="0"/>
                        <a:ea typeface="Calibri"/>
                        <a:cs typeface="Times New Roman" pitchFamily="18" charset="0"/>
                      </a:endParaRPr>
                    </a:p>
                    <a:p>
                      <a:pPr>
                        <a:lnSpc>
                          <a:spcPct val="150000"/>
                        </a:lnSpc>
                        <a:spcAft>
                          <a:spcPts val="0"/>
                        </a:spcAft>
                      </a:pPr>
                      <a:r>
                        <a:rPr lang="ru-RU" sz="3000" b="1" dirty="0">
                          <a:effectLst/>
                          <a:latin typeface="Times New Roman" pitchFamily="18" charset="0"/>
                          <a:ea typeface="Calibri"/>
                          <a:cs typeface="Times New Roman" pitchFamily="18" charset="0"/>
                        </a:rPr>
                        <a:t>9б; </a:t>
                      </a:r>
                      <a:endParaRPr lang="ru-RU" sz="3000" dirty="0">
                        <a:effectLst/>
                        <a:latin typeface="Times New Roman" pitchFamily="18" charset="0"/>
                        <a:ea typeface="Calibri"/>
                        <a:cs typeface="Times New Roman" pitchFamily="18" charset="0"/>
                      </a:endParaRPr>
                    </a:p>
                  </a:txBody>
                  <a:tcPr marL="68580" marR="68580" marT="0" marB="0"/>
                </a:tc>
                <a:tc>
                  <a:txBody>
                    <a:bodyPr/>
                    <a:lstStyle/>
                    <a:p>
                      <a:pPr>
                        <a:lnSpc>
                          <a:spcPct val="150000"/>
                        </a:lnSpc>
                        <a:spcAft>
                          <a:spcPts val="0"/>
                        </a:spcAft>
                      </a:pPr>
                      <a:r>
                        <a:rPr lang="ru-RU" sz="3000" b="1" dirty="0">
                          <a:effectLst/>
                          <a:latin typeface="Times New Roman" pitchFamily="18" charset="0"/>
                          <a:ea typeface="Calibri"/>
                          <a:cs typeface="Times New Roman" pitchFamily="18" charset="0"/>
                        </a:rPr>
                        <a:t>Русский язык</a:t>
                      </a:r>
                      <a:endParaRPr lang="ru-RU" sz="3000" dirty="0">
                        <a:effectLst/>
                        <a:latin typeface="Times New Roman" pitchFamily="18" charset="0"/>
                        <a:ea typeface="Calibri"/>
                        <a:cs typeface="Times New Roman" pitchFamily="18" charset="0"/>
                      </a:endParaRPr>
                    </a:p>
                  </a:txBody>
                  <a:tcPr marL="68580" marR="68580" marT="0" marB="0"/>
                </a:tc>
              </a:tr>
              <a:tr h="624982">
                <a:tc>
                  <a:txBody>
                    <a:bodyPr/>
                    <a:lstStyle/>
                    <a:p>
                      <a:pPr>
                        <a:lnSpc>
                          <a:spcPct val="150000"/>
                        </a:lnSpc>
                        <a:spcAft>
                          <a:spcPts val="0"/>
                        </a:spcAft>
                      </a:pPr>
                      <a:r>
                        <a:rPr lang="ru-RU" sz="3000" b="1">
                          <a:effectLst/>
                          <a:latin typeface="Times New Roman" pitchFamily="18" charset="0"/>
                          <a:ea typeface="Calibri"/>
                          <a:cs typeface="Times New Roman" pitchFamily="18" charset="0"/>
                        </a:rPr>
                        <a:t>19 марта</a:t>
                      </a:r>
                      <a:endParaRPr lang="ru-RU" sz="3000">
                        <a:effectLst/>
                        <a:latin typeface="Times New Roman" pitchFamily="18" charset="0"/>
                        <a:ea typeface="Calibri"/>
                        <a:cs typeface="Times New Roman" pitchFamily="18" charset="0"/>
                      </a:endParaRPr>
                    </a:p>
                  </a:txBody>
                  <a:tcPr marL="68580" marR="68580" marT="0" marB="0"/>
                </a:tc>
                <a:tc>
                  <a:txBody>
                    <a:bodyPr/>
                    <a:lstStyle/>
                    <a:p>
                      <a:pPr>
                        <a:lnSpc>
                          <a:spcPct val="150000"/>
                        </a:lnSpc>
                        <a:spcAft>
                          <a:spcPts val="0"/>
                        </a:spcAft>
                      </a:pPr>
                      <a:r>
                        <a:rPr lang="ru-RU" sz="3000" b="1">
                          <a:effectLst/>
                          <a:latin typeface="Times New Roman" pitchFamily="18" charset="0"/>
                          <a:ea typeface="Calibri"/>
                          <a:cs typeface="Times New Roman" pitchFamily="18" charset="0"/>
                        </a:rPr>
                        <a:t>9а; 9б; </a:t>
                      </a:r>
                      <a:endParaRPr lang="ru-RU" sz="3000">
                        <a:effectLst/>
                        <a:latin typeface="Times New Roman" pitchFamily="18" charset="0"/>
                        <a:ea typeface="Calibri"/>
                        <a:cs typeface="Times New Roman" pitchFamily="18" charset="0"/>
                      </a:endParaRPr>
                    </a:p>
                  </a:txBody>
                  <a:tcPr marL="68580" marR="68580" marT="0" marB="0"/>
                </a:tc>
                <a:tc>
                  <a:txBody>
                    <a:bodyPr/>
                    <a:lstStyle/>
                    <a:p>
                      <a:pPr>
                        <a:lnSpc>
                          <a:spcPct val="150000"/>
                        </a:lnSpc>
                        <a:spcAft>
                          <a:spcPts val="0"/>
                        </a:spcAft>
                      </a:pPr>
                      <a:r>
                        <a:rPr lang="ru-RU" sz="3000" b="1" dirty="0">
                          <a:effectLst/>
                          <a:latin typeface="Times New Roman" pitchFamily="18" charset="0"/>
                          <a:ea typeface="Calibri"/>
                          <a:cs typeface="Times New Roman" pitchFamily="18" charset="0"/>
                        </a:rPr>
                        <a:t>Математика</a:t>
                      </a:r>
                      <a:endParaRPr lang="ru-RU" sz="3000" dirty="0">
                        <a:effectLst/>
                        <a:latin typeface="Times New Roman" pitchFamily="18" charset="0"/>
                        <a:ea typeface="Calibri"/>
                        <a:cs typeface="Times New Roman" pitchFamily="18" charset="0"/>
                      </a:endParaRPr>
                    </a:p>
                  </a:txBody>
                  <a:tcPr marL="68580" marR="68580" marT="0" marB="0"/>
                </a:tc>
              </a:tr>
              <a:tr h="653353">
                <a:tc>
                  <a:txBody>
                    <a:bodyPr/>
                    <a:lstStyle/>
                    <a:p>
                      <a:pPr>
                        <a:lnSpc>
                          <a:spcPct val="150000"/>
                        </a:lnSpc>
                        <a:spcAft>
                          <a:spcPts val="0"/>
                        </a:spcAft>
                      </a:pPr>
                      <a:r>
                        <a:rPr lang="ru-RU" sz="3000" b="1">
                          <a:effectLst/>
                          <a:latin typeface="Times New Roman" pitchFamily="18" charset="0"/>
                          <a:ea typeface="Calibri"/>
                          <a:cs typeface="Times New Roman" pitchFamily="18" charset="0"/>
                        </a:rPr>
                        <a:t>20 апреля</a:t>
                      </a:r>
                      <a:endParaRPr lang="ru-RU" sz="3000">
                        <a:effectLst/>
                        <a:latin typeface="Times New Roman" pitchFamily="18" charset="0"/>
                        <a:ea typeface="Calibri"/>
                        <a:cs typeface="Times New Roman" pitchFamily="18" charset="0"/>
                      </a:endParaRPr>
                    </a:p>
                    <a:p>
                      <a:pPr>
                        <a:lnSpc>
                          <a:spcPct val="150000"/>
                        </a:lnSpc>
                        <a:spcAft>
                          <a:spcPts val="0"/>
                        </a:spcAft>
                      </a:pPr>
                      <a:r>
                        <a:rPr lang="ru-RU" sz="3000" b="1">
                          <a:effectLst/>
                          <a:latin typeface="Times New Roman" pitchFamily="18" charset="0"/>
                          <a:ea typeface="Calibri"/>
                          <a:cs typeface="Times New Roman" pitchFamily="18" charset="0"/>
                        </a:rPr>
                        <a:t>24 апреля</a:t>
                      </a:r>
                      <a:endParaRPr lang="ru-RU" sz="3000">
                        <a:effectLst/>
                        <a:latin typeface="Times New Roman" pitchFamily="18" charset="0"/>
                        <a:ea typeface="Calibri"/>
                        <a:cs typeface="Times New Roman" pitchFamily="18" charset="0"/>
                      </a:endParaRPr>
                    </a:p>
                  </a:txBody>
                  <a:tcPr marL="68580" marR="68580" marT="0" marB="0"/>
                </a:tc>
                <a:tc>
                  <a:txBody>
                    <a:bodyPr/>
                    <a:lstStyle/>
                    <a:p>
                      <a:pPr>
                        <a:lnSpc>
                          <a:spcPct val="150000"/>
                        </a:lnSpc>
                        <a:spcAft>
                          <a:spcPts val="0"/>
                        </a:spcAft>
                      </a:pPr>
                      <a:r>
                        <a:rPr lang="ru-RU" sz="3000" b="1">
                          <a:effectLst/>
                          <a:latin typeface="Times New Roman" pitchFamily="18" charset="0"/>
                          <a:ea typeface="Calibri"/>
                          <a:cs typeface="Times New Roman" pitchFamily="18" charset="0"/>
                        </a:rPr>
                        <a:t>9а; </a:t>
                      </a:r>
                      <a:endParaRPr lang="ru-RU" sz="3000">
                        <a:effectLst/>
                        <a:latin typeface="Times New Roman" pitchFamily="18" charset="0"/>
                        <a:ea typeface="Calibri"/>
                        <a:cs typeface="Times New Roman" pitchFamily="18" charset="0"/>
                      </a:endParaRPr>
                    </a:p>
                    <a:p>
                      <a:pPr>
                        <a:lnSpc>
                          <a:spcPct val="150000"/>
                        </a:lnSpc>
                        <a:spcAft>
                          <a:spcPts val="0"/>
                        </a:spcAft>
                      </a:pPr>
                      <a:r>
                        <a:rPr lang="ru-RU" sz="3000" b="1">
                          <a:effectLst/>
                          <a:latin typeface="Times New Roman" pitchFamily="18" charset="0"/>
                          <a:ea typeface="Calibri"/>
                          <a:cs typeface="Times New Roman" pitchFamily="18" charset="0"/>
                        </a:rPr>
                        <a:t>9б; </a:t>
                      </a:r>
                      <a:endParaRPr lang="ru-RU" sz="3000">
                        <a:effectLst/>
                        <a:latin typeface="Times New Roman" pitchFamily="18" charset="0"/>
                        <a:ea typeface="Calibri"/>
                        <a:cs typeface="Times New Roman" pitchFamily="18" charset="0"/>
                      </a:endParaRPr>
                    </a:p>
                  </a:txBody>
                  <a:tcPr marL="68580" marR="68580" marT="0" marB="0"/>
                </a:tc>
                <a:tc>
                  <a:txBody>
                    <a:bodyPr/>
                    <a:lstStyle/>
                    <a:p>
                      <a:pPr>
                        <a:lnSpc>
                          <a:spcPct val="150000"/>
                        </a:lnSpc>
                        <a:spcAft>
                          <a:spcPts val="0"/>
                        </a:spcAft>
                      </a:pPr>
                      <a:r>
                        <a:rPr lang="ru-RU" sz="3000" b="1" dirty="0">
                          <a:effectLst/>
                          <a:latin typeface="Times New Roman" pitchFamily="18" charset="0"/>
                          <a:ea typeface="Calibri"/>
                          <a:cs typeface="Times New Roman" pitchFamily="18" charset="0"/>
                        </a:rPr>
                        <a:t>Русский язык</a:t>
                      </a:r>
                      <a:endParaRPr lang="ru-RU" sz="3000" dirty="0">
                        <a:effectLst/>
                        <a:latin typeface="Times New Roman" pitchFamily="18" charset="0"/>
                        <a:ea typeface="Calibri"/>
                        <a:cs typeface="Times New Roman" pitchFamily="18" charset="0"/>
                      </a:endParaRPr>
                    </a:p>
                  </a:txBody>
                  <a:tcPr marL="68580" marR="68580" marT="0" marB="0"/>
                </a:tc>
              </a:tr>
            </a:tbl>
          </a:graphicData>
        </a:graphic>
      </p:graphicFrame>
    </p:spTree>
    <p:extLst>
      <p:ext uri="{BB962C8B-B14F-4D97-AF65-F5344CB8AC3E}">
        <p14:creationId xmlns:p14="http://schemas.microsoft.com/office/powerpoint/2010/main" val="6664536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22114"/>
          </a:xfrm>
        </p:spPr>
        <p:txBody>
          <a:bodyPr/>
          <a:lstStyle/>
          <a:p>
            <a:r>
              <a:rPr lang="ru-RU" b="1" dirty="0" smtClean="0">
                <a:latin typeface="Times New Roman" pitchFamily="18" charset="0"/>
                <a:cs typeface="Times New Roman" pitchFamily="18" charset="0"/>
              </a:rPr>
              <a:t>Количество предметов</a:t>
            </a:r>
            <a:endParaRPr lang="ru-RU" b="1" dirty="0">
              <a:latin typeface="Times New Roman" pitchFamily="18" charset="0"/>
              <a:cs typeface="Times New Roman" pitchFamily="18" charset="0"/>
            </a:endParaRPr>
          </a:p>
        </p:txBody>
      </p:sp>
      <p:sp>
        <p:nvSpPr>
          <p:cNvPr id="3" name="Объект 2"/>
          <p:cNvSpPr>
            <a:spLocks noGrp="1"/>
          </p:cNvSpPr>
          <p:nvPr>
            <p:ph idx="1"/>
          </p:nvPr>
        </p:nvSpPr>
        <p:spPr>
          <a:xfrm>
            <a:off x="179512" y="1196752"/>
            <a:ext cx="8507288" cy="5544616"/>
          </a:xfrm>
          <a:gradFill flip="none" rotWithShape="1">
            <a:gsLst>
              <a:gs pos="0">
                <a:srgbClr val="FFFFCC">
                  <a:shade val="30000"/>
                  <a:satMod val="115000"/>
                </a:srgbClr>
              </a:gs>
              <a:gs pos="50000">
                <a:srgbClr val="FFFFCC">
                  <a:shade val="67500"/>
                  <a:satMod val="115000"/>
                </a:srgbClr>
              </a:gs>
              <a:gs pos="100000">
                <a:srgbClr val="FFFFCC">
                  <a:shade val="100000"/>
                  <a:satMod val="115000"/>
                </a:srgbClr>
              </a:gs>
            </a:gsLst>
            <a:path path="circle">
              <a:fillToRect l="100000" b="100000"/>
            </a:path>
            <a:tileRect t="-100000" r="-100000"/>
          </a:gradFill>
        </p:spPr>
        <p:txBody>
          <a:bodyPr>
            <a:normAutofit lnSpcReduction="10000"/>
          </a:bodyPr>
          <a:lstStyle/>
          <a:p>
            <a:r>
              <a:rPr lang="ru-RU" b="1" dirty="0" smtClean="0">
                <a:latin typeface="Times New Roman" pitchFamily="18" charset="0"/>
                <a:cs typeface="Times New Roman" pitchFamily="18" charset="0"/>
              </a:rPr>
              <a:t>Ученик, оканчивающий 9-й класс, обязан сдать 4 или 5 экзаменов. Из них два обязательных – математика и русский язык (сдаются в форме ГИА) и два по выбору (могут сдаваться как в форме ГИА, так и по билетам).</a:t>
            </a:r>
          </a:p>
          <a:p>
            <a:r>
              <a:rPr lang="ru-RU" b="1" dirty="0" smtClean="0">
                <a:latin typeface="Times New Roman" pitchFamily="18" charset="0"/>
                <a:cs typeface="Times New Roman" pitchFamily="18" charset="0"/>
              </a:rPr>
              <a:t> Последний, 5-й экзамен может быть установлен управлением по образованию для каждого региона отдельно. </a:t>
            </a:r>
          </a:p>
          <a:p>
            <a:r>
              <a:rPr lang="ru-RU" b="1" dirty="0" smtClean="0">
                <a:latin typeface="Times New Roman" pitchFamily="18" charset="0"/>
                <a:cs typeface="Times New Roman" pitchFamily="18" charset="0"/>
              </a:rPr>
              <a:t>Если он не установлен, то ученики сдают </a:t>
            </a:r>
          </a:p>
          <a:p>
            <a:pPr marL="0" indent="0">
              <a:buNone/>
            </a:pPr>
            <a:r>
              <a:rPr lang="ru-RU" b="1" dirty="0">
                <a:latin typeface="Times New Roman" pitchFamily="18" charset="0"/>
                <a:cs typeface="Times New Roman" pitchFamily="18" charset="0"/>
              </a:rPr>
              <a:t> </a:t>
            </a:r>
            <a:r>
              <a:rPr lang="ru-RU" b="1" dirty="0" smtClean="0">
                <a:latin typeface="Times New Roman" pitchFamily="18" charset="0"/>
                <a:cs typeface="Times New Roman" pitchFamily="18" charset="0"/>
              </a:rPr>
              <a:t>   4 экзамена.</a:t>
            </a:r>
            <a:endParaRPr lang="ru-RU" b="1" dirty="0">
              <a:latin typeface="Times New Roman" pitchFamily="18" charset="0"/>
              <a:cs typeface="Times New Roman" pitchFamily="18" charset="0"/>
            </a:endParaRPr>
          </a:p>
        </p:txBody>
      </p:sp>
    </p:spTree>
    <p:extLst>
      <p:ext uri="{BB962C8B-B14F-4D97-AF65-F5344CB8AC3E}">
        <p14:creationId xmlns:p14="http://schemas.microsoft.com/office/powerpoint/2010/main" val="38265550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50106"/>
          </a:xfrm>
        </p:spPr>
        <p:txBody>
          <a:bodyPr/>
          <a:lstStyle/>
          <a:p>
            <a:r>
              <a:rPr lang="ru-RU" b="1" dirty="0" smtClean="0">
                <a:latin typeface="Times New Roman" pitchFamily="18" charset="0"/>
                <a:cs typeface="Times New Roman" pitchFamily="18" charset="0"/>
              </a:rPr>
              <a:t>Кто допускается к ГИА</a:t>
            </a:r>
            <a:endParaRPr lang="ru-RU" b="1" dirty="0">
              <a:latin typeface="Times New Roman" pitchFamily="18" charset="0"/>
              <a:cs typeface="Times New Roman" pitchFamily="18" charset="0"/>
            </a:endParaRPr>
          </a:p>
        </p:txBody>
      </p:sp>
      <p:sp>
        <p:nvSpPr>
          <p:cNvPr id="3" name="Объект 2"/>
          <p:cNvSpPr>
            <a:spLocks noGrp="1"/>
          </p:cNvSpPr>
          <p:nvPr>
            <p:ph idx="1"/>
          </p:nvPr>
        </p:nvSpPr>
        <p:spPr>
          <a:xfrm>
            <a:off x="395536" y="1196752"/>
            <a:ext cx="8291264" cy="5472608"/>
          </a:xfr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100000" t="100000"/>
            </a:path>
            <a:tileRect r="-100000" b="-100000"/>
          </a:gradFill>
        </p:spPr>
        <p:txBody>
          <a:bodyPr>
            <a:normAutofit fontScale="85000" lnSpcReduction="10000"/>
          </a:bodyPr>
          <a:lstStyle/>
          <a:p>
            <a:r>
              <a:rPr lang="ru-RU" sz="3300" b="1" dirty="0" smtClean="0">
                <a:latin typeface="Times New Roman" pitchFamily="18" charset="0"/>
                <a:cs typeface="Times New Roman" pitchFamily="18" charset="0"/>
              </a:rPr>
              <a:t>До сдачи Государственной итоговой аттестации (ГИА) допускаются выпускники 9-х классов:</a:t>
            </a:r>
          </a:p>
          <a:p>
            <a:endParaRPr lang="ru-RU" sz="3300" b="1" dirty="0" smtClean="0">
              <a:latin typeface="Times New Roman" pitchFamily="18" charset="0"/>
              <a:cs typeface="Times New Roman" pitchFamily="18" charset="0"/>
            </a:endParaRPr>
          </a:p>
          <a:p>
            <a:r>
              <a:rPr lang="ru-RU" sz="3300" b="1" dirty="0" smtClean="0">
                <a:latin typeface="Times New Roman" pitchFamily="18" charset="0"/>
                <a:cs typeface="Times New Roman" pitchFamily="18" charset="0"/>
              </a:rPr>
              <a:t>- имеющие годовые оценки по всем предметам программы 9-го класса не ниже тройки;</a:t>
            </a:r>
          </a:p>
          <a:p>
            <a:r>
              <a:rPr lang="ru-RU" sz="3300" b="1" dirty="0" smtClean="0">
                <a:latin typeface="Times New Roman" pitchFamily="18" charset="0"/>
                <a:cs typeface="Times New Roman" pitchFamily="18" charset="0"/>
              </a:rPr>
              <a:t>- имеющие не более одной двойки с обязательной сдачей предмета, по которому получена неудовлетворительная оценка.</a:t>
            </a:r>
          </a:p>
          <a:p>
            <a:r>
              <a:rPr lang="ru-RU" sz="3300" b="1" dirty="0">
                <a:latin typeface="Times New Roman" pitchFamily="18" charset="0"/>
                <a:cs typeface="Times New Roman" pitchFamily="18" charset="0"/>
              </a:rPr>
              <a:t>и</a:t>
            </a:r>
            <a:r>
              <a:rPr lang="ru-RU" sz="3300" b="1" dirty="0" smtClean="0">
                <a:latin typeface="Times New Roman" pitchFamily="18" charset="0"/>
                <a:cs typeface="Times New Roman" pitchFamily="18" charset="0"/>
              </a:rPr>
              <a:t>меющие зачёт по физической культуре</a:t>
            </a:r>
          </a:p>
          <a:p>
            <a:endParaRPr lang="ru-RU" sz="3300" b="1" dirty="0" smtClean="0">
              <a:latin typeface="Times New Roman" pitchFamily="18" charset="0"/>
              <a:cs typeface="Times New Roman" pitchFamily="18" charset="0"/>
            </a:endParaRPr>
          </a:p>
          <a:p>
            <a:r>
              <a:rPr lang="ru-RU" sz="3300" b="1" dirty="0" smtClean="0">
                <a:latin typeface="Times New Roman" pitchFamily="18" charset="0"/>
                <a:cs typeface="Times New Roman" pitchFamily="18" charset="0"/>
              </a:rPr>
              <a:t>Также до сдачи ГИА допускаются выпускники прошлых лет, не получившие аттестат</a:t>
            </a:r>
            <a:r>
              <a:rPr lang="ru-RU" b="1" dirty="0" smtClean="0">
                <a:latin typeface="Times New Roman" pitchFamily="18" charset="0"/>
                <a:cs typeface="Times New Roman" pitchFamily="18" charset="0"/>
              </a:rPr>
              <a:t>.</a:t>
            </a:r>
            <a:endParaRPr lang="ru-RU" b="1" dirty="0">
              <a:latin typeface="Times New Roman" pitchFamily="18" charset="0"/>
              <a:cs typeface="Times New Roman" pitchFamily="18" charset="0"/>
            </a:endParaRPr>
          </a:p>
        </p:txBody>
      </p:sp>
    </p:spTree>
    <p:extLst>
      <p:ext uri="{BB962C8B-B14F-4D97-AF65-F5344CB8AC3E}">
        <p14:creationId xmlns:p14="http://schemas.microsoft.com/office/powerpoint/2010/main" val="23008713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latin typeface="Times New Roman" pitchFamily="18" charset="0"/>
                <a:cs typeface="Times New Roman" pitchFamily="18" charset="0"/>
              </a:rPr>
              <a:t>Чем можно пользоваться на ГИА</a:t>
            </a:r>
            <a:endParaRPr lang="ru-RU" b="1" dirty="0">
              <a:latin typeface="Times New Roman" pitchFamily="18" charset="0"/>
              <a:cs typeface="Times New Roman" pitchFamily="18" charset="0"/>
            </a:endParaRPr>
          </a:p>
        </p:txBody>
      </p:sp>
      <p:sp>
        <p:nvSpPr>
          <p:cNvPr id="3" name="Объект 2"/>
          <p:cNvSpPr>
            <a:spLocks noGrp="1"/>
          </p:cNvSpPr>
          <p:nvPr>
            <p:ph idx="1"/>
          </p:nvPr>
        </p:nvSpPr>
        <p:spPr>
          <a:xfrm>
            <a:off x="251520" y="1268760"/>
            <a:ext cx="8712968" cy="5400600"/>
          </a:xfrm>
          <a:solidFill>
            <a:srgbClr val="FFFFCC"/>
          </a:solidFill>
        </p:spPr>
        <p:txBody>
          <a:bodyPr>
            <a:normAutofit/>
          </a:bodyPr>
          <a:lstStyle/>
          <a:p>
            <a:r>
              <a:rPr lang="ru-RU" b="1" dirty="0" smtClean="0">
                <a:solidFill>
                  <a:srgbClr val="FF0000"/>
                </a:solidFill>
                <a:latin typeface="Times New Roman" pitchFamily="18" charset="0"/>
                <a:cs typeface="Times New Roman" pitchFamily="18" charset="0"/>
              </a:rPr>
              <a:t>- </a:t>
            </a:r>
            <a:r>
              <a:rPr lang="ru-RU"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русский язык </a:t>
            </a:r>
            <a:r>
              <a:rPr lang="ru-RU" b="1" dirty="0" smtClean="0">
                <a:latin typeface="Times New Roman" pitchFamily="18" charset="0"/>
                <a:cs typeface="Times New Roman" pitchFamily="18" charset="0"/>
              </a:rPr>
              <a:t>- орфографический словарь;</a:t>
            </a:r>
          </a:p>
          <a:p>
            <a:r>
              <a:rPr lang="ru-RU" b="1" dirty="0" smtClean="0">
                <a:latin typeface="Times New Roman" pitchFamily="18" charset="0"/>
                <a:cs typeface="Times New Roman" pitchFamily="18" charset="0"/>
              </a:rPr>
              <a:t>- </a:t>
            </a:r>
            <a:r>
              <a:rPr lang="ru-RU"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математика (алгебра) </a:t>
            </a:r>
            <a:r>
              <a:rPr lang="ru-RU" b="1" dirty="0" smtClean="0">
                <a:latin typeface="Times New Roman" pitchFamily="18" charset="0"/>
                <a:cs typeface="Times New Roman" pitchFamily="18" charset="0"/>
              </a:rPr>
              <a:t>- таблица квадратов двузначных чисел, формулы корней квадратного уравнения, разложения на множители квадратного трехчлена, формулы n-</a:t>
            </a:r>
            <a:r>
              <a:rPr lang="ru-RU" b="1" dirty="0" err="1" smtClean="0">
                <a:latin typeface="Times New Roman" pitchFamily="18" charset="0"/>
                <a:cs typeface="Times New Roman" pitchFamily="18" charset="0"/>
              </a:rPr>
              <a:t>го</a:t>
            </a:r>
            <a:r>
              <a:rPr lang="ru-RU" b="1" dirty="0" smtClean="0">
                <a:latin typeface="Times New Roman" pitchFamily="18" charset="0"/>
                <a:cs typeface="Times New Roman" pitchFamily="18" charset="0"/>
              </a:rPr>
              <a:t> члена и суммы n первых членов арифметической и геометрической прогрессий. </a:t>
            </a:r>
          </a:p>
          <a:p>
            <a:pPr marL="0" indent="0">
              <a:buNone/>
            </a:pPr>
            <a:r>
              <a:rPr lang="ru-RU" sz="33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Калькуляторы на экзамене не используются</a:t>
            </a:r>
            <a:endParaRPr lang="ru-RU" sz="33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40345625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116632"/>
            <a:ext cx="8496944" cy="1152128"/>
          </a:xfrm>
        </p:spPr>
        <p:txBody>
          <a:bodyPr>
            <a:noAutofit/>
          </a:bodyPr>
          <a:lstStyle/>
          <a:p>
            <a:r>
              <a:rPr lang="ru-RU" sz="3600" b="1" dirty="0" smtClean="0">
                <a:latin typeface="Times New Roman" pitchFamily="18" charset="0"/>
                <a:cs typeface="Times New Roman" pitchFamily="18" charset="0"/>
              </a:rPr>
              <a:t>Что делать, если на ГИА получена «двойка</a:t>
            </a:r>
            <a:r>
              <a:rPr lang="ru-RU" sz="3600" b="1" dirty="0" smtClean="0">
                <a:latin typeface="Times New Roman" pitchFamily="18" charset="0"/>
                <a:cs typeface="Times New Roman" pitchFamily="18" charset="0"/>
              </a:rPr>
              <a:t>»?</a:t>
            </a:r>
            <a:endParaRPr lang="ru-RU" sz="3600" b="1" dirty="0">
              <a:latin typeface="Times New Roman" pitchFamily="18" charset="0"/>
              <a:cs typeface="Times New Roman" pitchFamily="18" charset="0"/>
            </a:endParaRPr>
          </a:p>
        </p:txBody>
      </p:sp>
      <p:sp>
        <p:nvSpPr>
          <p:cNvPr id="3" name="Объект 2"/>
          <p:cNvSpPr>
            <a:spLocks noGrp="1"/>
          </p:cNvSpPr>
          <p:nvPr>
            <p:ph idx="1"/>
          </p:nvPr>
        </p:nvSpPr>
        <p:spPr>
          <a:xfrm>
            <a:off x="0" y="1268760"/>
            <a:ext cx="8964488" cy="5589240"/>
          </a:xfrm>
          <a:blipFill>
            <a:blip r:embed="rId2"/>
            <a:tile tx="0" ty="0" sx="100000" sy="100000" flip="none" algn="tl"/>
          </a:blipFill>
        </p:spPr>
        <p:txBody>
          <a:bodyPr>
            <a:normAutofit fontScale="92500" lnSpcReduction="20000"/>
          </a:bodyPr>
          <a:lstStyle/>
          <a:p>
            <a:r>
              <a:rPr lang="ru-RU" b="1" dirty="0" smtClean="0">
                <a:latin typeface="Times New Roman" pitchFamily="18" charset="0"/>
                <a:cs typeface="Times New Roman" pitchFamily="18" charset="0"/>
              </a:rPr>
              <a:t>В случае получения неудовлетворительной оценки по одному или двум предметам выпускнику разрешается пересдать предмет в дополнительные сроки до начала следующего учебного года.</a:t>
            </a:r>
          </a:p>
          <a:p>
            <a:endParaRPr lang="ru-RU" b="1" dirty="0" smtClean="0">
              <a:latin typeface="Times New Roman" pitchFamily="18" charset="0"/>
              <a:cs typeface="Times New Roman" pitchFamily="18" charset="0"/>
            </a:endParaRPr>
          </a:p>
          <a:p>
            <a:r>
              <a:rPr lang="ru-RU" b="1" dirty="0" smtClean="0">
                <a:latin typeface="Times New Roman" pitchFamily="18" charset="0"/>
                <a:cs typeface="Times New Roman" pitchFamily="18" charset="0"/>
              </a:rPr>
              <a:t>В случае неполучения удовлетворительной оценки и на пересдаче выпускнику не будет выдан аттестат. Вместо него будет предоставлена справка о прохождении обучения. В справке указываются предметы, по которым была получена неудовлетворительная оценка, и в следующем году можно будет пересдать только эти предметы.</a:t>
            </a:r>
            <a:endParaRPr lang="ru-RU" b="1" dirty="0">
              <a:latin typeface="Times New Roman" pitchFamily="18" charset="0"/>
              <a:cs typeface="Times New Roman" pitchFamily="18" charset="0"/>
            </a:endParaRPr>
          </a:p>
        </p:txBody>
      </p:sp>
    </p:spTree>
    <p:extLst>
      <p:ext uri="{BB962C8B-B14F-4D97-AF65-F5344CB8AC3E}">
        <p14:creationId xmlns:p14="http://schemas.microsoft.com/office/powerpoint/2010/main" val="31638067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u="sng" dirty="0" smtClean="0">
                <a:latin typeface="Times New Roman" pitchFamily="18" charset="0"/>
                <a:cs typeface="Times New Roman" pitchFamily="18" charset="0"/>
              </a:rPr>
              <a:t>Новшества ГИА 2013 –</a:t>
            </a:r>
            <a:r>
              <a:rPr lang="ru-RU" sz="3100" b="1" u="sng" dirty="0" smtClean="0">
                <a:latin typeface="Times New Roman" pitchFamily="18" charset="0"/>
                <a:cs typeface="Times New Roman" pitchFamily="18" charset="0"/>
              </a:rPr>
              <a:t>русский язык</a:t>
            </a:r>
            <a:endParaRPr lang="ru-RU" sz="3100" b="1" u="sng" dirty="0">
              <a:latin typeface="Times New Roman" pitchFamily="18" charset="0"/>
              <a:cs typeface="Times New Roman" pitchFamily="18" charset="0"/>
            </a:endParaRPr>
          </a:p>
        </p:txBody>
      </p:sp>
      <p:sp>
        <p:nvSpPr>
          <p:cNvPr id="3" name="Объект 2"/>
          <p:cNvSpPr>
            <a:spLocks noGrp="1"/>
          </p:cNvSpPr>
          <p:nvPr>
            <p:ph idx="1"/>
          </p:nvPr>
        </p:nvSpPr>
        <p:spPr/>
        <p:txBody>
          <a:bodyPr/>
          <a:lstStyle/>
          <a:p>
            <a:pPr marL="0" indent="0">
              <a:buNone/>
            </a:pPr>
            <a:r>
              <a:rPr lang="ru-RU" sz="4000" b="1" dirty="0">
                <a:latin typeface="Times New Roman" pitchFamily="18" charset="0"/>
                <a:cs typeface="Times New Roman" pitchFamily="18" charset="0"/>
              </a:rPr>
              <a:t> </a:t>
            </a:r>
          </a:p>
          <a:p>
            <a:r>
              <a:rPr lang="ru-RU" sz="4000" b="1" dirty="0">
                <a:latin typeface="Times New Roman" pitchFamily="18" charset="0"/>
                <a:cs typeface="Times New Roman" pitchFamily="18" charset="0"/>
              </a:rPr>
              <a:t>1. Изменено задание С 2</a:t>
            </a:r>
            <a:r>
              <a:rPr lang="ru-RU" sz="4000" b="1" dirty="0" smtClean="0">
                <a:latin typeface="Times New Roman" pitchFamily="18" charset="0"/>
                <a:cs typeface="Times New Roman" pitchFamily="18" charset="0"/>
              </a:rPr>
              <a:t>.</a:t>
            </a:r>
          </a:p>
          <a:p>
            <a:pPr marL="0" indent="0">
              <a:buNone/>
            </a:pPr>
            <a:endParaRPr lang="ru-RU" sz="4000" b="1" dirty="0">
              <a:latin typeface="Times New Roman" pitchFamily="18" charset="0"/>
              <a:cs typeface="Times New Roman" pitchFamily="18" charset="0"/>
            </a:endParaRPr>
          </a:p>
          <a:p>
            <a:r>
              <a:rPr lang="ru-RU" sz="4000" b="1" dirty="0">
                <a:latin typeface="Times New Roman" pitchFamily="18" charset="0"/>
                <a:cs typeface="Times New Roman" pitchFamily="18" charset="0"/>
              </a:rPr>
              <a:t>2. Исключено альтернативное задание (С2.2).</a:t>
            </a:r>
          </a:p>
          <a:p>
            <a:pPr marL="0" indent="0">
              <a:buNone/>
            </a:pPr>
            <a:endParaRPr lang="ru-RU" dirty="0"/>
          </a:p>
        </p:txBody>
      </p:sp>
    </p:spTree>
    <p:extLst>
      <p:ext uri="{BB962C8B-B14F-4D97-AF65-F5344CB8AC3E}">
        <p14:creationId xmlns:p14="http://schemas.microsoft.com/office/powerpoint/2010/main" val="418651322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7760"/>
            <a:ext cx="8712968" cy="1143000"/>
          </a:xfrm>
        </p:spPr>
        <p:txBody>
          <a:bodyPr>
            <a:normAutofit fontScale="90000"/>
          </a:bodyPr>
          <a:lstStyle/>
          <a:p>
            <a:r>
              <a:rPr lang="ru-RU" b="1" dirty="0" smtClean="0">
                <a:latin typeface="Times New Roman" pitchFamily="18" charset="0"/>
                <a:cs typeface="Times New Roman" pitchFamily="18" charset="0"/>
              </a:rPr>
              <a:t>Новшества ГИА 2013 - математика</a:t>
            </a:r>
            <a:endParaRPr lang="ru-RU" b="1" dirty="0">
              <a:latin typeface="Times New Roman" pitchFamily="18" charset="0"/>
              <a:cs typeface="Times New Roman" pitchFamily="18" charset="0"/>
            </a:endParaRPr>
          </a:p>
        </p:txBody>
      </p:sp>
      <p:sp>
        <p:nvSpPr>
          <p:cNvPr id="3" name="Объект 2"/>
          <p:cNvSpPr>
            <a:spLocks noGrp="1"/>
          </p:cNvSpPr>
          <p:nvPr>
            <p:ph idx="1"/>
          </p:nvPr>
        </p:nvSpPr>
        <p:spPr>
          <a:xfrm>
            <a:off x="179512" y="836712"/>
            <a:ext cx="8784976" cy="6021288"/>
          </a:xfrm>
        </p:spPr>
        <p:txBody>
          <a:bodyPr>
            <a:normAutofit fontScale="55000" lnSpcReduction="20000"/>
          </a:bodyPr>
          <a:lstStyle/>
          <a:p>
            <a:r>
              <a:rPr lang="ru-RU" sz="4000" b="1" dirty="0" smtClean="0">
                <a:latin typeface="Times New Roman" pitchFamily="18" charset="0"/>
                <a:cs typeface="Times New Roman" pitchFamily="18" charset="0"/>
              </a:rPr>
              <a:t>Принципиальные </a:t>
            </a:r>
            <a:r>
              <a:rPr lang="ru-RU" sz="4000" b="1" dirty="0">
                <a:latin typeface="Times New Roman" pitchFamily="18" charset="0"/>
                <a:cs typeface="Times New Roman" pitchFamily="18" charset="0"/>
              </a:rPr>
              <a:t>изменения в структуре КИМ.</a:t>
            </a:r>
          </a:p>
          <a:p>
            <a:pPr marL="0" indent="0">
              <a:buNone/>
            </a:pPr>
            <a:r>
              <a:rPr lang="ru-RU" sz="4000" b="1" dirty="0">
                <a:latin typeface="Times New Roman" pitchFamily="18" charset="0"/>
                <a:cs typeface="Times New Roman" pitchFamily="18" charset="0"/>
              </a:rPr>
              <a:t> </a:t>
            </a:r>
          </a:p>
          <a:p>
            <a:r>
              <a:rPr lang="ru-RU" sz="4000" b="1" dirty="0" smtClean="0">
                <a:latin typeface="Times New Roman" pitchFamily="18" charset="0"/>
                <a:cs typeface="Times New Roman" pitchFamily="18" charset="0"/>
              </a:rPr>
              <a:t>Выполнение </a:t>
            </a:r>
            <a:r>
              <a:rPr lang="ru-RU" sz="4000" b="1" dirty="0">
                <a:latin typeface="Times New Roman" pitchFamily="18" charset="0"/>
                <a:cs typeface="Times New Roman" pitchFamily="18" charset="0"/>
              </a:rPr>
              <a:t>работы осуществляется в три этапа – по модулям. </a:t>
            </a:r>
            <a:r>
              <a:rPr lang="ru-RU" sz="4000" b="1" u="sng" dirty="0">
                <a:latin typeface="Times New Roman" pitchFamily="18" charset="0"/>
                <a:cs typeface="Times New Roman" pitchFamily="18" charset="0"/>
              </a:rPr>
              <a:t>Экзамен начинается с модуля «Алгебра», </a:t>
            </a:r>
            <a:r>
              <a:rPr lang="ru-RU" sz="4000" b="1" dirty="0">
                <a:latin typeface="Times New Roman" pitchFamily="18" charset="0"/>
                <a:cs typeface="Times New Roman" pitchFamily="18" charset="0"/>
              </a:rPr>
              <a:t>выпускникам выдается полный текст соответствующего модуля экзаменационной работы. По окончании 90 минут эта часть работы сдается. Выпускники получают возможность сделать перерыв на 15 минут, выйти из класса, отдохнуть. После окончания перерыва выпускники возвращаются в аудиторию для проведения экзамена и получают полный текст </a:t>
            </a:r>
            <a:r>
              <a:rPr lang="ru-RU" sz="4000" b="1" u="sng" dirty="0">
                <a:latin typeface="Times New Roman" pitchFamily="18" charset="0"/>
                <a:cs typeface="Times New Roman" pitchFamily="18" charset="0"/>
              </a:rPr>
              <a:t>модуля «Геометрия».</a:t>
            </a:r>
            <a:r>
              <a:rPr lang="ru-RU" sz="4000" b="1" dirty="0">
                <a:latin typeface="Times New Roman" pitchFamily="18" charset="0"/>
                <a:cs typeface="Times New Roman" pitchFamily="18" charset="0"/>
              </a:rPr>
              <a:t> По окончании 70 минут от начала модуля эта часть работы сдается, выпускники получают возможность сделать перерыв на 15 минут, по окончании которого снова возвращаются в аудиторию для проведения экзамена и получают текст </a:t>
            </a:r>
            <a:r>
              <a:rPr lang="ru-RU" sz="4000" b="1" u="sng" dirty="0">
                <a:latin typeface="Times New Roman" pitchFamily="18" charset="0"/>
                <a:cs typeface="Times New Roman" pitchFamily="18" charset="0"/>
              </a:rPr>
              <a:t>модуля «Реальная математика». </a:t>
            </a:r>
            <a:r>
              <a:rPr lang="ru-RU" sz="4000" b="1" dirty="0">
                <a:latin typeface="Times New Roman" pitchFamily="18" charset="0"/>
                <a:cs typeface="Times New Roman" pitchFamily="18" charset="0"/>
              </a:rPr>
              <a:t>При желании выпускник может сдать работу по каждому из модулей до истечения назначенного времени, покинуть аудиторию для проведения экзамена и ожидать начала следующего модуля.</a:t>
            </a:r>
          </a:p>
          <a:p>
            <a:pPr marL="0" indent="0">
              <a:buNone/>
            </a:pPr>
            <a:r>
              <a:rPr lang="ru-RU" sz="4000" b="1" dirty="0">
                <a:latin typeface="Times New Roman" pitchFamily="18" charset="0"/>
                <a:cs typeface="Times New Roman" pitchFamily="18" charset="0"/>
              </a:rPr>
              <a:t> </a:t>
            </a:r>
          </a:p>
          <a:p>
            <a:r>
              <a:rPr lang="ru-RU" sz="4000" b="1" dirty="0">
                <a:latin typeface="Times New Roman" pitchFamily="18" charset="0"/>
                <a:cs typeface="Times New Roman" pitchFamily="18" charset="0"/>
              </a:rPr>
              <a:t>Сданная часть работы не возвращается.</a:t>
            </a:r>
          </a:p>
          <a:p>
            <a:endParaRPr lang="ru-RU" dirty="0"/>
          </a:p>
        </p:txBody>
      </p:sp>
    </p:spTree>
    <p:extLst>
      <p:ext uri="{BB962C8B-B14F-4D97-AF65-F5344CB8AC3E}">
        <p14:creationId xmlns:p14="http://schemas.microsoft.com/office/powerpoint/2010/main" val="29382200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836712"/>
            <a:ext cx="8229600" cy="1008112"/>
          </a:xfrm>
        </p:spPr>
        <p:txBody>
          <a:bodyPr>
            <a:prstTxWarp prst="textArchUp">
              <a:avLst/>
            </a:prstTxWarp>
          </a:bodyPr>
          <a:lstStyle/>
          <a:p>
            <a:r>
              <a:rPr lang="ru-RU"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Успехов в будущих экзаменах</a:t>
            </a:r>
            <a:endParaRPr lang="ru-RU"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0536" y="1484784"/>
            <a:ext cx="5383711" cy="5235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14691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323528" y="274638"/>
            <a:ext cx="8640960" cy="1143000"/>
          </a:xfrm>
        </p:spPr>
        <p:txBody>
          <a:bodyPr>
            <a:normAutofit fontScale="90000"/>
          </a:bodyPr>
          <a:lstStyle/>
          <a:p>
            <a:r>
              <a:rPr lang="ru-RU" b="1" dirty="0" smtClean="0">
                <a:latin typeface="Times New Roman" pitchFamily="18" charset="0"/>
                <a:cs typeface="Times New Roman" pitchFamily="18" charset="0"/>
              </a:rPr>
              <a:t>Количество участников ЕГЭ и ГИА</a:t>
            </a:r>
            <a:endParaRPr lang="ru-RU" b="1" dirty="0">
              <a:latin typeface="Times New Roman" pitchFamily="18" charset="0"/>
              <a:cs typeface="Times New Roman" pitchFamily="18" charset="0"/>
            </a:endParaRPr>
          </a:p>
        </p:txBody>
      </p:sp>
      <p:graphicFrame>
        <p:nvGraphicFramePr>
          <p:cNvPr id="5" name="Объект 4"/>
          <p:cNvGraphicFramePr>
            <a:graphicFrameLocks noGrp="1"/>
          </p:cNvGraphicFramePr>
          <p:nvPr>
            <p:ph idx="1"/>
            <p:extLst>
              <p:ext uri="{D42A27DB-BD31-4B8C-83A1-F6EECF244321}">
                <p14:modId xmlns:p14="http://schemas.microsoft.com/office/powerpoint/2010/main" val="27361434"/>
              </p:ext>
            </p:extLst>
          </p:nvPr>
        </p:nvGraphicFramePr>
        <p:xfrm>
          <a:off x="251520" y="1340768"/>
          <a:ext cx="8640960" cy="4450080"/>
        </p:xfrm>
        <a:graphic>
          <a:graphicData uri="http://schemas.openxmlformats.org/drawingml/2006/table">
            <a:tbl>
              <a:tblPr firstRow="1" bandRow="1">
                <a:tableStyleId>{ED083AE6-46FA-4A59-8FB0-9F97EB10719F}</a:tableStyleId>
              </a:tblPr>
              <a:tblGrid>
                <a:gridCol w="1021865"/>
                <a:gridCol w="1166188"/>
                <a:gridCol w="1988411"/>
                <a:gridCol w="3376054"/>
                <a:gridCol w="1088442"/>
              </a:tblGrid>
              <a:tr h="560992">
                <a:tc>
                  <a:txBody>
                    <a:bodyPr/>
                    <a:lstStyle/>
                    <a:p>
                      <a:pPr algn="ctr"/>
                      <a:r>
                        <a:rPr lang="ru-RU" sz="3200" b="1" dirty="0" smtClean="0"/>
                        <a:t>№ п/п</a:t>
                      </a:r>
                      <a:endParaRPr lang="ru-RU" sz="3200" b="1" dirty="0">
                        <a:latin typeface="Times New Roman" pitchFamily="18" charset="0"/>
                        <a:cs typeface="Times New Roman" pitchFamily="18" charset="0"/>
                      </a:endParaRPr>
                    </a:p>
                  </a:txBody>
                  <a:tcPr/>
                </a:tc>
                <a:tc gridSpan="2">
                  <a:txBody>
                    <a:bodyPr/>
                    <a:lstStyle/>
                    <a:p>
                      <a:pPr algn="ctr"/>
                      <a:r>
                        <a:rPr lang="ru-RU" sz="3200" b="1" dirty="0" smtClean="0"/>
                        <a:t>Участники ГИА</a:t>
                      </a:r>
                      <a:endParaRPr lang="ru-RU" sz="3200" b="1" dirty="0">
                        <a:latin typeface="Times New Roman" pitchFamily="18" charset="0"/>
                        <a:cs typeface="Times New Roman" pitchFamily="18" charset="0"/>
                      </a:endParaRPr>
                    </a:p>
                  </a:txBody>
                  <a:tcPr/>
                </a:tc>
                <a:tc hMerge="1">
                  <a:txBody>
                    <a:bodyPr/>
                    <a:lstStyle/>
                    <a:p>
                      <a:endParaRPr lang="ru-RU" dirty="0"/>
                    </a:p>
                  </a:txBody>
                  <a:tcPr/>
                </a:tc>
                <a:tc gridSpan="2">
                  <a:txBody>
                    <a:bodyPr/>
                    <a:lstStyle/>
                    <a:p>
                      <a:r>
                        <a:rPr lang="ru-RU" sz="3200" b="1" dirty="0" smtClean="0"/>
                        <a:t>Участники ЕГЭ</a:t>
                      </a:r>
                      <a:endParaRPr lang="ru-RU" sz="3200" b="1" dirty="0">
                        <a:latin typeface="Times New Roman" pitchFamily="18" charset="0"/>
                        <a:cs typeface="Times New Roman" pitchFamily="18" charset="0"/>
                      </a:endParaRPr>
                    </a:p>
                  </a:txBody>
                  <a:tcPr/>
                </a:tc>
                <a:tc hMerge="1">
                  <a:txBody>
                    <a:bodyPr/>
                    <a:lstStyle/>
                    <a:p>
                      <a:endParaRPr lang="ru-RU" dirty="0"/>
                    </a:p>
                  </a:txBody>
                  <a:tcPr/>
                </a:tc>
              </a:tr>
              <a:tr h="560992">
                <a:tc>
                  <a:txBody>
                    <a:bodyPr/>
                    <a:lstStyle/>
                    <a:p>
                      <a:r>
                        <a:rPr lang="ru-RU" sz="3200" b="1" dirty="0" smtClean="0"/>
                        <a:t>1</a:t>
                      </a:r>
                      <a:endParaRPr lang="ru-RU" sz="3200" b="1" dirty="0">
                        <a:latin typeface="Times New Roman" pitchFamily="18" charset="0"/>
                        <a:cs typeface="Times New Roman" pitchFamily="18" charset="0"/>
                      </a:endParaRPr>
                    </a:p>
                  </a:txBody>
                  <a:tcPr/>
                </a:tc>
                <a:tc>
                  <a:txBody>
                    <a:bodyPr/>
                    <a:lstStyle/>
                    <a:p>
                      <a:r>
                        <a:rPr lang="ru-RU" sz="3200" b="1" dirty="0" smtClean="0"/>
                        <a:t>9 «А»</a:t>
                      </a:r>
                      <a:endParaRPr lang="ru-RU" sz="3200" b="1" dirty="0">
                        <a:latin typeface="Times New Roman" pitchFamily="18" charset="0"/>
                        <a:cs typeface="Times New Roman" pitchFamily="18" charset="0"/>
                      </a:endParaRPr>
                    </a:p>
                  </a:txBody>
                  <a:tcPr/>
                </a:tc>
                <a:tc>
                  <a:txBody>
                    <a:bodyPr/>
                    <a:lstStyle/>
                    <a:p>
                      <a:r>
                        <a:rPr lang="ru-RU" sz="3200" b="1" dirty="0" smtClean="0"/>
                        <a:t>25</a:t>
                      </a:r>
                      <a:endParaRPr lang="ru-RU" sz="3200" b="1" dirty="0">
                        <a:latin typeface="Times New Roman" pitchFamily="18" charset="0"/>
                        <a:cs typeface="Times New Roman" pitchFamily="18" charset="0"/>
                      </a:endParaRPr>
                    </a:p>
                  </a:txBody>
                  <a:tcPr/>
                </a:tc>
                <a:tc>
                  <a:txBody>
                    <a:bodyPr/>
                    <a:lstStyle/>
                    <a:p>
                      <a:endParaRPr lang="ru-RU" sz="3200" b="1" dirty="0">
                        <a:latin typeface="Times New Roman" pitchFamily="18" charset="0"/>
                        <a:cs typeface="Times New Roman" pitchFamily="18" charset="0"/>
                      </a:endParaRPr>
                    </a:p>
                  </a:txBody>
                  <a:tcPr/>
                </a:tc>
                <a:tc>
                  <a:txBody>
                    <a:bodyPr/>
                    <a:lstStyle/>
                    <a:p>
                      <a:endParaRPr lang="ru-RU" sz="3200" b="1">
                        <a:latin typeface="Times New Roman" pitchFamily="18" charset="0"/>
                        <a:cs typeface="Times New Roman" pitchFamily="18" charset="0"/>
                      </a:endParaRPr>
                    </a:p>
                  </a:txBody>
                  <a:tcPr/>
                </a:tc>
              </a:tr>
              <a:tr h="560992">
                <a:tc>
                  <a:txBody>
                    <a:bodyPr/>
                    <a:lstStyle/>
                    <a:p>
                      <a:r>
                        <a:rPr lang="ru-RU" sz="3200" b="1" dirty="0" smtClean="0"/>
                        <a:t>2</a:t>
                      </a:r>
                      <a:endParaRPr lang="ru-RU" sz="3200" b="1" dirty="0">
                        <a:latin typeface="Times New Roman" pitchFamily="18" charset="0"/>
                        <a:cs typeface="Times New Roman" pitchFamily="18" charset="0"/>
                      </a:endParaRPr>
                    </a:p>
                  </a:txBody>
                  <a:tcPr/>
                </a:tc>
                <a:tc>
                  <a:txBody>
                    <a:bodyPr/>
                    <a:lstStyle/>
                    <a:p>
                      <a:r>
                        <a:rPr lang="ru-RU" sz="3200" b="1" dirty="0" smtClean="0"/>
                        <a:t>9 «Б»</a:t>
                      </a:r>
                      <a:endParaRPr lang="ru-RU" sz="3200" b="1" dirty="0">
                        <a:latin typeface="Times New Roman" pitchFamily="18" charset="0"/>
                        <a:cs typeface="Times New Roman" pitchFamily="18" charset="0"/>
                      </a:endParaRPr>
                    </a:p>
                  </a:txBody>
                  <a:tcPr/>
                </a:tc>
                <a:tc>
                  <a:txBody>
                    <a:bodyPr/>
                    <a:lstStyle/>
                    <a:p>
                      <a:r>
                        <a:rPr lang="ru-RU" sz="3200" b="1" dirty="0" smtClean="0"/>
                        <a:t>30</a:t>
                      </a:r>
                      <a:endParaRPr lang="ru-RU" sz="3200" b="1" dirty="0">
                        <a:latin typeface="Times New Roman" pitchFamily="18" charset="0"/>
                        <a:cs typeface="Times New Roman" pitchFamily="18" charset="0"/>
                      </a:endParaRPr>
                    </a:p>
                  </a:txBody>
                  <a:tcPr/>
                </a:tc>
                <a:tc>
                  <a:txBody>
                    <a:bodyPr/>
                    <a:lstStyle/>
                    <a:p>
                      <a:endParaRPr lang="ru-RU" sz="3200" b="1" dirty="0">
                        <a:latin typeface="Times New Roman" pitchFamily="18" charset="0"/>
                        <a:cs typeface="Times New Roman" pitchFamily="18" charset="0"/>
                      </a:endParaRPr>
                    </a:p>
                  </a:txBody>
                  <a:tcPr/>
                </a:tc>
                <a:tc>
                  <a:txBody>
                    <a:bodyPr/>
                    <a:lstStyle/>
                    <a:p>
                      <a:endParaRPr lang="ru-RU" sz="3200" b="1" dirty="0">
                        <a:latin typeface="Times New Roman" pitchFamily="18" charset="0"/>
                        <a:cs typeface="Times New Roman" pitchFamily="18" charset="0"/>
                      </a:endParaRPr>
                    </a:p>
                  </a:txBody>
                  <a:tcPr/>
                </a:tc>
              </a:tr>
              <a:tr h="560992">
                <a:tc>
                  <a:txBody>
                    <a:bodyPr/>
                    <a:lstStyle/>
                    <a:p>
                      <a:r>
                        <a:rPr lang="ru-RU" sz="3200" b="1" dirty="0" smtClean="0">
                          <a:latin typeface="+mn-lt"/>
                          <a:cs typeface="+mn-cs"/>
                        </a:rPr>
                        <a:t>3</a:t>
                      </a:r>
                      <a:endParaRPr lang="ru-RU" sz="3200" b="1" dirty="0">
                        <a:latin typeface="Times New Roman" pitchFamily="18" charset="0"/>
                        <a:cs typeface="Times New Roman" pitchFamily="18" charset="0"/>
                      </a:endParaRPr>
                    </a:p>
                  </a:txBody>
                  <a:tcPr/>
                </a:tc>
                <a:tc>
                  <a:txBody>
                    <a:bodyPr/>
                    <a:lstStyle/>
                    <a:p>
                      <a:endParaRPr lang="ru-RU" sz="3200" b="1" dirty="0">
                        <a:latin typeface="Times New Roman" pitchFamily="18" charset="0"/>
                        <a:cs typeface="Times New Roman" pitchFamily="18" charset="0"/>
                      </a:endParaRPr>
                    </a:p>
                  </a:txBody>
                  <a:tcPr/>
                </a:tc>
                <a:tc>
                  <a:txBody>
                    <a:bodyPr/>
                    <a:lstStyle/>
                    <a:p>
                      <a:endParaRPr lang="ru-RU" sz="3200" b="1" dirty="0">
                        <a:latin typeface="Times New Roman" pitchFamily="18" charset="0"/>
                        <a:cs typeface="Times New Roman" pitchFamily="18" charset="0"/>
                      </a:endParaRPr>
                    </a:p>
                  </a:txBody>
                  <a:tcPr/>
                </a:tc>
                <a:tc>
                  <a:txBody>
                    <a:bodyPr/>
                    <a:lstStyle/>
                    <a:p>
                      <a:r>
                        <a:rPr lang="ru-RU" sz="3200" b="1" dirty="0" smtClean="0"/>
                        <a:t>11 «А»</a:t>
                      </a:r>
                      <a:endParaRPr lang="ru-RU" sz="3200" b="1" dirty="0">
                        <a:latin typeface="Times New Roman" pitchFamily="18" charset="0"/>
                        <a:cs typeface="Times New Roman" pitchFamily="18" charset="0"/>
                      </a:endParaRPr>
                    </a:p>
                  </a:txBody>
                  <a:tcPr/>
                </a:tc>
                <a:tc>
                  <a:txBody>
                    <a:bodyPr/>
                    <a:lstStyle/>
                    <a:p>
                      <a:r>
                        <a:rPr lang="ru-RU" sz="3200" b="1" dirty="0" smtClean="0"/>
                        <a:t>25</a:t>
                      </a:r>
                      <a:endParaRPr lang="ru-RU" sz="3200" b="1" dirty="0">
                        <a:latin typeface="Times New Roman" pitchFamily="18" charset="0"/>
                        <a:cs typeface="Times New Roman" pitchFamily="18" charset="0"/>
                      </a:endParaRPr>
                    </a:p>
                  </a:txBody>
                  <a:tcPr/>
                </a:tc>
              </a:tr>
              <a:tr h="560992">
                <a:tc>
                  <a:txBody>
                    <a:bodyPr/>
                    <a:lstStyle/>
                    <a:p>
                      <a:r>
                        <a:rPr lang="ru-RU" sz="3200" b="1" dirty="0" smtClean="0">
                          <a:latin typeface="+mn-lt"/>
                          <a:cs typeface="+mn-cs"/>
                        </a:rPr>
                        <a:t>4</a:t>
                      </a:r>
                      <a:endParaRPr lang="ru-RU" sz="3200" b="1" dirty="0">
                        <a:latin typeface="Times New Roman" pitchFamily="18" charset="0"/>
                        <a:cs typeface="Times New Roman" pitchFamily="18" charset="0"/>
                      </a:endParaRPr>
                    </a:p>
                  </a:txBody>
                  <a:tcPr/>
                </a:tc>
                <a:tc>
                  <a:txBody>
                    <a:bodyPr/>
                    <a:lstStyle/>
                    <a:p>
                      <a:r>
                        <a:rPr lang="ru-RU" sz="3200" b="1" dirty="0" smtClean="0"/>
                        <a:t> </a:t>
                      </a:r>
                      <a:endParaRPr lang="ru-RU" sz="3200" b="1" dirty="0">
                        <a:latin typeface="Times New Roman" pitchFamily="18" charset="0"/>
                        <a:cs typeface="Times New Roman" pitchFamily="18" charset="0"/>
                      </a:endParaRPr>
                    </a:p>
                  </a:txBody>
                  <a:tcPr/>
                </a:tc>
                <a:tc>
                  <a:txBody>
                    <a:bodyPr/>
                    <a:lstStyle/>
                    <a:p>
                      <a:endParaRPr lang="ru-RU" sz="3200" b="1" dirty="0">
                        <a:latin typeface="Times New Roman" pitchFamily="18" charset="0"/>
                        <a:cs typeface="Times New Roman" pitchFamily="18" charset="0"/>
                      </a:endParaRPr>
                    </a:p>
                  </a:txBody>
                  <a:tcPr/>
                </a:tc>
                <a:tc>
                  <a:txBody>
                    <a:bodyPr/>
                    <a:lstStyle/>
                    <a:p>
                      <a:r>
                        <a:rPr lang="ru-RU" sz="3200" b="1" dirty="0" smtClean="0"/>
                        <a:t>11 «Б»</a:t>
                      </a:r>
                      <a:endParaRPr lang="ru-RU" sz="3200" b="1" dirty="0">
                        <a:latin typeface="Times New Roman" pitchFamily="18" charset="0"/>
                        <a:cs typeface="Times New Roman" pitchFamily="18" charset="0"/>
                      </a:endParaRPr>
                    </a:p>
                  </a:txBody>
                  <a:tcPr/>
                </a:tc>
                <a:tc>
                  <a:txBody>
                    <a:bodyPr/>
                    <a:lstStyle/>
                    <a:p>
                      <a:r>
                        <a:rPr lang="ru-RU" sz="3200" b="1" dirty="0" smtClean="0">
                          <a:latin typeface="+mn-lt"/>
                          <a:cs typeface="+mn-cs"/>
                        </a:rPr>
                        <a:t>25</a:t>
                      </a:r>
                      <a:endParaRPr lang="ru-RU" sz="3200" b="1" dirty="0">
                        <a:latin typeface="Times New Roman" pitchFamily="18" charset="0"/>
                        <a:cs typeface="Times New Roman" pitchFamily="18" charset="0"/>
                      </a:endParaRPr>
                    </a:p>
                  </a:txBody>
                  <a:tcPr/>
                </a:tc>
              </a:tr>
              <a:tr h="1009787">
                <a:tc gridSpan="2">
                  <a:txBody>
                    <a:bodyPr/>
                    <a:lstStyle/>
                    <a:p>
                      <a:r>
                        <a:rPr lang="ru-RU" sz="3200" b="1" dirty="0" smtClean="0"/>
                        <a:t>Всего</a:t>
                      </a:r>
                      <a:endParaRPr lang="ru-RU" sz="3200" b="1" dirty="0">
                        <a:latin typeface="Times New Roman" pitchFamily="18" charset="0"/>
                        <a:cs typeface="Times New Roman" pitchFamily="18" charset="0"/>
                      </a:endParaRPr>
                    </a:p>
                  </a:txBody>
                  <a:tcPr/>
                </a:tc>
                <a:tc hMerge="1">
                  <a:txBody>
                    <a:bodyPr/>
                    <a:lstStyle/>
                    <a:p>
                      <a:endParaRPr lang="ru-RU" sz="2400" b="1" dirty="0">
                        <a:latin typeface="Times New Roman" pitchFamily="18" charset="0"/>
                        <a:cs typeface="Times New Roman" pitchFamily="18" charset="0"/>
                      </a:endParaRPr>
                    </a:p>
                  </a:txBody>
                  <a:tcPr/>
                </a:tc>
                <a:tc>
                  <a:txBody>
                    <a:bodyPr/>
                    <a:lstStyle/>
                    <a:p>
                      <a:r>
                        <a:rPr lang="ru-RU" sz="3200" b="1" dirty="0" smtClean="0">
                          <a:solidFill>
                            <a:srgbClr val="C00000"/>
                          </a:solidFill>
                          <a:latin typeface="Times New Roman" pitchFamily="18" charset="0"/>
                          <a:cs typeface="Times New Roman" pitchFamily="18" charset="0"/>
                        </a:rPr>
                        <a:t>55</a:t>
                      </a:r>
                      <a:endParaRPr lang="ru-RU" sz="3200" b="1" dirty="0">
                        <a:solidFill>
                          <a:srgbClr val="C00000"/>
                        </a:solidFill>
                        <a:latin typeface="Times New Roman" pitchFamily="18" charset="0"/>
                        <a:cs typeface="Times New Roman" pitchFamily="18" charset="0"/>
                      </a:endParaRPr>
                    </a:p>
                  </a:txBody>
                  <a:tcPr/>
                </a:tc>
                <a:tc gridSpan="2">
                  <a:txBody>
                    <a:bodyPr/>
                    <a:lstStyle/>
                    <a:p>
                      <a:r>
                        <a:rPr lang="ru-RU" sz="3200" b="1" dirty="0" smtClean="0">
                          <a:solidFill>
                            <a:srgbClr val="C00000"/>
                          </a:solidFill>
                          <a:latin typeface="+mn-lt"/>
                          <a:cs typeface="+mn-cs"/>
                        </a:rPr>
                        <a:t>49 + 1 (традиционная</a:t>
                      </a:r>
                      <a:r>
                        <a:rPr lang="ru-RU" sz="3200" b="1" baseline="0" dirty="0" smtClean="0">
                          <a:solidFill>
                            <a:srgbClr val="C00000"/>
                          </a:solidFill>
                          <a:latin typeface="+mn-lt"/>
                          <a:cs typeface="+mn-cs"/>
                        </a:rPr>
                        <a:t> форма)</a:t>
                      </a:r>
                      <a:endParaRPr lang="ru-RU" sz="3200" b="1" dirty="0">
                        <a:solidFill>
                          <a:srgbClr val="C00000"/>
                        </a:solidFill>
                        <a:latin typeface="Times New Roman" pitchFamily="18" charset="0"/>
                        <a:cs typeface="Times New Roman" pitchFamily="18" charset="0"/>
                      </a:endParaRPr>
                    </a:p>
                  </a:txBody>
                  <a:tcPr/>
                </a:tc>
                <a:tc hMerge="1">
                  <a:txBody>
                    <a:bodyPr/>
                    <a:lstStyle/>
                    <a:p>
                      <a:endParaRPr lang="ru-RU" sz="2400" b="1" dirty="0">
                        <a:solidFill>
                          <a:srgbClr val="C00000"/>
                        </a:solidFill>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25450169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fontScale="90000"/>
          </a:bodyPr>
          <a:lstStyle/>
          <a:p>
            <a:r>
              <a:rPr lang="ru-RU" sz="5300" b="1" dirty="0" smtClean="0">
                <a:latin typeface="Times New Roman" pitchFamily="18" charset="0"/>
                <a:cs typeface="Times New Roman" pitchFamily="18" charset="0"/>
              </a:rPr>
              <a:t>Что такое </a:t>
            </a:r>
            <a:r>
              <a:rPr lang="ru-RU" sz="5300" b="1" dirty="0" smtClean="0">
                <a:latin typeface="Times New Roman" pitchFamily="18" charset="0"/>
                <a:cs typeface="Times New Roman" pitchFamily="18" charset="0"/>
              </a:rPr>
              <a:t>ЕГЭ?</a:t>
            </a:r>
            <a:r>
              <a:rPr lang="ru-RU" dirty="0" smtClean="0"/>
              <a:t/>
            </a:r>
            <a:br>
              <a:rPr lang="ru-RU" dirty="0" smtClean="0"/>
            </a:br>
            <a:endParaRPr lang="ru-RU" dirty="0"/>
          </a:p>
        </p:txBody>
      </p:sp>
      <p:sp>
        <p:nvSpPr>
          <p:cNvPr id="4" name="Объект 3"/>
          <p:cNvSpPr>
            <a:spLocks noGrp="1"/>
          </p:cNvSpPr>
          <p:nvPr>
            <p:ph idx="1"/>
          </p:nvPr>
        </p:nvSpPr>
        <p:spPr>
          <a:xfrm>
            <a:off x="323528" y="1124744"/>
            <a:ext cx="8640960" cy="5328592"/>
          </a:xfrm>
          <a:gradFill flip="none" rotWithShape="1">
            <a:gsLst>
              <a:gs pos="0">
                <a:srgbClr val="FFFFCC">
                  <a:shade val="30000"/>
                  <a:satMod val="115000"/>
                </a:srgbClr>
              </a:gs>
              <a:gs pos="50000">
                <a:srgbClr val="FFFFCC">
                  <a:shade val="67500"/>
                  <a:satMod val="115000"/>
                </a:srgbClr>
              </a:gs>
              <a:gs pos="100000">
                <a:srgbClr val="FFFFCC">
                  <a:shade val="100000"/>
                  <a:satMod val="115000"/>
                </a:srgbClr>
              </a:gs>
            </a:gsLst>
            <a:path path="circle">
              <a:fillToRect t="100000" r="100000"/>
            </a:path>
            <a:tileRect l="-100000" b="-100000"/>
          </a:gradFill>
        </p:spPr>
        <p:txBody>
          <a:bodyPr>
            <a:normAutofit/>
          </a:bodyPr>
          <a:lstStyle/>
          <a:p>
            <a:pPr marL="0" indent="0">
              <a:buNone/>
            </a:pPr>
            <a:endParaRPr lang="ru-RU" dirty="0" smtClean="0"/>
          </a:p>
          <a:p>
            <a:r>
              <a:rPr lang="ru-RU" b="1" dirty="0" smtClean="0">
                <a:latin typeface="Times New Roman" pitchFamily="18" charset="0"/>
                <a:cs typeface="Times New Roman" pitchFamily="18" charset="0"/>
              </a:rPr>
              <a:t>Единый государственный экзамен – это форма государственной (итоговой) аттестации, которую проходят выпускники школ Российской Федерации, результаты которой признаются в качестве вступительных испытаний вузами/</a:t>
            </a:r>
            <a:r>
              <a:rPr lang="ru-RU" b="1" dirty="0" err="1" smtClean="0">
                <a:latin typeface="Times New Roman" pitchFamily="18" charset="0"/>
                <a:cs typeface="Times New Roman" pitchFamily="18" charset="0"/>
              </a:rPr>
              <a:t>ссузами</a:t>
            </a:r>
            <a:r>
              <a:rPr lang="ru-RU" b="1" dirty="0" smtClean="0">
                <a:latin typeface="Times New Roman" pitchFamily="18" charset="0"/>
                <a:cs typeface="Times New Roman" pitchFamily="18" charset="0"/>
              </a:rPr>
              <a:t>, имеющими государственную аккредитацию.</a:t>
            </a:r>
            <a:endParaRPr lang="ru-RU" b="1" dirty="0">
              <a:latin typeface="Times New Roman" pitchFamily="18" charset="0"/>
              <a:cs typeface="Times New Roman" pitchFamily="18" charset="0"/>
            </a:endParaRPr>
          </a:p>
        </p:txBody>
      </p:sp>
    </p:spTree>
    <p:extLst>
      <p:ext uri="{BB962C8B-B14F-4D97-AF65-F5344CB8AC3E}">
        <p14:creationId xmlns:p14="http://schemas.microsoft.com/office/powerpoint/2010/main" val="20848494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4000" b="1" dirty="0" smtClean="0">
                <a:latin typeface="Times New Roman" pitchFamily="18" charset="0"/>
                <a:cs typeface="Times New Roman" pitchFamily="18" charset="0"/>
              </a:rPr>
              <a:t>Какие предметы сдают в форме </a:t>
            </a:r>
            <a:r>
              <a:rPr lang="ru-RU" sz="4000" b="1" dirty="0" smtClean="0">
                <a:latin typeface="Times New Roman" pitchFamily="18" charset="0"/>
                <a:cs typeface="Times New Roman" pitchFamily="18" charset="0"/>
              </a:rPr>
              <a:t>ЕГЭ?</a:t>
            </a:r>
            <a:r>
              <a:rPr lang="ru-RU" dirty="0" smtClean="0"/>
              <a:t/>
            </a:r>
            <a:br>
              <a:rPr lang="ru-RU" dirty="0" smtClean="0"/>
            </a:br>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2182744168"/>
              </p:ext>
            </p:extLst>
          </p:nvPr>
        </p:nvGraphicFramePr>
        <p:xfrm>
          <a:off x="323528" y="1700808"/>
          <a:ext cx="8208913" cy="4579443"/>
        </p:xfrm>
        <a:graphic>
          <a:graphicData uri="http://schemas.openxmlformats.org/drawingml/2006/table">
            <a:tbl>
              <a:tblPr firstRow="1" bandRow="1">
                <a:tableStyleId>{C083E6E3-FA7D-4D7B-A595-EF9225AFEA82}</a:tableStyleId>
              </a:tblPr>
              <a:tblGrid>
                <a:gridCol w="3024337"/>
                <a:gridCol w="5184576"/>
              </a:tblGrid>
              <a:tr h="647523">
                <a:tc gridSpan="2">
                  <a:txBody>
                    <a:bodyPr/>
                    <a:lstStyle/>
                    <a:p>
                      <a:pPr algn="ctr"/>
                      <a:r>
                        <a:rPr lang="ru-RU" sz="3200" u="sng" dirty="0" smtClean="0"/>
                        <a:t>Предметы на выбор</a:t>
                      </a:r>
                      <a:endParaRPr lang="ru-RU" sz="3200" u="sng" dirty="0">
                        <a:solidFill>
                          <a:schemeClr val="tx1"/>
                        </a:solidFill>
                      </a:endParaRPr>
                    </a:p>
                  </a:txBody>
                  <a:tcPr/>
                </a:tc>
                <a:tc hMerge="1">
                  <a:txBody>
                    <a:bodyPr/>
                    <a:lstStyle/>
                    <a:p>
                      <a:endParaRPr lang="ru-RU" dirty="0"/>
                    </a:p>
                  </a:txBody>
                  <a:tcPr/>
                </a:tc>
              </a:tr>
              <a:tr h="414641">
                <a:tc>
                  <a:txBody>
                    <a:bodyPr/>
                    <a:lstStyle/>
                    <a:p>
                      <a:r>
                        <a:rPr lang="ru-RU" sz="2400" b="1" dirty="0" smtClean="0">
                          <a:latin typeface="Times New Roman" pitchFamily="18" charset="0"/>
                          <a:cs typeface="Times New Roman" pitchFamily="18" charset="0"/>
                        </a:rPr>
                        <a:t>Литература</a:t>
                      </a:r>
                      <a:endParaRPr lang="ru-RU" sz="2400" b="1" dirty="0">
                        <a:latin typeface="Times New Roman" pitchFamily="18" charset="0"/>
                        <a:cs typeface="Times New Roman" pitchFamily="18" charset="0"/>
                      </a:endParaRPr>
                    </a:p>
                  </a:txBody>
                  <a:tcPr/>
                </a:tc>
                <a:tc>
                  <a:txBody>
                    <a:bodyPr/>
                    <a:lstStyle/>
                    <a:p>
                      <a:r>
                        <a:rPr lang="ru-RU" sz="2400" b="1" dirty="0" smtClean="0">
                          <a:latin typeface="Times New Roman" pitchFamily="18" charset="0"/>
                          <a:cs typeface="Times New Roman" pitchFamily="18" charset="0"/>
                        </a:rPr>
                        <a:t>Английский язык</a:t>
                      </a:r>
                      <a:endParaRPr lang="ru-RU" sz="2400" b="1" dirty="0">
                        <a:latin typeface="Times New Roman" pitchFamily="18" charset="0"/>
                        <a:cs typeface="Times New Roman" pitchFamily="18" charset="0"/>
                      </a:endParaRPr>
                    </a:p>
                  </a:txBody>
                  <a:tcPr/>
                </a:tc>
              </a:tr>
              <a:tr h="414641">
                <a:tc>
                  <a:txBody>
                    <a:bodyPr/>
                    <a:lstStyle/>
                    <a:p>
                      <a:r>
                        <a:rPr lang="ru-RU" sz="2400" b="1" dirty="0" smtClean="0">
                          <a:latin typeface="Times New Roman" pitchFamily="18" charset="0"/>
                          <a:cs typeface="Times New Roman" pitchFamily="18" charset="0"/>
                        </a:rPr>
                        <a:t>Физика</a:t>
                      </a:r>
                      <a:endParaRPr lang="ru-RU" sz="2400" b="1" dirty="0">
                        <a:latin typeface="Times New Roman" pitchFamily="18" charset="0"/>
                        <a:cs typeface="Times New Roman" pitchFamily="18" charset="0"/>
                      </a:endParaRPr>
                    </a:p>
                  </a:txBody>
                  <a:tcPr/>
                </a:tc>
                <a:tc>
                  <a:txBody>
                    <a:bodyPr/>
                    <a:lstStyle/>
                    <a:p>
                      <a:r>
                        <a:rPr lang="ru-RU" sz="2400" b="1" dirty="0" smtClean="0">
                          <a:latin typeface="Times New Roman" pitchFamily="18" charset="0"/>
                          <a:cs typeface="Times New Roman" pitchFamily="18" charset="0"/>
                        </a:rPr>
                        <a:t>Немецкий язык</a:t>
                      </a:r>
                      <a:endParaRPr lang="ru-RU" sz="2400" b="1" dirty="0">
                        <a:latin typeface="Times New Roman" pitchFamily="18" charset="0"/>
                        <a:cs typeface="Times New Roman" pitchFamily="18" charset="0"/>
                      </a:endParaRPr>
                    </a:p>
                  </a:txBody>
                  <a:tcPr/>
                </a:tc>
              </a:tr>
              <a:tr h="414641">
                <a:tc>
                  <a:txBody>
                    <a:bodyPr/>
                    <a:lstStyle/>
                    <a:p>
                      <a:r>
                        <a:rPr lang="ru-RU" sz="2400" b="1" dirty="0" smtClean="0">
                          <a:latin typeface="Times New Roman" pitchFamily="18" charset="0"/>
                          <a:cs typeface="Times New Roman" pitchFamily="18" charset="0"/>
                        </a:rPr>
                        <a:t>Химия</a:t>
                      </a:r>
                      <a:endParaRPr lang="ru-RU" sz="2400" b="1" dirty="0">
                        <a:latin typeface="Times New Roman" pitchFamily="18" charset="0"/>
                        <a:cs typeface="Times New Roman" pitchFamily="18" charset="0"/>
                      </a:endParaRPr>
                    </a:p>
                  </a:txBody>
                  <a:tcPr/>
                </a:tc>
                <a:tc>
                  <a:txBody>
                    <a:bodyPr/>
                    <a:lstStyle/>
                    <a:p>
                      <a:r>
                        <a:rPr lang="ru-RU" sz="2400" b="1" dirty="0" smtClean="0">
                          <a:latin typeface="Times New Roman" pitchFamily="18" charset="0"/>
                          <a:cs typeface="Times New Roman" pitchFamily="18" charset="0"/>
                        </a:rPr>
                        <a:t>Французский язык</a:t>
                      </a:r>
                      <a:endParaRPr lang="ru-RU" sz="2400" b="1" dirty="0">
                        <a:latin typeface="Times New Roman" pitchFamily="18" charset="0"/>
                        <a:cs typeface="Times New Roman" pitchFamily="18" charset="0"/>
                      </a:endParaRPr>
                    </a:p>
                  </a:txBody>
                  <a:tcPr/>
                </a:tc>
              </a:tr>
              <a:tr h="414641">
                <a:tc>
                  <a:txBody>
                    <a:bodyPr/>
                    <a:lstStyle/>
                    <a:p>
                      <a:r>
                        <a:rPr lang="ru-RU" sz="2400" b="1" dirty="0" smtClean="0">
                          <a:latin typeface="Times New Roman" pitchFamily="18" charset="0"/>
                          <a:cs typeface="Times New Roman" pitchFamily="18" charset="0"/>
                        </a:rPr>
                        <a:t>Биология</a:t>
                      </a:r>
                      <a:endParaRPr lang="ru-RU" sz="2400" b="1" dirty="0">
                        <a:latin typeface="Times New Roman" pitchFamily="18" charset="0"/>
                        <a:cs typeface="Times New Roman" pitchFamily="18" charset="0"/>
                      </a:endParaRPr>
                    </a:p>
                  </a:txBody>
                  <a:tcPr/>
                </a:tc>
                <a:tc>
                  <a:txBody>
                    <a:bodyPr/>
                    <a:lstStyle/>
                    <a:p>
                      <a:r>
                        <a:rPr lang="ru-RU" sz="2400" b="1" dirty="0" smtClean="0">
                          <a:latin typeface="Times New Roman" pitchFamily="18" charset="0"/>
                          <a:cs typeface="Times New Roman" pitchFamily="18" charset="0"/>
                        </a:rPr>
                        <a:t>Испанский язык</a:t>
                      </a:r>
                      <a:endParaRPr lang="ru-RU" sz="2400" b="1" dirty="0">
                        <a:latin typeface="Times New Roman" pitchFamily="18" charset="0"/>
                        <a:cs typeface="Times New Roman" pitchFamily="18" charset="0"/>
                      </a:endParaRPr>
                    </a:p>
                  </a:txBody>
                  <a:tcPr/>
                </a:tc>
              </a:tr>
              <a:tr h="862265">
                <a:tc>
                  <a:txBody>
                    <a:bodyPr/>
                    <a:lstStyle/>
                    <a:p>
                      <a:r>
                        <a:rPr lang="ru-RU" sz="2400" b="1" dirty="0" smtClean="0">
                          <a:latin typeface="Times New Roman" pitchFamily="18" charset="0"/>
                          <a:cs typeface="Times New Roman" pitchFamily="18" charset="0"/>
                        </a:rPr>
                        <a:t>География</a:t>
                      </a:r>
                      <a:endParaRPr lang="ru-RU" sz="2400" b="1"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400" b="1" dirty="0" smtClean="0">
                          <a:latin typeface="Times New Roman" pitchFamily="18" charset="0"/>
                          <a:cs typeface="Times New Roman" pitchFamily="18" charset="0"/>
                        </a:rPr>
                        <a:t>Информатика и ИКТ (информационно-коммуникационные технологии)</a:t>
                      </a:r>
                    </a:p>
                  </a:txBody>
                  <a:tcPr/>
                </a:tc>
              </a:tr>
              <a:tr h="414641">
                <a:tc>
                  <a:txBody>
                    <a:bodyPr/>
                    <a:lstStyle/>
                    <a:p>
                      <a:r>
                        <a:rPr lang="ru-RU" sz="2400" b="1" dirty="0" smtClean="0">
                          <a:latin typeface="Times New Roman" pitchFamily="18" charset="0"/>
                          <a:cs typeface="Times New Roman" pitchFamily="18" charset="0"/>
                        </a:rPr>
                        <a:t>История</a:t>
                      </a:r>
                      <a:endParaRPr lang="ru-RU" sz="2400" b="1" dirty="0">
                        <a:latin typeface="Times New Roman" pitchFamily="18" charset="0"/>
                        <a:cs typeface="Times New Roman" pitchFamily="18" charset="0"/>
                      </a:endParaRPr>
                    </a:p>
                  </a:txBody>
                  <a:tcPr/>
                </a:tc>
                <a:tc>
                  <a:txBody>
                    <a:bodyPr/>
                    <a:lstStyle/>
                    <a:p>
                      <a:endParaRPr lang="ru-RU" sz="2400" b="1" dirty="0">
                        <a:latin typeface="Times New Roman" pitchFamily="18" charset="0"/>
                        <a:cs typeface="Times New Roman" pitchFamily="18" charset="0"/>
                      </a:endParaRPr>
                    </a:p>
                  </a:txBody>
                  <a:tcPr/>
                </a:tc>
              </a:tr>
              <a:tr h="414641">
                <a:tc>
                  <a:txBody>
                    <a:bodyPr/>
                    <a:lstStyle/>
                    <a:p>
                      <a:r>
                        <a:rPr lang="ru-RU" sz="2400" b="1" dirty="0" smtClean="0">
                          <a:latin typeface="Times New Roman" pitchFamily="18" charset="0"/>
                          <a:cs typeface="Times New Roman" pitchFamily="18" charset="0"/>
                        </a:rPr>
                        <a:t>Обществознание</a:t>
                      </a:r>
                      <a:endParaRPr lang="ru-RU" sz="2400" b="1" dirty="0">
                        <a:latin typeface="Times New Roman" pitchFamily="18" charset="0"/>
                        <a:cs typeface="Times New Roman" pitchFamily="18" charset="0"/>
                      </a:endParaRPr>
                    </a:p>
                  </a:txBody>
                  <a:tcPr/>
                </a:tc>
                <a:tc>
                  <a:txBody>
                    <a:bodyPr/>
                    <a:lstStyle/>
                    <a:p>
                      <a:endParaRPr lang="ru-RU" sz="2400" b="1" dirty="0">
                        <a:latin typeface="Times New Roman" pitchFamily="18" charset="0"/>
                        <a:cs typeface="Times New Roman" pitchFamily="18" charset="0"/>
                      </a:endParaRPr>
                    </a:p>
                  </a:txBody>
                  <a:tcPr/>
                </a:tc>
              </a:tr>
            </a:tbl>
          </a:graphicData>
        </a:graphic>
      </p:graphicFrame>
      <p:sp>
        <p:nvSpPr>
          <p:cNvPr id="5" name="TextBox 4"/>
          <p:cNvSpPr txBox="1"/>
          <p:nvPr/>
        </p:nvSpPr>
        <p:spPr>
          <a:xfrm>
            <a:off x="827583" y="918517"/>
            <a:ext cx="8095101" cy="523220"/>
          </a:xfrm>
          <a:prstGeom prst="rect">
            <a:avLst/>
          </a:prstGeom>
          <a:noFill/>
        </p:spPr>
        <p:txBody>
          <a:bodyPr wrap="none" rtlCol="0">
            <a:spAutoFit/>
          </a:bodyPr>
          <a:lstStyle/>
          <a:p>
            <a:r>
              <a:rPr lang="ru-RU" sz="2800" b="1" u="sng" dirty="0" smtClean="0">
                <a:latin typeface="Times New Roman" pitchFamily="18" charset="0"/>
                <a:cs typeface="Times New Roman" pitchFamily="18" charset="0"/>
              </a:rPr>
              <a:t>Обязательные предметы</a:t>
            </a:r>
            <a:r>
              <a:rPr lang="ru-RU" sz="2400" b="1" dirty="0" smtClean="0">
                <a:latin typeface="Times New Roman" pitchFamily="18" charset="0"/>
                <a:cs typeface="Times New Roman" pitchFamily="18" charset="0"/>
              </a:rPr>
              <a:t>: математика, русский язык</a:t>
            </a:r>
            <a:endParaRPr lang="ru-RU"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11617474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332656"/>
            <a:ext cx="8784976" cy="1512168"/>
          </a:xfrm>
        </p:spPr>
        <p:txBody>
          <a:bodyPr>
            <a:normAutofit fontScale="90000"/>
          </a:bodyPr>
          <a:lstStyle/>
          <a:p>
            <a:r>
              <a:rPr lang="ru-RU" sz="3600" b="1" dirty="0" smtClean="0">
                <a:latin typeface="Times New Roman" pitchFamily="18" charset="0"/>
                <a:cs typeface="Times New Roman" pitchFamily="18" charset="0"/>
              </a:rPr>
              <a:t>Сколько экзаменов нужно сдавать в форме </a:t>
            </a:r>
            <a:r>
              <a:rPr lang="ru-RU" sz="3600" b="1" dirty="0" smtClean="0">
                <a:latin typeface="Times New Roman" pitchFamily="18" charset="0"/>
                <a:cs typeface="Times New Roman" pitchFamily="18" charset="0"/>
              </a:rPr>
              <a:t>ЕГЭ?</a:t>
            </a:r>
            <a:r>
              <a:rPr lang="ru-RU" dirty="0" smtClean="0"/>
              <a:t/>
            </a:r>
            <a:br>
              <a:rPr lang="ru-RU" dirty="0" smtClean="0"/>
            </a:br>
            <a:endParaRPr lang="ru-RU" dirty="0"/>
          </a:p>
        </p:txBody>
      </p:sp>
      <p:sp>
        <p:nvSpPr>
          <p:cNvPr id="3" name="Объект 2"/>
          <p:cNvSpPr>
            <a:spLocks noGrp="1"/>
          </p:cNvSpPr>
          <p:nvPr>
            <p:ph idx="1"/>
          </p:nvPr>
        </p:nvSpPr>
        <p:spPr>
          <a:xfrm>
            <a:off x="179512" y="1268760"/>
            <a:ext cx="8712968" cy="5445224"/>
          </a:xfrm>
          <a:blipFill>
            <a:blip r:embed="rId2"/>
            <a:tile tx="0" ty="0" sx="100000" sy="100000" flip="none" algn="tl"/>
          </a:blipFill>
        </p:spPr>
        <p:txBody>
          <a:bodyPr>
            <a:noAutofit/>
          </a:bodyPr>
          <a:lstStyle/>
          <a:p>
            <a:r>
              <a:rPr lang="ru-RU" sz="2800" b="1" dirty="0" smtClean="0">
                <a:latin typeface="Times New Roman" pitchFamily="18" charset="0"/>
                <a:cs typeface="Times New Roman" pitchFamily="18" charset="0"/>
              </a:rPr>
              <a:t>Выпускники школы для получения аттестата должен сдать ЕГЭ </a:t>
            </a:r>
            <a:r>
              <a:rPr lang="ru-RU" b="1" dirty="0" smtClean="0">
                <a:solidFill>
                  <a:srgbClr val="FF0000"/>
                </a:solidFill>
                <a:latin typeface="Times New Roman" pitchFamily="18" charset="0"/>
                <a:cs typeface="Times New Roman" pitchFamily="18" charset="0"/>
              </a:rPr>
              <a:t>по двум обязательным предметам: русский язык и математика. </a:t>
            </a:r>
            <a:r>
              <a:rPr lang="ru-RU" sz="2800" b="1" dirty="0">
                <a:solidFill>
                  <a:srgbClr val="FF0000"/>
                </a:solidFill>
                <a:latin typeface="Times New Roman" pitchFamily="18" charset="0"/>
                <a:cs typeface="Times New Roman" pitchFamily="18" charset="0"/>
              </a:rPr>
              <a:t> </a:t>
            </a:r>
            <a:r>
              <a:rPr lang="ru-RU" sz="2800" b="1" dirty="0" smtClean="0">
                <a:latin typeface="Times New Roman" pitchFamily="18" charset="0"/>
                <a:cs typeface="Times New Roman" pitchFamily="18" charset="0"/>
              </a:rPr>
              <a:t>Все </a:t>
            </a:r>
            <a:r>
              <a:rPr lang="ru-RU" sz="2800" b="1" dirty="0" smtClean="0">
                <a:latin typeface="Times New Roman" pitchFamily="18" charset="0"/>
                <a:cs typeface="Times New Roman" pitchFamily="18" charset="0"/>
              </a:rPr>
              <a:t>остальные предметы сдаются на добровольной основе.</a:t>
            </a:r>
          </a:p>
          <a:p>
            <a:r>
              <a:rPr lang="ru-RU" sz="2800" b="1" dirty="0" smtClean="0">
                <a:latin typeface="Times New Roman" pitchFamily="18" charset="0"/>
                <a:cs typeface="Times New Roman" pitchFamily="18" charset="0"/>
              </a:rPr>
              <a:t> Количество экзаменов по выбору выпускники и поступающие в вуз/</a:t>
            </a:r>
            <a:r>
              <a:rPr lang="ru-RU" sz="2800" b="1" dirty="0" err="1" smtClean="0">
                <a:latin typeface="Times New Roman" pitchFamily="18" charset="0"/>
                <a:cs typeface="Times New Roman" pitchFamily="18" charset="0"/>
              </a:rPr>
              <a:t>ссуз</a:t>
            </a:r>
            <a:r>
              <a:rPr lang="ru-RU" sz="2800" b="1" dirty="0" smtClean="0">
                <a:latin typeface="Times New Roman" pitchFamily="18" charset="0"/>
                <a:cs typeface="Times New Roman" pitchFamily="18" charset="0"/>
              </a:rPr>
              <a:t> определяют самостоятельно в зависимости от перечня вступительных испытаний в вуз/</a:t>
            </a:r>
            <a:r>
              <a:rPr lang="ru-RU" sz="2800" b="1" dirty="0" err="1" smtClean="0">
                <a:latin typeface="Times New Roman" pitchFamily="18" charset="0"/>
                <a:cs typeface="Times New Roman" pitchFamily="18" charset="0"/>
              </a:rPr>
              <a:t>ссуз</a:t>
            </a:r>
            <a:r>
              <a:rPr lang="ru-RU" sz="2800" b="1" dirty="0" smtClean="0">
                <a:latin typeface="Times New Roman" pitchFamily="18" charset="0"/>
                <a:cs typeface="Times New Roman" pitchFamily="18" charset="0"/>
              </a:rPr>
              <a:t> по каждой специальности, которые необходимы для поступления.</a:t>
            </a:r>
            <a:endParaRPr lang="ru-RU" sz="2800" b="1" dirty="0">
              <a:latin typeface="Times New Roman" pitchFamily="18" charset="0"/>
              <a:cs typeface="Times New Roman" pitchFamily="18" charset="0"/>
            </a:endParaRPr>
          </a:p>
        </p:txBody>
      </p:sp>
    </p:spTree>
    <p:extLst>
      <p:ext uri="{BB962C8B-B14F-4D97-AF65-F5344CB8AC3E}">
        <p14:creationId xmlns:p14="http://schemas.microsoft.com/office/powerpoint/2010/main" val="11688543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836712"/>
          </a:xfrm>
        </p:spPr>
        <p:txBody>
          <a:bodyPr>
            <a:normAutofit fontScale="90000"/>
          </a:bodyPr>
          <a:lstStyle/>
          <a:p>
            <a:r>
              <a:rPr lang="ru-RU" b="1" dirty="0" smtClean="0">
                <a:latin typeface="Times New Roman" pitchFamily="18" charset="0"/>
                <a:cs typeface="Times New Roman" pitchFamily="18" charset="0"/>
              </a:rPr>
              <a:t>Какие задания используются на </a:t>
            </a:r>
            <a:r>
              <a:rPr lang="ru-RU" b="1" dirty="0" smtClean="0">
                <a:latin typeface="Times New Roman" pitchFamily="18" charset="0"/>
                <a:cs typeface="Times New Roman" pitchFamily="18" charset="0"/>
              </a:rPr>
              <a:t>ЕГЭ?</a:t>
            </a:r>
            <a:endParaRPr lang="ru-RU" b="1" dirty="0">
              <a:latin typeface="Times New Roman" pitchFamily="18" charset="0"/>
              <a:cs typeface="Times New Roman" pitchFamily="18" charset="0"/>
            </a:endParaRPr>
          </a:p>
        </p:txBody>
      </p:sp>
      <p:sp>
        <p:nvSpPr>
          <p:cNvPr id="3" name="Объект 2"/>
          <p:cNvSpPr>
            <a:spLocks noGrp="1"/>
          </p:cNvSpPr>
          <p:nvPr>
            <p:ph idx="1"/>
          </p:nvPr>
        </p:nvSpPr>
        <p:spPr>
          <a:xfrm>
            <a:off x="0" y="764704"/>
            <a:ext cx="9144000" cy="6093296"/>
          </a:xfrm>
          <a:blipFill>
            <a:blip r:embed="rId2"/>
            <a:tile tx="0" ty="0" sx="100000" sy="100000" flip="none" algn="tl"/>
          </a:blipFill>
        </p:spPr>
        <p:txBody>
          <a:bodyPr>
            <a:noAutofit/>
          </a:bodyPr>
          <a:lstStyle/>
          <a:p>
            <a:r>
              <a:rPr lang="ru-RU" sz="2200" b="1" dirty="0" smtClean="0">
                <a:latin typeface="Times New Roman" pitchFamily="18" charset="0"/>
                <a:cs typeface="Times New Roman" pitchFamily="18" charset="0"/>
              </a:rPr>
              <a:t>ЕГЭ проводится с использованием заданий стандартизированной формы - контрольных измерительных материалов (</a:t>
            </a:r>
            <a:r>
              <a:rPr lang="ru-RU" sz="2200" b="1" dirty="0" err="1" smtClean="0">
                <a:latin typeface="Times New Roman" pitchFamily="18" charset="0"/>
                <a:cs typeface="Times New Roman" pitchFamily="18" charset="0"/>
              </a:rPr>
              <a:t>КИМов</a:t>
            </a:r>
            <a:r>
              <a:rPr lang="ru-RU" sz="2200" b="1" dirty="0" smtClean="0">
                <a:latin typeface="Times New Roman" pitchFamily="18" charset="0"/>
                <a:cs typeface="Times New Roman" pitchFamily="18" charset="0"/>
              </a:rPr>
              <a:t>), выполнение которых позволяет установить уровень освоения федерального государственного образовательного стандарта среднего (полного) общего образования и не выходят за рамки школьной программы. </a:t>
            </a:r>
          </a:p>
          <a:p>
            <a:pPr marL="0" indent="0">
              <a:buNone/>
            </a:pPr>
            <a:endParaRPr lang="ru-RU" sz="2200" b="1" dirty="0" smtClean="0">
              <a:latin typeface="Times New Roman" pitchFamily="18" charset="0"/>
              <a:cs typeface="Times New Roman" pitchFamily="18" charset="0"/>
            </a:endParaRPr>
          </a:p>
          <a:p>
            <a:r>
              <a:rPr lang="ru-RU" sz="2200" b="1" dirty="0" smtClean="0">
                <a:latin typeface="Times New Roman" pitchFamily="18" charset="0"/>
                <a:cs typeface="Times New Roman" pitchFamily="18" charset="0"/>
              </a:rPr>
              <a:t>Варианты </a:t>
            </a:r>
            <a:r>
              <a:rPr lang="ru-RU" sz="2200" b="1" dirty="0" err="1" smtClean="0">
                <a:latin typeface="Times New Roman" pitchFamily="18" charset="0"/>
                <a:cs typeface="Times New Roman" pitchFamily="18" charset="0"/>
              </a:rPr>
              <a:t>КИМов</a:t>
            </a:r>
            <a:r>
              <a:rPr lang="ru-RU" sz="2200" b="1" dirty="0" smtClean="0">
                <a:latin typeface="Times New Roman" pitchFamily="18" charset="0"/>
                <a:cs typeface="Times New Roman" pitchFamily="18" charset="0"/>
              </a:rPr>
              <a:t> по всем общеобразовательным предметам (кроме литературы и иностранного языка) включают в себя задания различных типов:</a:t>
            </a:r>
          </a:p>
          <a:p>
            <a:r>
              <a:rPr lang="ru-RU" sz="2200" b="1" dirty="0" smtClean="0">
                <a:solidFill>
                  <a:srgbClr val="FF0000"/>
                </a:solidFill>
                <a:latin typeface="Times New Roman" pitchFamily="18" charset="0"/>
                <a:cs typeface="Times New Roman" pitchFamily="18" charset="0"/>
              </a:rPr>
              <a:t>тип А </a:t>
            </a:r>
            <a:r>
              <a:rPr lang="ru-RU" sz="2200" b="1" dirty="0" smtClean="0">
                <a:latin typeface="Times New Roman" pitchFamily="18" charset="0"/>
                <a:cs typeface="Times New Roman" pitchFamily="18" charset="0"/>
              </a:rPr>
              <a:t>– задания с выбором правильного ответа из четырех предложенных;</a:t>
            </a:r>
          </a:p>
          <a:p>
            <a:r>
              <a:rPr lang="ru-RU" sz="2200" b="1" dirty="0" smtClean="0">
                <a:solidFill>
                  <a:srgbClr val="FF0000"/>
                </a:solidFill>
                <a:latin typeface="Times New Roman" pitchFamily="18" charset="0"/>
                <a:cs typeface="Times New Roman" pitchFamily="18" charset="0"/>
              </a:rPr>
              <a:t>тип Б </a:t>
            </a:r>
            <a:r>
              <a:rPr lang="ru-RU" sz="2200" b="1" dirty="0" smtClean="0">
                <a:latin typeface="Times New Roman" pitchFamily="18" charset="0"/>
                <a:cs typeface="Times New Roman" pitchFamily="18" charset="0"/>
              </a:rPr>
              <a:t>– задания с кратким свободным ответом (словосочетание или число);</a:t>
            </a:r>
          </a:p>
          <a:p>
            <a:r>
              <a:rPr lang="ru-RU" sz="2200" b="1" dirty="0" smtClean="0">
                <a:solidFill>
                  <a:srgbClr val="FF0000"/>
                </a:solidFill>
                <a:latin typeface="Times New Roman" pitchFamily="18" charset="0"/>
                <a:cs typeface="Times New Roman" pitchFamily="18" charset="0"/>
              </a:rPr>
              <a:t>тип С </a:t>
            </a:r>
            <a:r>
              <a:rPr lang="ru-RU" sz="2200" b="1" dirty="0" smtClean="0">
                <a:latin typeface="Times New Roman" pitchFamily="18" charset="0"/>
                <a:cs typeface="Times New Roman" pitchFamily="18" charset="0"/>
              </a:rPr>
              <a:t>– задания с развернутым свободным ответом (словесное обоснование, математический вывод, эссе, доказательства, изложение собственной позиции).</a:t>
            </a:r>
            <a:endParaRPr lang="ru-RU" sz="2200" b="1" dirty="0">
              <a:latin typeface="Times New Roman" pitchFamily="18" charset="0"/>
              <a:cs typeface="Times New Roman" pitchFamily="18" charset="0"/>
            </a:endParaRPr>
          </a:p>
        </p:txBody>
      </p:sp>
    </p:spTree>
    <p:extLst>
      <p:ext uri="{BB962C8B-B14F-4D97-AF65-F5344CB8AC3E}">
        <p14:creationId xmlns:p14="http://schemas.microsoft.com/office/powerpoint/2010/main" val="29544377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7760"/>
            <a:ext cx="8229600" cy="994122"/>
          </a:xfrm>
        </p:spPr>
        <p:txBody>
          <a:bodyPr/>
          <a:lstStyle/>
          <a:p>
            <a:r>
              <a:rPr lang="ru-RU" b="1" dirty="0" smtClean="0">
                <a:latin typeface="Times New Roman" pitchFamily="18" charset="0"/>
                <a:cs typeface="Times New Roman" pitchFamily="18" charset="0"/>
              </a:rPr>
              <a:t>Как подготовиться к </a:t>
            </a:r>
            <a:r>
              <a:rPr lang="ru-RU" b="1" dirty="0" smtClean="0">
                <a:latin typeface="Times New Roman" pitchFamily="18" charset="0"/>
                <a:cs typeface="Times New Roman" pitchFamily="18" charset="0"/>
              </a:rPr>
              <a:t>ЕГЭ?</a:t>
            </a:r>
            <a:endParaRPr lang="ru-RU" b="1" dirty="0">
              <a:latin typeface="Times New Roman" pitchFamily="18" charset="0"/>
              <a:cs typeface="Times New Roman" pitchFamily="18" charset="0"/>
            </a:endParaRPr>
          </a:p>
        </p:txBody>
      </p:sp>
      <p:sp>
        <p:nvSpPr>
          <p:cNvPr id="3" name="Объект 2"/>
          <p:cNvSpPr>
            <a:spLocks noGrp="1"/>
          </p:cNvSpPr>
          <p:nvPr>
            <p:ph idx="1"/>
          </p:nvPr>
        </p:nvSpPr>
        <p:spPr>
          <a:xfrm>
            <a:off x="179512" y="764704"/>
            <a:ext cx="8856984" cy="5976664"/>
          </a:xfrm>
          <a:blipFill>
            <a:blip r:embed="rId2"/>
            <a:tile tx="0" ty="0" sx="100000" sy="100000" flip="none" algn="tl"/>
          </a:blipFill>
        </p:spPr>
        <p:txBody>
          <a:bodyPr>
            <a:noAutofit/>
          </a:bodyPr>
          <a:lstStyle/>
          <a:p>
            <a:r>
              <a:rPr lang="ru-RU" sz="3600" b="1" i="1" dirty="0" smtClean="0">
                <a:solidFill>
                  <a:srgbClr val="C00000"/>
                </a:solidFill>
                <a:latin typeface="Times New Roman" pitchFamily="18" charset="0"/>
                <a:cs typeface="Times New Roman" pitchFamily="18" charset="0"/>
              </a:rPr>
              <a:t>Учиться, учиться и еще раз учиться!</a:t>
            </a:r>
          </a:p>
          <a:p>
            <a:r>
              <a:rPr lang="ru-RU" sz="2800" b="1" dirty="0" smtClean="0">
                <a:latin typeface="Times New Roman" pitchFamily="18" charset="0"/>
                <a:cs typeface="Times New Roman" pitchFamily="18" charset="0"/>
              </a:rPr>
              <a:t>Все задания ЕГЭ составлены по школьной программе, поэтому надо просто хорошо учиться. </a:t>
            </a:r>
          </a:p>
          <a:p>
            <a:r>
              <a:rPr lang="ru-RU" sz="2800" b="1" dirty="0" smtClean="0">
                <a:latin typeface="Times New Roman" pitchFamily="18" charset="0"/>
                <a:cs typeface="Times New Roman" pitchFamily="18" charset="0"/>
              </a:rPr>
              <a:t>Для подготовки к ЕГЭ лучше всего использовать учебники по предметам из перечня, рекомендованного Министерством образования и науки Российской Федерации.</a:t>
            </a:r>
          </a:p>
          <a:p>
            <a:r>
              <a:rPr lang="ru-RU" sz="2800" b="1" dirty="0" smtClean="0">
                <a:latin typeface="Times New Roman" pitchFamily="18" charset="0"/>
                <a:cs typeface="Times New Roman" pitchFamily="18" charset="0"/>
              </a:rPr>
              <a:t>Ежегодно на сайте ФГНУ "Федеральный институт педагогических измерений" публикуются задания из нескольких вариантов </a:t>
            </a:r>
            <a:r>
              <a:rPr lang="ru-RU" sz="2800" b="1" dirty="0" err="1" smtClean="0">
                <a:latin typeface="Times New Roman" pitchFamily="18" charset="0"/>
                <a:cs typeface="Times New Roman" pitchFamily="18" charset="0"/>
              </a:rPr>
              <a:t>КИМов</a:t>
            </a:r>
            <a:r>
              <a:rPr lang="ru-RU" sz="2800" b="1" dirty="0" smtClean="0">
                <a:latin typeface="Times New Roman" pitchFamily="18" charset="0"/>
                <a:cs typeface="Times New Roman" pitchFamily="18" charset="0"/>
              </a:rPr>
              <a:t>, которые использовались на предыдущих ЕГЭ. </a:t>
            </a:r>
          </a:p>
          <a:p>
            <a:r>
              <a:rPr lang="ru-RU" sz="2800" b="1" dirty="0" smtClean="0">
                <a:latin typeface="Times New Roman" pitchFamily="18" charset="0"/>
                <a:cs typeface="Times New Roman" pitchFamily="18" charset="0"/>
              </a:rPr>
              <a:t>Там же можно ознакомиться с демонстрационными вариантами </a:t>
            </a:r>
            <a:r>
              <a:rPr lang="ru-RU" sz="2800" b="1" dirty="0" err="1" smtClean="0">
                <a:latin typeface="Times New Roman" pitchFamily="18" charset="0"/>
                <a:cs typeface="Times New Roman" pitchFamily="18" charset="0"/>
              </a:rPr>
              <a:t>КИМов</a:t>
            </a:r>
            <a:r>
              <a:rPr lang="ru-RU" sz="2800" b="1" dirty="0" smtClean="0">
                <a:latin typeface="Times New Roman" pitchFamily="18" charset="0"/>
                <a:cs typeface="Times New Roman" pitchFamily="18" charset="0"/>
              </a:rPr>
              <a:t>.</a:t>
            </a:r>
            <a:endParaRPr lang="ru-RU" sz="2800" b="1" dirty="0">
              <a:latin typeface="Times New Roman" pitchFamily="18" charset="0"/>
              <a:cs typeface="Times New Roman" pitchFamily="18" charset="0"/>
            </a:endParaRPr>
          </a:p>
        </p:txBody>
      </p:sp>
    </p:spTree>
    <p:extLst>
      <p:ext uri="{BB962C8B-B14F-4D97-AF65-F5344CB8AC3E}">
        <p14:creationId xmlns:p14="http://schemas.microsoft.com/office/powerpoint/2010/main" val="13273024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16632"/>
            <a:ext cx="8229600" cy="922114"/>
          </a:xfrm>
        </p:spPr>
        <p:txBody>
          <a:bodyPr/>
          <a:lstStyle/>
          <a:p>
            <a:r>
              <a:rPr lang="ru-RU" b="1" dirty="0" smtClean="0">
                <a:latin typeface="Times New Roman" pitchFamily="18" charset="0"/>
                <a:cs typeface="Times New Roman" pitchFamily="18" charset="0"/>
              </a:rPr>
              <a:t>Кто и когда сдаёт </a:t>
            </a:r>
            <a:r>
              <a:rPr lang="ru-RU" b="1" dirty="0" smtClean="0">
                <a:latin typeface="Times New Roman" pitchFamily="18" charset="0"/>
                <a:cs typeface="Times New Roman" pitchFamily="18" charset="0"/>
              </a:rPr>
              <a:t>ЕГЭ?</a:t>
            </a:r>
            <a:endParaRPr lang="ru-RU" b="1" dirty="0">
              <a:latin typeface="Times New Roman" pitchFamily="18" charset="0"/>
              <a:cs typeface="Times New Roman" pitchFamily="18" charset="0"/>
            </a:endParaRPr>
          </a:p>
        </p:txBody>
      </p:sp>
      <p:sp>
        <p:nvSpPr>
          <p:cNvPr id="3" name="Объект 2"/>
          <p:cNvSpPr>
            <a:spLocks noGrp="1"/>
          </p:cNvSpPr>
          <p:nvPr>
            <p:ph idx="1"/>
          </p:nvPr>
        </p:nvSpPr>
        <p:spPr>
          <a:xfrm>
            <a:off x="107504" y="1052736"/>
            <a:ext cx="8784976" cy="5805264"/>
          </a:xfrm>
          <a:blipFill>
            <a:blip r:embed="rId2"/>
            <a:tile tx="0" ty="0" sx="100000" sy="100000" flip="none" algn="tl"/>
          </a:blipFill>
        </p:spPr>
        <p:txBody>
          <a:bodyPr>
            <a:noAutofit/>
          </a:bodyPr>
          <a:lstStyle/>
          <a:p>
            <a:r>
              <a:rPr lang="ru-RU" sz="2400" b="1" dirty="0" smtClean="0">
                <a:latin typeface="Times New Roman" pitchFamily="18" charset="0"/>
                <a:cs typeface="Times New Roman" pitchFamily="18" charset="0"/>
              </a:rPr>
              <a:t> (Кто?) Выпускники школ 2013 года</a:t>
            </a:r>
          </a:p>
          <a:p>
            <a:endParaRPr lang="ru-RU" sz="2400" b="1" dirty="0" smtClean="0">
              <a:latin typeface="Times New Roman" pitchFamily="18" charset="0"/>
              <a:cs typeface="Times New Roman" pitchFamily="18" charset="0"/>
            </a:endParaRPr>
          </a:p>
          <a:p>
            <a:r>
              <a:rPr lang="ru-RU" sz="2400" b="1" dirty="0" smtClean="0">
                <a:latin typeface="Times New Roman" pitchFamily="18" charset="0"/>
                <a:cs typeface="Times New Roman" pitchFamily="18" charset="0"/>
              </a:rPr>
              <a:t>Школа регистрирует заявления выпускников на сдачу ЕГЭ по всем предметам (обязательным и по выбору) до 1 марта 2013 г.</a:t>
            </a:r>
          </a:p>
          <a:p>
            <a:endParaRPr lang="ru-RU" sz="2400" b="1" dirty="0" smtClean="0">
              <a:latin typeface="Times New Roman" pitchFamily="18" charset="0"/>
              <a:cs typeface="Times New Roman" pitchFamily="18" charset="0"/>
            </a:endParaRPr>
          </a:p>
          <a:p>
            <a:r>
              <a:rPr lang="ru-RU" sz="2400" b="1" dirty="0" smtClean="0">
                <a:latin typeface="Times New Roman" pitchFamily="18" charset="0"/>
                <a:cs typeface="Times New Roman" pitchFamily="18" charset="0"/>
              </a:rPr>
              <a:t>Допускаются к ЕГЭ выпускники, имеющие удовлетворительные итоговые школьные отметки по всем общеобразовательным предметам за 10–11  классы.</a:t>
            </a:r>
          </a:p>
          <a:p>
            <a:pPr marL="0" indent="0">
              <a:buNone/>
            </a:pPr>
            <a:endParaRPr lang="ru-RU" sz="2400" b="1" dirty="0" smtClean="0">
              <a:latin typeface="Times New Roman" pitchFamily="18" charset="0"/>
              <a:cs typeface="Times New Roman" pitchFamily="18" charset="0"/>
            </a:endParaRPr>
          </a:p>
          <a:p>
            <a:r>
              <a:rPr lang="ru-RU" sz="2400" b="1" dirty="0" smtClean="0">
                <a:latin typeface="Times New Roman" pitchFamily="18" charset="0"/>
                <a:cs typeface="Times New Roman" pitchFamily="18" charset="0"/>
              </a:rPr>
              <a:t>Решение о допуске к ЕГЭ принимает педагогический совет школы, оформляя его приказом до 25 мая.</a:t>
            </a:r>
          </a:p>
          <a:p>
            <a:endParaRPr lang="ru-RU" sz="2400" b="1" dirty="0" smtClean="0">
              <a:latin typeface="Times New Roman" pitchFamily="18" charset="0"/>
              <a:cs typeface="Times New Roman" pitchFamily="18" charset="0"/>
            </a:endParaRPr>
          </a:p>
          <a:p>
            <a:r>
              <a:rPr lang="ru-RU" sz="2400" b="1" dirty="0" smtClean="0">
                <a:latin typeface="Times New Roman" pitchFamily="18" charset="0"/>
                <a:cs typeface="Times New Roman" pitchFamily="18" charset="0"/>
              </a:rPr>
              <a:t>Выпускники сдают ЕГЭ с 27 мая по 19 июня. </a:t>
            </a:r>
            <a:endParaRPr lang="ru-RU"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1030617414"/>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1754</Words>
  <Application>Microsoft Office PowerPoint</Application>
  <PresentationFormat>Экран (4:3)</PresentationFormat>
  <Paragraphs>226</Paragraphs>
  <Slides>29</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29</vt:i4>
      </vt:variant>
    </vt:vector>
  </HeadingPairs>
  <TitlesOfParts>
    <vt:vector size="30" baseType="lpstr">
      <vt:lpstr>Тема Office</vt:lpstr>
      <vt:lpstr>ЕГЭ и ГИА</vt:lpstr>
      <vt:lpstr>ГИА в городе проводится с 2010 года  ЕГЭ в городе проводится с 2008 года</vt:lpstr>
      <vt:lpstr>Количество участников ЕГЭ и ГИА</vt:lpstr>
      <vt:lpstr>Что такое ЕГЭ? </vt:lpstr>
      <vt:lpstr>Какие предметы сдают в форме ЕГЭ? </vt:lpstr>
      <vt:lpstr>Сколько экзаменов нужно сдавать в форме ЕГЭ? </vt:lpstr>
      <vt:lpstr>Какие задания используются на ЕГЭ?</vt:lpstr>
      <vt:lpstr>Как подготовиться к ЕГЭ?</vt:lpstr>
      <vt:lpstr>Кто и когда сдаёт ЕГЭ?</vt:lpstr>
      <vt:lpstr>Расписание проведения ЕГЭ</vt:lpstr>
      <vt:lpstr>Что нужно взять на ЕГЭ и ГИА?</vt:lpstr>
      <vt:lpstr>Как проводится ЕГЭ и ГИА? </vt:lpstr>
      <vt:lpstr>Как проводится ЕГЭ и ГИА?</vt:lpstr>
      <vt:lpstr>Как ЕГЭ влияет на получение аттестата?</vt:lpstr>
      <vt:lpstr>Распоряжение Рособнадзора          от 29 августа 2012г. № 3499 - 10</vt:lpstr>
      <vt:lpstr>Новшества ЕГЭ 2013 года</vt:lpstr>
      <vt:lpstr>Эксперимент</vt:lpstr>
      <vt:lpstr>Отличная новость</vt:lpstr>
      <vt:lpstr>ГИА</vt:lpstr>
      <vt:lpstr>ГИА</vt:lpstr>
      <vt:lpstr>Шкала оценок</vt:lpstr>
      <vt:lpstr>Расписание пробных ГИА </vt:lpstr>
      <vt:lpstr>Количество предметов</vt:lpstr>
      <vt:lpstr>Кто допускается к ГИА</vt:lpstr>
      <vt:lpstr>Чем можно пользоваться на ГИА</vt:lpstr>
      <vt:lpstr>Что делать, если на ГИА получена «двойка»?</vt:lpstr>
      <vt:lpstr>Новшества ГИА 2013 –русский язык</vt:lpstr>
      <vt:lpstr>Новшества ГИА 2013 - математика</vt:lpstr>
      <vt:lpstr>Успехов в будущих экзаменах</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ЕГЭ и ГИА</dc:title>
  <dc:creator>зав2</dc:creator>
  <cp:lastModifiedBy>зав2</cp:lastModifiedBy>
  <cp:revision>4</cp:revision>
  <dcterms:created xsi:type="dcterms:W3CDTF">2012-12-01T00:21:36Z</dcterms:created>
  <dcterms:modified xsi:type="dcterms:W3CDTF">2012-12-04T03:11:16Z</dcterms:modified>
</cp:coreProperties>
</file>