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0161-FB3D-41DF-A4A3-0AD01548BADC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52DA-99E6-4CDF-8FD4-CC462FB05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0161-FB3D-41DF-A4A3-0AD01548BADC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52DA-99E6-4CDF-8FD4-CC462FB05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0161-FB3D-41DF-A4A3-0AD01548BADC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52DA-99E6-4CDF-8FD4-CC462FB05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0161-FB3D-41DF-A4A3-0AD01548BADC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52DA-99E6-4CDF-8FD4-CC462FB05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0161-FB3D-41DF-A4A3-0AD01548BADC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52DA-99E6-4CDF-8FD4-CC462FB05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0161-FB3D-41DF-A4A3-0AD01548BADC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52DA-99E6-4CDF-8FD4-CC462FB05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0161-FB3D-41DF-A4A3-0AD01548BADC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52DA-99E6-4CDF-8FD4-CC462FB05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0161-FB3D-41DF-A4A3-0AD01548BADC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52DA-99E6-4CDF-8FD4-CC462FB05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0161-FB3D-41DF-A4A3-0AD01548BADC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52DA-99E6-4CDF-8FD4-CC462FB05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0161-FB3D-41DF-A4A3-0AD01548BADC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52DA-99E6-4CDF-8FD4-CC462FB05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0161-FB3D-41DF-A4A3-0AD01548BADC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52DA-99E6-4CDF-8FD4-CC462FB05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 bright="22000" contrast="3000"/>
          </a:blip>
          <a:srcRect/>
          <a:stretch>
            <a:fillRect l="-47000" t="-3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80161-FB3D-41DF-A4A3-0AD01548BADC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A52DA-99E6-4CDF-8FD4-CC462FB05A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14000" contrast="2000"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7556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Открытый урок на тему: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"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Санкт-Петербург 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- новая 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столица России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."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9464" y="3284984"/>
            <a:ext cx="4424536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одготовила</a:t>
            </a:r>
            <a:endParaRPr lang="ru-RU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Учитель высшей категории</a:t>
            </a:r>
          </a:p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Лицея № 95</a:t>
            </a:r>
          </a:p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Губанова Любовь Михайловна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ld_moscow_27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1842" y="2996953"/>
            <a:ext cx="5552158" cy="3861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800px-Makhayev,_Kachalov_-_View_of_Neva_Downstream_between_Winter_Palace_and_Academy_of_Sciences_1753_(right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580112" cy="4059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4249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Учитель:</a:t>
            </a:r>
          </a:p>
          <a:p>
            <a:r>
              <a:rPr lang="ru-RU" sz="3200" dirty="0"/>
              <a:t>- Итак, новая столица строилась, жила и хорошела</a:t>
            </a:r>
          </a:p>
          <a:p>
            <a:r>
              <a:rPr lang="ru-RU" sz="3200" dirty="0"/>
              <a:t>Учитель:</a:t>
            </a:r>
          </a:p>
          <a:p>
            <a:r>
              <a:rPr lang="ru-RU" sz="3200" dirty="0"/>
              <a:t>- Ребята, как вы думаете, для чего я показываю вам эти картины?</a:t>
            </a:r>
          </a:p>
          <a:p>
            <a:r>
              <a:rPr lang="ru-RU" sz="3200" dirty="0"/>
              <a:t>Ученики:</a:t>
            </a:r>
          </a:p>
          <a:p>
            <a:r>
              <a:rPr lang="ru-RU" sz="3200" dirty="0"/>
              <a:t>- Для сравнения</a:t>
            </a:r>
          </a:p>
          <a:p>
            <a:r>
              <a:rPr lang="ru-RU" sz="3200" dirty="0"/>
              <a:t>- Чтобы показать какие </a:t>
            </a:r>
            <a:r>
              <a:rPr lang="ru-RU" sz="3200" dirty="0" smtClean="0"/>
              <a:t>столицы </a:t>
            </a:r>
            <a:r>
              <a:rPr lang="ru-RU" sz="3200" dirty="0"/>
              <a:t>разные  (какие?; поговорить по картинам)</a:t>
            </a:r>
          </a:p>
          <a:p>
            <a:r>
              <a:rPr lang="ru-RU" sz="3200" dirty="0"/>
              <a:t>- Чтобы показать, что столицы две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80283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Учитель:</a:t>
            </a:r>
          </a:p>
          <a:p>
            <a:r>
              <a:rPr lang="ru-RU" sz="3200" dirty="0"/>
              <a:t>- А разве так бывает? Вернее, так </a:t>
            </a:r>
            <a:r>
              <a:rPr lang="ru-RU" sz="3200" dirty="0" smtClean="0"/>
              <a:t>может</a:t>
            </a:r>
            <a:r>
              <a:rPr lang="en-US" sz="3200" dirty="0" smtClean="0"/>
              <a:t> </a:t>
            </a:r>
            <a:r>
              <a:rPr lang="ru-RU" sz="3200" dirty="0" smtClean="0"/>
              <a:t>быть</a:t>
            </a:r>
            <a:r>
              <a:rPr lang="ru-RU" sz="3200" dirty="0"/>
              <a:t>?</a:t>
            </a:r>
          </a:p>
          <a:p>
            <a:r>
              <a:rPr lang="ru-RU" sz="3200" dirty="0"/>
              <a:t>- Москва – столица! Древняя, первопрестольная, известная всему миру, густонаселенная.</a:t>
            </a:r>
          </a:p>
          <a:p>
            <a:r>
              <a:rPr lang="ru-RU" sz="3200" dirty="0"/>
              <a:t>- А Петербург! ( Включаем воображение)</a:t>
            </a:r>
          </a:p>
          <a:p>
            <a:r>
              <a:rPr lang="ru-RU" sz="3200" dirty="0"/>
              <a:t>- Что мы видим</a:t>
            </a:r>
            <a:r>
              <a:rPr lang="ru-RU" sz="3200" dirty="0" smtClean="0"/>
              <a:t>?</a:t>
            </a:r>
            <a:endParaRPr lang="ru-RU" sz="32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61744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solidFill>
                  <a:srgbClr val="112845"/>
                </a:solidFill>
              </a:rPr>
              <a:t>Ученики:</a:t>
            </a:r>
          </a:p>
          <a:p>
            <a:pPr lvl="0"/>
            <a:r>
              <a:rPr lang="ru-RU" sz="3200" dirty="0">
                <a:solidFill>
                  <a:srgbClr val="112845"/>
                </a:solidFill>
              </a:rPr>
              <a:t>- Вода, ветер, лес</a:t>
            </a:r>
          </a:p>
          <a:p>
            <a:pPr lvl="0"/>
            <a:r>
              <a:rPr lang="ru-RU" sz="3200" dirty="0">
                <a:solidFill>
                  <a:srgbClr val="112845"/>
                </a:solidFill>
              </a:rPr>
              <a:t>- Огромная река</a:t>
            </a:r>
          </a:p>
          <a:p>
            <a:pPr lvl="0"/>
            <a:r>
              <a:rPr lang="ru-RU" sz="3200" dirty="0">
                <a:solidFill>
                  <a:srgbClr val="112845"/>
                </a:solidFill>
              </a:rPr>
              <a:t>- Строительство</a:t>
            </a:r>
          </a:p>
          <a:p>
            <a:pPr lvl="0"/>
            <a:r>
              <a:rPr lang="ru-RU" sz="3200" dirty="0">
                <a:solidFill>
                  <a:srgbClr val="112845"/>
                </a:solidFill>
              </a:rPr>
              <a:t>- Много народу</a:t>
            </a:r>
          </a:p>
          <a:p>
            <a:pPr lvl="0"/>
            <a:r>
              <a:rPr lang="ru-RU" sz="3200" dirty="0">
                <a:solidFill>
                  <a:srgbClr val="112845"/>
                </a:solidFill>
              </a:rPr>
              <a:t>- Все чем-то заняты</a:t>
            </a:r>
          </a:p>
          <a:p>
            <a:pPr lvl="0"/>
            <a:r>
              <a:rPr lang="ru-RU" sz="3200" dirty="0">
                <a:solidFill>
                  <a:srgbClr val="112845"/>
                </a:solidFill>
              </a:rPr>
              <a:t>- Много военных (идет война)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Учитель:</a:t>
            </a:r>
          </a:p>
          <a:p>
            <a:r>
              <a:rPr lang="ru-RU" sz="3200" dirty="0"/>
              <a:t>- Ваше мнение, ребята: «Кто поехал? Кто был первым?»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874846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Ученики:</a:t>
            </a:r>
          </a:p>
          <a:p>
            <a:r>
              <a:rPr lang="ru-RU" sz="3200" dirty="0"/>
              <a:t>- Царь и его друзья-соратники</a:t>
            </a:r>
          </a:p>
          <a:p>
            <a:r>
              <a:rPr lang="ru-RU" sz="3200" dirty="0"/>
              <a:t>- Купцы (можно вести торговлю, заниматься снабжением)</a:t>
            </a:r>
          </a:p>
          <a:p>
            <a:r>
              <a:rPr lang="ru-RU" sz="3200" dirty="0"/>
              <a:t>- Прогрессивно мыслящие богатые дворяне (поближе к царю)</a:t>
            </a:r>
          </a:p>
          <a:p>
            <a:r>
              <a:rPr lang="ru-RU" sz="3200" dirty="0"/>
              <a:t>- Иностранцы (можно хорошо устроиться и заработать)</a:t>
            </a:r>
          </a:p>
          <a:p>
            <a:r>
              <a:rPr lang="ru-RU" sz="3200" dirty="0"/>
              <a:t>- Военные (идет война, прифронтовой город)</a:t>
            </a:r>
          </a:p>
          <a:p>
            <a:r>
              <a:rPr lang="ru-RU" sz="3200" dirty="0"/>
              <a:t>- Мастеровые (есть работа)</a:t>
            </a:r>
          </a:p>
          <a:p>
            <a:r>
              <a:rPr lang="ru-RU" sz="3200" dirty="0"/>
              <a:t>- Хуже всех было крестьянам. Их срывали с земли, (но среди них были и те, кто пытался устроить свою судьбу по-новому)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889248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Учитель:</a:t>
            </a:r>
          </a:p>
          <a:p>
            <a:pPr>
              <a:buFontTx/>
              <a:buChar char="-"/>
            </a:pPr>
            <a:r>
              <a:rPr lang="ru-RU" sz="3200" dirty="0" smtClean="0"/>
              <a:t>Так </a:t>
            </a:r>
            <a:r>
              <a:rPr lang="ru-RU" sz="3200" dirty="0"/>
              <a:t>куда они все?  Столица-то в Москве, никто Петербург столицей ещё не называл, и не объявлял</a:t>
            </a:r>
            <a:r>
              <a:rPr lang="ru-RU" sz="3200" dirty="0" smtClean="0"/>
              <a:t>!</a:t>
            </a:r>
            <a:endParaRPr lang="en-US" sz="3200" dirty="0" smtClean="0"/>
          </a:p>
          <a:p>
            <a:r>
              <a:rPr lang="ru-RU" sz="3200" dirty="0"/>
              <a:t>Открыли учебники (ст.72);зачитать материал</a:t>
            </a:r>
          </a:p>
          <a:p>
            <a:r>
              <a:rPr lang="ru-RU" sz="3200" dirty="0"/>
              <a:t>- Официальной даты переноса столицы нет, но историки считают, что, приблизительно, это был 1712 год, потому что к этому времени шведы были отодвинуты на значительные расстояния. Война продолжается, но уже не так близко к </a:t>
            </a:r>
            <a:r>
              <a:rPr lang="ru-RU" sz="3200" dirty="0" smtClean="0"/>
              <a:t>Санкт-Петербургу</a:t>
            </a:r>
            <a:endParaRPr lang="ru-RU" sz="32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- В Петербург переезжают иностранные посольства (явный признак признания новой столицы)</a:t>
            </a:r>
          </a:p>
          <a:p>
            <a:r>
              <a:rPr lang="ru-RU" sz="3200" dirty="0"/>
              <a:t>- Неспешно переезжает Сенат</a:t>
            </a:r>
          </a:p>
          <a:p>
            <a:r>
              <a:rPr lang="ru-RU" sz="3200" dirty="0"/>
              <a:t>- И, наконец, вопреки всем обычаям в 1712 году Петер </a:t>
            </a:r>
            <a:r>
              <a:rPr lang="cs-CZ" sz="3200" dirty="0"/>
              <a:t>I</a:t>
            </a:r>
            <a:r>
              <a:rPr lang="ru-RU" sz="3200" dirty="0"/>
              <a:t> венчается с Екатериной </a:t>
            </a:r>
            <a:r>
              <a:rPr lang="cs-CZ" sz="3200" dirty="0"/>
              <a:t>I </a:t>
            </a:r>
            <a:r>
              <a:rPr lang="ru-RU" sz="3200" dirty="0"/>
              <a:t>Алексеевной в Исаакиевском соборе (втором) в Санкт-Петербурге (а не в первопрестольной Москве)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892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Учитель:</a:t>
            </a:r>
          </a:p>
          <a:p>
            <a:r>
              <a:rPr lang="ru-RU" sz="3200" dirty="0" smtClean="0"/>
              <a:t>-</a:t>
            </a:r>
            <a:r>
              <a:rPr lang="en-US" sz="3200" dirty="0" smtClean="0"/>
              <a:t> </a:t>
            </a:r>
            <a:r>
              <a:rPr lang="ru-RU" sz="3200" dirty="0" smtClean="0"/>
              <a:t>Итак</a:t>
            </a:r>
            <a:r>
              <a:rPr lang="ru-RU" sz="3200" dirty="0"/>
              <a:t>, мы переехали!</a:t>
            </a:r>
          </a:p>
          <a:p>
            <a:r>
              <a:rPr lang="ru-RU" sz="3200" dirty="0"/>
              <a:t>- Ваше мнение, ребята, почему Петер </a:t>
            </a:r>
            <a:r>
              <a:rPr lang="en-US" sz="3200" dirty="0"/>
              <a:t>I</a:t>
            </a:r>
            <a:r>
              <a:rPr lang="ru-RU" sz="3200" dirty="0"/>
              <a:t>, имея древнюю первопрестольную столицу, всё-таки решает создать новую? Зачем ему эти трудности?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Ученики:</a:t>
            </a:r>
          </a:p>
          <a:p>
            <a:r>
              <a:rPr lang="ru-RU" sz="3200" dirty="0"/>
              <a:t>- Далеко от моря, а Петр любил море</a:t>
            </a:r>
          </a:p>
          <a:p>
            <a:r>
              <a:rPr lang="ru-RU" sz="3200" dirty="0"/>
              <a:t>- «Окно в Европу» (в полном и переносном смысле)</a:t>
            </a:r>
          </a:p>
          <a:p>
            <a:r>
              <a:rPr lang="ru-RU" sz="3200" dirty="0"/>
              <a:t>- Старина, </a:t>
            </a:r>
            <a:r>
              <a:rPr lang="ru-RU" sz="3200" dirty="0" smtClean="0"/>
              <a:t>обычаи. </a:t>
            </a:r>
            <a:r>
              <a:rPr lang="ru-RU" sz="3200" dirty="0"/>
              <a:t>Трудно преодолевать глухое сопротивление бояр. Оппозиция</a:t>
            </a:r>
          </a:p>
          <a:p>
            <a:r>
              <a:rPr lang="ru-RU" sz="3200" dirty="0"/>
              <a:t>- Ему скучно в Москве, нет простора</a:t>
            </a:r>
          </a:p>
          <a:p>
            <a:r>
              <a:rPr lang="ru-RU" sz="3200" dirty="0"/>
              <a:t>- Воспоминания детства (страх)</a:t>
            </a:r>
          </a:p>
          <a:p>
            <a:r>
              <a:rPr lang="ru-RU" sz="3200" dirty="0"/>
              <a:t>- Он хочет построить совершенно новый город, похожий на него самого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Содержание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hlinkClick r:id="rId2" action="ppaction://hlinksldjump"/>
              </a:rPr>
              <a:t>Цель </a:t>
            </a:r>
            <a:r>
              <a:rPr lang="ru-RU" dirty="0" smtClean="0">
                <a:hlinkClick r:id="rId2" action="ppaction://hlinksldjump"/>
              </a:rPr>
              <a:t>урока</a:t>
            </a:r>
            <a:endParaRPr lang="ru-RU" dirty="0"/>
          </a:p>
          <a:p>
            <a:r>
              <a:rPr lang="ru-RU" dirty="0" smtClean="0">
                <a:hlinkClick r:id="rId3" action="ppaction://hlinksldjump"/>
              </a:rPr>
              <a:t>Прогнозируемый результат</a:t>
            </a:r>
            <a:endParaRPr lang="en-US" dirty="0"/>
          </a:p>
          <a:p>
            <a:r>
              <a:rPr lang="ru-RU" dirty="0" smtClean="0">
                <a:hlinkClick r:id="rId4" action="ppaction://hlinksldjump"/>
              </a:rPr>
              <a:t>Оборудование урока</a:t>
            </a:r>
            <a:endParaRPr lang="en-US" dirty="0" smtClean="0"/>
          </a:p>
          <a:p>
            <a:r>
              <a:rPr lang="ru-RU" dirty="0" smtClean="0">
                <a:hlinkClick r:id="rId5" action="ppaction://hlinksldjump"/>
              </a:rPr>
              <a:t>Ход урока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Учитель:</a:t>
            </a:r>
          </a:p>
          <a:p>
            <a:r>
              <a:rPr lang="ru-RU" sz="3200" dirty="0"/>
              <a:t>- Итак, переезд исторически оправдан. Петербург – новая столица с новым населением и новыми возможностями для его жителей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Домашнее задание: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§11 стр. 72-74; тетрадь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Цель урока: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Дать </a:t>
            </a:r>
            <a:r>
              <a:rPr lang="ru-RU" dirty="0"/>
              <a:t>возможность детям самостоятельно уяснить значимость Санкт-Петербурга, как новой столицы Российского государства. Объяснить необходимость переноса столицы, его закономерность и историческую определенность.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Прогнозируемый результат: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6"/>
                </a:solidFill>
              </a:rPr>
              <a:t>Убежденность детей в правильности действий Петра I:</a:t>
            </a:r>
          </a:p>
          <a:p>
            <a:pPr lvl="0"/>
            <a:r>
              <a:rPr lang="ru-RU" dirty="0">
                <a:solidFill>
                  <a:schemeClr val="accent6"/>
                </a:solidFill>
              </a:rPr>
              <a:t>Выбор места строительства столицы был верным. </a:t>
            </a:r>
          </a:p>
          <a:p>
            <a:pPr lvl="0"/>
            <a:r>
              <a:rPr lang="ru-RU" dirty="0">
                <a:solidFill>
                  <a:schemeClr val="accent6"/>
                </a:solidFill>
              </a:rPr>
              <a:t>Новая столица открывала большие возможности для жизни, труда и развития многих людей, принадлежавшим различным слоям населения.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Оборудование урока: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ru-RU" dirty="0" smtClean="0"/>
              <a:t>Учебники</a:t>
            </a:r>
            <a:r>
              <a:rPr lang="ru-RU" dirty="0"/>
              <a:t>, тетради, </a:t>
            </a:r>
            <a:r>
              <a:rPr lang="en-US" dirty="0" smtClean="0"/>
              <a:t>   </a:t>
            </a:r>
            <a:r>
              <a:rPr lang="ru-RU" dirty="0" smtClean="0"/>
              <a:t>мультимедийная</a:t>
            </a:r>
            <a:r>
              <a:rPr lang="en-US" dirty="0" smtClean="0"/>
              <a:t>  </a:t>
            </a:r>
            <a:r>
              <a:rPr lang="ru-RU" dirty="0" smtClean="0"/>
              <a:t>техника</a:t>
            </a:r>
            <a:r>
              <a:rPr lang="ru-RU" dirty="0"/>
              <a:t>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Ход урока: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ru-RU" dirty="0" smtClean="0"/>
              <a:t>На </a:t>
            </a:r>
            <a:r>
              <a:rPr lang="ru-RU" dirty="0"/>
              <a:t>большом экране картина Е. Е. Лансере "Молодой Петербург» (работа по картине шла на прошлом уроке)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924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8924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Учитель: </a:t>
            </a:r>
          </a:p>
          <a:p>
            <a:r>
              <a:rPr lang="ru-RU" sz="3200" dirty="0" smtClean="0"/>
              <a:t>-Ребята</a:t>
            </a:r>
            <a:r>
              <a:rPr lang="ru-RU" sz="3200" dirty="0"/>
              <a:t>, мы с вами в Санкт-Петербурге: вода, ветер, простор, первые строения. Все только начинается. </a:t>
            </a:r>
          </a:p>
          <a:p>
            <a:r>
              <a:rPr lang="ru-RU" sz="3200" dirty="0"/>
              <a:t>- Что вы видите? </a:t>
            </a:r>
          </a:p>
          <a:p>
            <a:r>
              <a:rPr lang="ru-RU" sz="3200" dirty="0"/>
              <a:t>Ученики:</a:t>
            </a:r>
          </a:p>
          <a:p>
            <a:r>
              <a:rPr lang="ru-RU" sz="3200" dirty="0"/>
              <a:t>- Здание 12 коллегий </a:t>
            </a:r>
          </a:p>
          <a:p>
            <a:r>
              <a:rPr lang="ru-RU" sz="3200" dirty="0"/>
              <a:t>- Напротив другой берег Невы </a:t>
            </a:r>
          </a:p>
          <a:p>
            <a:r>
              <a:rPr lang="ru-RU" sz="3200" dirty="0"/>
              <a:t>- </a:t>
            </a:r>
            <a:r>
              <a:rPr lang="ru-RU" sz="3200" dirty="0" smtClean="0"/>
              <a:t>Н</a:t>
            </a:r>
            <a:r>
              <a:rPr lang="ru-RU" sz="3200" dirty="0" smtClean="0"/>
              <a:t>едалеко</a:t>
            </a:r>
            <a:r>
              <a:rPr lang="ru-RU" sz="3200" dirty="0"/>
              <a:t>, Адмиралтейство</a:t>
            </a:r>
          </a:p>
          <a:p>
            <a:r>
              <a:rPr lang="ru-RU" sz="3200" dirty="0"/>
              <a:t>- Берег еще не застроен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"/>
            <a:ext cx="889248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Учитель:</a:t>
            </a:r>
          </a:p>
          <a:p>
            <a:r>
              <a:rPr lang="ru-RU" sz="3200" dirty="0" smtClean="0"/>
              <a:t>- А кто, в основном, там живет? </a:t>
            </a:r>
          </a:p>
          <a:p>
            <a:r>
              <a:rPr lang="ru-RU" sz="3200" dirty="0" smtClean="0"/>
              <a:t>Ученики:</a:t>
            </a:r>
          </a:p>
          <a:p>
            <a:r>
              <a:rPr lang="ru-RU" sz="3200" dirty="0" smtClean="0"/>
              <a:t>- Люди, работающие в Адмиралтействе, матросы, офицеры</a:t>
            </a:r>
          </a:p>
          <a:p>
            <a:r>
              <a:rPr lang="ru-RU" sz="3200" dirty="0" smtClean="0"/>
              <a:t>- Туда приезжает и живет в </a:t>
            </a:r>
            <a:r>
              <a:rPr lang="ru-RU" sz="3200" dirty="0" smtClean="0"/>
              <a:t>«Зимних палатах» </a:t>
            </a:r>
            <a:r>
              <a:rPr lang="ru-RU" sz="3200" dirty="0" smtClean="0"/>
              <a:t>царь </a:t>
            </a:r>
          </a:p>
          <a:p>
            <a:r>
              <a:rPr lang="ru-RU" sz="3200" dirty="0" smtClean="0"/>
              <a:t>Учитель:</a:t>
            </a:r>
          </a:p>
          <a:p>
            <a:r>
              <a:rPr lang="ru-RU" sz="3200" dirty="0" smtClean="0"/>
              <a:t>- О чем говорит этот большой, развивающийся, российский флаг?</a:t>
            </a:r>
          </a:p>
          <a:p>
            <a:r>
              <a:rPr lang="ru-RU" sz="3200" dirty="0" smtClean="0"/>
              <a:t>Ученики:</a:t>
            </a:r>
          </a:p>
          <a:p>
            <a:r>
              <a:rPr lang="ru-RU" sz="3200" dirty="0" smtClean="0"/>
              <a:t>- </a:t>
            </a:r>
            <a:r>
              <a:rPr lang="ru-RU" sz="3200" dirty="0" smtClean="0"/>
              <a:t>Большой флаг </a:t>
            </a:r>
            <a:r>
              <a:rPr lang="ru-RU" sz="3200" dirty="0" smtClean="0"/>
              <a:t>говорит о том, что народ на пристани непростой и один из них Петр </a:t>
            </a:r>
            <a:r>
              <a:rPr lang="en-US" sz="3200" dirty="0" smtClean="0"/>
              <a:t>I</a:t>
            </a:r>
            <a:endParaRPr lang="ru-RU" sz="32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Другая 10">
      <a:dk1>
        <a:srgbClr val="112845"/>
      </a:dk1>
      <a:lt1>
        <a:srgbClr val="112845"/>
      </a:lt1>
      <a:dk2>
        <a:srgbClr val="112845"/>
      </a:dk2>
      <a:lt2>
        <a:srgbClr val="112845"/>
      </a:lt2>
      <a:accent1>
        <a:srgbClr val="112845"/>
      </a:accent1>
      <a:accent2>
        <a:srgbClr val="112845"/>
      </a:accent2>
      <a:accent3>
        <a:srgbClr val="112845"/>
      </a:accent3>
      <a:accent4>
        <a:srgbClr val="112845"/>
      </a:accent4>
      <a:accent5>
        <a:srgbClr val="112845"/>
      </a:accent5>
      <a:accent6>
        <a:srgbClr val="112845"/>
      </a:accent6>
      <a:hlink>
        <a:srgbClr val="112845"/>
      </a:hlink>
      <a:folHlink>
        <a:srgbClr val="112845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711</Words>
  <Application>Microsoft Office PowerPoint</Application>
  <PresentationFormat>Экран (4:3)</PresentationFormat>
  <Paragraphs>88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Открытый урок на тему: "Санкт-Петербург  - новая  столица России." </vt:lpstr>
      <vt:lpstr>Содержание:</vt:lpstr>
      <vt:lpstr>Цель урока:  </vt:lpstr>
      <vt:lpstr>Прогнозируемый результат: </vt:lpstr>
      <vt:lpstr>Оборудование урока: </vt:lpstr>
      <vt:lpstr>Ход урока: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Домашнее задание: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на тему: "Санкт-Петербург  - столица России.  Город  возможностей"</dc:title>
  <dc:creator>наталья вершинина</dc:creator>
  <cp:lastModifiedBy>matem4</cp:lastModifiedBy>
  <cp:revision>10</cp:revision>
  <dcterms:created xsi:type="dcterms:W3CDTF">2015-02-04T13:26:09Z</dcterms:created>
  <dcterms:modified xsi:type="dcterms:W3CDTF">2015-02-05T09:54:55Z</dcterms:modified>
</cp:coreProperties>
</file>