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8" r:id="rId4"/>
    <p:sldId id="260" r:id="rId5"/>
    <p:sldId id="288" r:id="rId6"/>
    <p:sldId id="257" r:id="rId7"/>
    <p:sldId id="259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89" r:id="rId18"/>
    <p:sldId id="274" r:id="rId19"/>
    <p:sldId id="275" r:id="rId20"/>
    <p:sldId id="283" r:id="rId21"/>
    <p:sldId id="276" r:id="rId22"/>
    <p:sldId id="277" r:id="rId23"/>
    <p:sldId id="278" r:id="rId24"/>
    <p:sldId id="286" r:id="rId25"/>
    <p:sldId id="285" r:id="rId26"/>
    <p:sldId id="279" r:id="rId27"/>
    <p:sldId id="281" r:id="rId28"/>
    <p:sldId id="284" r:id="rId29"/>
    <p:sldId id="280" r:id="rId30"/>
    <p:sldId id="290" r:id="rId31"/>
    <p:sldId id="263" r:id="rId32"/>
    <p:sldId id="282" r:id="rId33"/>
    <p:sldId id="261" r:id="rId34"/>
    <p:sldId id="287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0000FF"/>
    <a:srgbClr val="FFFF00"/>
    <a:srgbClr val="FF0000"/>
    <a:srgbClr val="FF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8" d="100"/>
          <a:sy n="48" d="100"/>
        </p:scale>
        <p:origin x="-49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451740-1C52-42B2-B6C1-40045C926C4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81985EC-B3E5-4456-8A0E-26BE83474770}">
      <dgm:prSet/>
      <dgm:spPr/>
      <dgm:t>
        <a:bodyPr/>
        <a:lstStyle/>
        <a:p>
          <a:pPr algn="ctr"/>
          <a:r>
            <a: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способность оценивать и находить пути решения возникающих проблем</a:t>
          </a:r>
          <a:endParaRPr lang="ru-RU" dirty="0">
            <a:solidFill>
              <a:srgbClr val="002060"/>
            </a:solidFill>
          </a:endParaRPr>
        </a:p>
      </dgm:t>
    </dgm:pt>
    <dgm:pt modelId="{8EAA83E2-1D5A-41BF-9331-418B7485D4A7}" type="parTrans" cxnId="{FB118234-FCC2-45FC-B332-4C8767DF7922}">
      <dgm:prSet/>
      <dgm:spPr/>
      <dgm:t>
        <a:bodyPr/>
        <a:lstStyle/>
        <a:p>
          <a:endParaRPr lang="ru-RU"/>
        </a:p>
      </dgm:t>
    </dgm:pt>
    <dgm:pt modelId="{426B50EE-1697-4F2F-801F-E5EF4D255F89}" type="sibTrans" cxnId="{FB118234-FCC2-45FC-B332-4C8767DF7922}">
      <dgm:prSet/>
      <dgm:spPr/>
      <dgm:t>
        <a:bodyPr/>
        <a:lstStyle/>
        <a:p>
          <a:endParaRPr lang="ru-RU"/>
        </a:p>
      </dgm:t>
    </dgm:pt>
    <dgm:pt modelId="{DC4833DF-3C2B-4E6A-AA3E-0917DBBC88FF}">
      <dgm:prSet/>
      <dgm:spPr/>
      <dgm:t>
        <a:bodyPr/>
        <a:lstStyle/>
        <a:p>
          <a:pPr algn="ctr"/>
          <a:r>
            <a: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способность адекватно изменять свою деятельность</a:t>
          </a:r>
          <a:r>
            <a: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 </a:t>
          </a:r>
          <a:endParaRPr lang="ru-RU" dirty="0">
            <a:solidFill>
              <a:srgbClr val="002060"/>
            </a:solidFill>
          </a:endParaRPr>
        </a:p>
      </dgm:t>
    </dgm:pt>
    <dgm:pt modelId="{CE24F309-F104-4D93-A01F-E20FD30801AB}" type="parTrans" cxnId="{948DE395-B680-4991-B52D-F73E54F7B076}">
      <dgm:prSet/>
      <dgm:spPr/>
      <dgm:t>
        <a:bodyPr/>
        <a:lstStyle/>
        <a:p>
          <a:endParaRPr lang="ru-RU"/>
        </a:p>
      </dgm:t>
    </dgm:pt>
    <dgm:pt modelId="{FE66D58B-D210-458D-811D-FC803E3E5D42}" type="sibTrans" cxnId="{948DE395-B680-4991-B52D-F73E54F7B076}">
      <dgm:prSet/>
      <dgm:spPr/>
      <dgm:t>
        <a:bodyPr/>
        <a:lstStyle/>
        <a:p>
          <a:endParaRPr lang="ru-RU"/>
        </a:p>
      </dgm:t>
    </dgm:pt>
    <dgm:pt modelId="{C8E23F34-7F6B-4F39-8A41-F8471B9D98B1}">
      <dgm:prSet/>
      <dgm:spPr/>
      <dgm:t>
        <a:bodyPr/>
        <a:lstStyle/>
        <a:p>
          <a:pPr algn="ctr"/>
          <a:r>
            <a: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способность добывать информацию и эффективно использовать ее</a:t>
          </a:r>
          <a:endParaRPr lang="ru-RU" dirty="0">
            <a:solidFill>
              <a:srgbClr val="002060"/>
            </a:solidFill>
          </a:endParaRPr>
        </a:p>
      </dgm:t>
    </dgm:pt>
    <dgm:pt modelId="{C07175B2-3790-432A-B3CD-23297A10D454}" type="parTrans" cxnId="{A2B6F6D7-D2B1-4F52-BAF4-D1FD95E9B6A6}">
      <dgm:prSet/>
      <dgm:spPr/>
      <dgm:t>
        <a:bodyPr/>
        <a:lstStyle/>
        <a:p>
          <a:endParaRPr lang="ru-RU"/>
        </a:p>
      </dgm:t>
    </dgm:pt>
    <dgm:pt modelId="{79D0360C-FBE6-4713-8828-A4A80E197AE6}" type="sibTrans" cxnId="{A2B6F6D7-D2B1-4F52-BAF4-D1FD95E9B6A6}">
      <dgm:prSet/>
      <dgm:spPr/>
      <dgm:t>
        <a:bodyPr/>
        <a:lstStyle/>
        <a:p>
          <a:endParaRPr lang="ru-RU"/>
        </a:p>
      </dgm:t>
    </dgm:pt>
    <dgm:pt modelId="{30375035-1135-416D-AF6D-3325CE0CE478}">
      <dgm:prSet/>
      <dgm:spPr/>
      <dgm:t>
        <a:bodyPr/>
        <a:lstStyle/>
        <a:p>
          <a:pPr algn="ctr"/>
          <a:r>
            <a: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способность анализировать ситуацию</a:t>
          </a:r>
          <a:endParaRPr lang="ru-RU" dirty="0">
            <a:solidFill>
              <a:srgbClr val="002060"/>
            </a:solidFill>
          </a:endParaRPr>
        </a:p>
      </dgm:t>
    </dgm:pt>
    <dgm:pt modelId="{DB6A5ECD-90E3-4712-A703-BA1847A8F607}" type="parTrans" cxnId="{89123412-0B7B-483C-BC01-4086256128AF}">
      <dgm:prSet/>
      <dgm:spPr/>
      <dgm:t>
        <a:bodyPr/>
        <a:lstStyle/>
        <a:p>
          <a:endParaRPr lang="ru-RU"/>
        </a:p>
      </dgm:t>
    </dgm:pt>
    <dgm:pt modelId="{0EB99F7C-D978-4613-9256-8E29EB5A999E}" type="sibTrans" cxnId="{89123412-0B7B-483C-BC01-4086256128AF}">
      <dgm:prSet/>
      <dgm:spPr/>
      <dgm:t>
        <a:bodyPr/>
        <a:lstStyle/>
        <a:p>
          <a:endParaRPr lang="ru-RU"/>
        </a:p>
      </dgm:t>
    </dgm:pt>
    <dgm:pt modelId="{7C8DADE3-94E1-4B09-AF92-7489EBECA439}">
      <dgm:prSet/>
      <dgm:spPr/>
      <dgm:t>
        <a:bodyPr/>
        <a:lstStyle/>
        <a:p>
          <a:pPr algn="ctr"/>
          <a:r>
            <a: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способность адаптироваться к новым условиям жизни</a:t>
          </a:r>
          <a:endParaRPr lang="ru-RU" dirty="0">
            <a:solidFill>
              <a:srgbClr val="002060"/>
            </a:solidFill>
          </a:endParaRPr>
        </a:p>
      </dgm:t>
    </dgm:pt>
    <dgm:pt modelId="{74B541E4-A897-438F-99C1-36D9315E37C2}" type="parTrans" cxnId="{B9CABE2B-5E0B-4620-85BE-1F06D7D4F7DD}">
      <dgm:prSet/>
      <dgm:spPr/>
      <dgm:t>
        <a:bodyPr/>
        <a:lstStyle/>
        <a:p>
          <a:endParaRPr lang="ru-RU"/>
        </a:p>
      </dgm:t>
    </dgm:pt>
    <dgm:pt modelId="{19E83321-283C-4E7F-815C-B8DDFA0846CA}" type="sibTrans" cxnId="{B9CABE2B-5E0B-4620-85BE-1F06D7D4F7DD}">
      <dgm:prSet/>
      <dgm:spPr/>
      <dgm:t>
        <a:bodyPr/>
        <a:lstStyle/>
        <a:p>
          <a:endParaRPr lang="ru-RU"/>
        </a:p>
      </dgm:t>
    </dgm:pt>
    <dgm:pt modelId="{38DE89FF-6954-45E8-AFEF-F77713E422A2}" type="pres">
      <dgm:prSet presAssocID="{DC451740-1C52-42B2-B6C1-40045C926C4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904078-E922-4621-84B8-61809195A21F}" type="pres">
      <dgm:prSet presAssocID="{C8E23F34-7F6B-4F39-8A41-F8471B9D98B1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6B3D93-C02D-4403-BAD8-E30A2EAA3841}" type="pres">
      <dgm:prSet presAssocID="{79D0360C-FBE6-4713-8828-A4A80E197AE6}" presName="spacer" presStyleCnt="0"/>
      <dgm:spPr/>
    </dgm:pt>
    <dgm:pt modelId="{883F59A8-B002-4E08-9FD2-8A417924F335}" type="pres">
      <dgm:prSet presAssocID="{DC4833DF-3C2B-4E6A-AA3E-0917DBBC88FF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0BE1E3-A1FF-48B3-95BE-9D4B6CBE93E1}" type="pres">
      <dgm:prSet presAssocID="{FE66D58B-D210-458D-811D-FC803E3E5D42}" presName="spacer" presStyleCnt="0"/>
      <dgm:spPr/>
    </dgm:pt>
    <dgm:pt modelId="{DBF6F0E3-567B-4316-9CFD-8FA10FB7F997}" type="pres">
      <dgm:prSet presAssocID="{081985EC-B3E5-4456-8A0E-26BE83474770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84EE2C-7FC4-4625-A8EA-DA997E204F50}" type="pres">
      <dgm:prSet presAssocID="{426B50EE-1697-4F2F-801F-E5EF4D255F89}" presName="spacer" presStyleCnt="0"/>
      <dgm:spPr/>
    </dgm:pt>
    <dgm:pt modelId="{585512E1-BD86-432C-B20A-317FB99E8D11}" type="pres">
      <dgm:prSet presAssocID="{7C8DADE3-94E1-4B09-AF92-7489EBECA439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B6BD57-C8E5-45FE-B283-49699218E979}" type="pres">
      <dgm:prSet presAssocID="{19E83321-283C-4E7F-815C-B8DDFA0846CA}" presName="spacer" presStyleCnt="0"/>
      <dgm:spPr/>
    </dgm:pt>
    <dgm:pt modelId="{7E8EF3B8-77B6-43FF-9213-8B160C0A86CB}" type="pres">
      <dgm:prSet presAssocID="{30375035-1135-416D-AF6D-3325CE0CE478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8DE395-B680-4991-B52D-F73E54F7B076}" srcId="{DC451740-1C52-42B2-B6C1-40045C926C48}" destId="{DC4833DF-3C2B-4E6A-AA3E-0917DBBC88FF}" srcOrd="1" destOrd="0" parTransId="{CE24F309-F104-4D93-A01F-E20FD30801AB}" sibTransId="{FE66D58B-D210-458D-811D-FC803E3E5D42}"/>
    <dgm:cxn modelId="{89123412-0B7B-483C-BC01-4086256128AF}" srcId="{DC451740-1C52-42B2-B6C1-40045C926C48}" destId="{30375035-1135-416D-AF6D-3325CE0CE478}" srcOrd="4" destOrd="0" parTransId="{DB6A5ECD-90E3-4712-A703-BA1847A8F607}" sibTransId="{0EB99F7C-D978-4613-9256-8E29EB5A999E}"/>
    <dgm:cxn modelId="{075905CA-DAB5-41D4-A84C-2C87997497D3}" type="presOf" srcId="{7C8DADE3-94E1-4B09-AF92-7489EBECA439}" destId="{585512E1-BD86-432C-B20A-317FB99E8D11}" srcOrd="0" destOrd="0" presId="urn:microsoft.com/office/officeart/2005/8/layout/vList2"/>
    <dgm:cxn modelId="{FEEDF18E-D80D-4809-A5BF-6234BCF44603}" type="presOf" srcId="{081985EC-B3E5-4456-8A0E-26BE83474770}" destId="{DBF6F0E3-567B-4316-9CFD-8FA10FB7F997}" srcOrd="0" destOrd="0" presId="urn:microsoft.com/office/officeart/2005/8/layout/vList2"/>
    <dgm:cxn modelId="{FB118234-FCC2-45FC-B332-4C8767DF7922}" srcId="{DC451740-1C52-42B2-B6C1-40045C926C48}" destId="{081985EC-B3E5-4456-8A0E-26BE83474770}" srcOrd="2" destOrd="0" parTransId="{8EAA83E2-1D5A-41BF-9331-418B7485D4A7}" sibTransId="{426B50EE-1697-4F2F-801F-E5EF4D255F89}"/>
    <dgm:cxn modelId="{247BBFD5-2EC9-4595-9EB3-D90E58D84D28}" type="presOf" srcId="{DC451740-1C52-42B2-B6C1-40045C926C48}" destId="{38DE89FF-6954-45E8-AFEF-F77713E422A2}" srcOrd="0" destOrd="0" presId="urn:microsoft.com/office/officeart/2005/8/layout/vList2"/>
    <dgm:cxn modelId="{BEDE18AF-7FE1-42B7-9F3E-B2E21EC2E699}" type="presOf" srcId="{30375035-1135-416D-AF6D-3325CE0CE478}" destId="{7E8EF3B8-77B6-43FF-9213-8B160C0A86CB}" srcOrd="0" destOrd="0" presId="urn:microsoft.com/office/officeart/2005/8/layout/vList2"/>
    <dgm:cxn modelId="{AA70B46E-9EE2-4B9B-99D9-6ADA7405ED0B}" type="presOf" srcId="{C8E23F34-7F6B-4F39-8A41-F8471B9D98B1}" destId="{B2904078-E922-4621-84B8-61809195A21F}" srcOrd="0" destOrd="0" presId="urn:microsoft.com/office/officeart/2005/8/layout/vList2"/>
    <dgm:cxn modelId="{A2B6F6D7-D2B1-4F52-BAF4-D1FD95E9B6A6}" srcId="{DC451740-1C52-42B2-B6C1-40045C926C48}" destId="{C8E23F34-7F6B-4F39-8A41-F8471B9D98B1}" srcOrd="0" destOrd="0" parTransId="{C07175B2-3790-432A-B3CD-23297A10D454}" sibTransId="{79D0360C-FBE6-4713-8828-A4A80E197AE6}"/>
    <dgm:cxn modelId="{B9CABE2B-5E0B-4620-85BE-1F06D7D4F7DD}" srcId="{DC451740-1C52-42B2-B6C1-40045C926C48}" destId="{7C8DADE3-94E1-4B09-AF92-7489EBECA439}" srcOrd="3" destOrd="0" parTransId="{74B541E4-A897-438F-99C1-36D9315E37C2}" sibTransId="{19E83321-283C-4E7F-815C-B8DDFA0846CA}"/>
    <dgm:cxn modelId="{BAD3E198-104D-4DAE-939F-7739BD03BE19}" type="presOf" srcId="{DC4833DF-3C2B-4E6A-AA3E-0917DBBC88FF}" destId="{883F59A8-B002-4E08-9FD2-8A417924F335}" srcOrd="0" destOrd="0" presId="urn:microsoft.com/office/officeart/2005/8/layout/vList2"/>
    <dgm:cxn modelId="{EA068FD9-7F5A-4197-877D-46EF4B17C31B}" type="presParOf" srcId="{38DE89FF-6954-45E8-AFEF-F77713E422A2}" destId="{B2904078-E922-4621-84B8-61809195A21F}" srcOrd="0" destOrd="0" presId="urn:microsoft.com/office/officeart/2005/8/layout/vList2"/>
    <dgm:cxn modelId="{0737B470-132D-4E12-AB4D-E0FE80542385}" type="presParOf" srcId="{38DE89FF-6954-45E8-AFEF-F77713E422A2}" destId="{166B3D93-C02D-4403-BAD8-E30A2EAA3841}" srcOrd="1" destOrd="0" presId="urn:microsoft.com/office/officeart/2005/8/layout/vList2"/>
    <dgm:cxn modelId="{A9E755BA-5EA5-4424-AE7E-A29DE3BCED84}" type="presParOf" srcId="{38DE89FF-6954-45E8-AFEF-F77713E422A2}" destId="{883F59A8-B002-4E08-9FD2-8A417924F335}" srcOrd="2" destOrd="0" presId="urn:microsoft.com/office/officeart/2005/8/layout/vList2"/>
    <dgm:cxn modelId="{D781206D-6C02-4B2D-8982-0A9019E731F9}" type="presParOf" srcId="{38DE89FF-6954-45E8-AFEF-F77713E422A2}" destId="{B60BE1E3-A1FF-48B3-95BE-9D4B6CBE93E1}" srcOrd="3" destOrd="0" presId="urn:microsoft.com/office/officeart/2005/8/layout/vList2"/>
    <dgm:cxn modelId="{950014A9-5F17-47B3-B17A-B9D118451367}" type="presParOf" srcId="{38DE89FF-6954-45E8-AFEF-F77713E422A2}" destId="{DBF6F0E3-567B-4316-9CFD-8FA10FB7F997}" srcOrd="4" destOrd="0" presId="urn:microsoft.com/office/officeart/2005/8/layout/vList2"/>
    <dgm:cxn modelId="{A59623F5-BC80-445E-A0D4-4D74D780BD63}" type="presParOf" srcId="{38DE89FF-6954-45E8-AFEF-F77713E422A2}" destId="{0D84EE2C-7FC4-4625-A8EA-DA997E204F50}" srcOrd="5" destOrd="0" presId="urn:microsoft.com/office/officeart/2005/8/layout/vList2"/>
    <dgm:cxn modelId="{599804A8-D99B-4D6B-8A48-DC3EF263EE4A}" type="presParOf" srcId="{38DE89FF-6954-45E8-AFEF-F77713E422A2}" destId="{585512E1-BD86-432C-B20A-317FB99E8D11}" srcOrd="6" destOrd="0" presId="urn:microsoft.com/office/officeart/2005/8/layout/vList2"/>
    <dgm:cxn modelId="{1544D657-EA89-4E89-933F-EDA60F8DE6CD}" type="presParOf" srcId="{38DE89FF-6954-45E8-AFEF-F77713E422A2}" destId="{0FB6BD57-C8E5-45FE-B283-49699218E979}" srcOrd="7" destOrd="0" presId="urn:microsoft.com/office/officeart/2005/8/layout/vList2"/>
    <dgm:cxn modelId="{05759317-DC9F-4B06-964B-FA26B25B3A53}" type="presParOf" srcId="{38DE89FF-6954-45E8-AFEF-F77713E422A2}" destId="{7E8EF3B8-77B6-43FF-9213-8B160C0A86CB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D058680-E84F-4D6B-8020-F5E1A7D33BF5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20F42DA-61F4-470B-A5A1-A7ABF6C6592F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овладению конкретными знаниями</a:t>
          </a:r>
          <a:endParaRPr lang="ru-RU" sz="2000" dirty="0"/>
        </a:p>
      </dgm:t>
    </dgm:pt>
    <dgm:pt modelId="{4F6C5657-536D-44C8-9921-A4AE8AEEF255}" type="parTrans" cxnId="{A0ABC986-9B4A-446E-8421-8199762F45D3}">
      <dgm:prSet/>
      <dgm:spPr/>
      <dgm:t>
        <a:bodyPr/>
        <a:lstStyle/>
        <a:p>
          <a:endParaRPr lang="ru-RU"/>
        </a:p>
      </dgm:t>
    </dgm:pt>
    <dgm:pt modelId="{70512DD4-A221-47CE-8CBE-87BFE8546A19}" type="sibTrans" cxnId="{A0ABC986-9B4A-446E-8421-8199762F45D3}">
      <dgm:prSet/>
      <dgm:spPr/>
      <dgm:t>
        <a:bodyPr/>
        <a:lstStyle/>
        <a:p>
          <a:endParaRPr lang="ru-RU"/>
        </a:p>
      </dgm:t>
    </dgm:pt>
    <dgm:pt modelId="{E6A335B0-CE80-42A7-81A6-A551B8019C89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развитию воображения и интуиции</a:t>
          </a:r>
          <a:endParaRPr lang="ru-RU" sz="1900" dirty="0"/>
        </a:p>
      </dgm:t>
    </dgm:pt>
    <dgm:pt modelId="{755011AC-043E-405A-B1C1-B60F48A612B5}" type="parTrans" cxnId="{5DE53E54-1E01-4593-9E2F-DE49BF2F7A5C}">
      <dgm:prSet/>
      <dgm:spPr/>
      <dgm:t>
        <a:bodyPr/>
        <a:lstStyle/>
        <a:p>
          <a:endParaRPr lang="ru-RU"/>
        </a:p>
      </dgm:t>
    </dgm:pt>
    <dgm:pt modelId="{64C6AD68-D2A1-44AE-8296-DBBDC3C4741B}" type="sibTrans" cxnId="{5DE53E54-1E01-4593-9E2F-DE49BF2F7A5C}">
      <dgm:prSet/>
      <dgm:spPr/>
      <dgm:t>
        <a:bodyPr/>
        <a:lstStyle/>
        <a:p>
          <a:endParaRPr lang="ru-RU"/>
        </a:p>
      </dgm:t>
    </dgm:pt>
    <dgm:pt modelId="{F4F172F2-EB3D-4452-9B48-CCA3A40BCEC0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обогащение запаса историко-научных знаний</a:t>
          </a:r>
          <a:endParaRPr lang="ru-RU" sz="2000" dirty="0"/>
        </a:p>
      </dgm:t>
    </dgm:pt>
    <dgm:pt modelId="{69C48B63-47F5-4DB0-AD4A-649BDDD71E3E}" type="parTrans" cxnId="{954B83E4-8794-438D-848A-BFFFFD4A7512}">
      <dgm:prSet/>
      <dgm:spPr/>
      <dgm:t>
        <a:bodyPr/>
        <a:lstStyle/>
        <a:p>
          <a:endParaRPr lang="ru-RU"/>
        </a:p>
      </dgm:t>
    </dgm:pt>
    <dgm:pt modelId="{178960E0-65E7-4B61-B6A2-4233D45B8753}" type="sibTrans" cxnId="{954B83E4-8794-438D-848A-BFFFFD4A7512}">
      <dgm:prSet/>
      <dgm:spPr/>
      <dgm:t>
        <a:bodyPr/>
        <a:lstStyle/>
        <a:p>
          <a:endParaRPr lang="ru-RU"/>
        </a:p>
      </dgm:t>
    </dgm:pt>
    <dgm:pt modelId="{929D000C-5CDF-4DBB-89ED-659090DA1215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формированию мировоззрения</a:t>
          </a:r>
          <a:endParaRPr lang="ru-RU" sz="2000" dirty="0"/>
        </a:p>
      </dgm:t>
    </dgm:pt>
    <dgm:pt modelId="{29044216-1256-4B10-8868-2273969F78D6}" type="parTrans" cxnId="{CC04037D-38A7-47F3-B133-2D4C6D5112FC}">
      <dgm:prSet/>
      <dgm:spPr/>
      <dgm:t>
        <a:bodyPr/>
        <a:lstStyle/>
        <a:p>
          <a:endParaRPr lang="ru-RU"/>
        </a:p>
      </dgm:t>
    </dgm:pt>
    <dgm:pt modelId="{6014B4AE-EA1F-4B2A-9009-65935673A7D6}" type="sibTrans" cxnId="{CC04037D-38A7-47F3-B133-2D4C6D5112FC}">
      <dgm:prSet/>
      <dgm:spPr/>
      <dgm:t>
        <a:bodyPr/>
        <a:lstStyle/>
        <a:p>
          <a:endParaRPr lang="ru-RU"/>
        </a:p>
      </dgm:t>
    </dgm:pt>
    <dgm:pt modelId="{7B79B5F4-51DF-41FC-8F92-331ABEF04EE2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приобретению навыков логического мышления</a:t>
          </a:r>
          <a:endParaRPr lang="ru-RU" sz="2000" dirty="0"/>
        </a:p>
      </dgm:t>
    </dgm:pt>
    <dgm:pt modelId="{791E45A5-5E37-4410-8D5A-7C90F0E5B78F}" type="parTrans" cxnId="{748C0E80-C802-48FA-B4D8-E79A566E07EA}">
      <dgm:prSet/>
      <dgm:spPr/>
      <dgm:t>
        <a:bodyPr/>
        <a:lstStyle/>
        <a:p>
          <a:endParaRPr lang="ru-RU"/>
        </a:p>
      </dgm:t>
    </dgm:pt>
    <dgm:pt modelId="{F466E0BD-4C76-4D73-9EB0-A6860A5CBC52}" type="sibTrans" cxnId="{748C0E80-C802-48FA-B4D8-E79A566E07EA}">
      <dgm:prSet/>
      <dgm:spPr/>
      <dgm:t>
        <a:bodyPr/>
        <a:lstStyle/>
        <a:p>
          <a:endParaRPr lang="ru-RU"/>
        </a:p>
      </dgm:t>
    </dgm:pt>
    <dgm:pt modelId="{E7E8795F-B0F0-40B4-888A-36EA62DF84C7}" type="pres">
      <dgm:prSet presAssocID="{AD058680-E84F-4D6B-8020-F5E1A7D33BF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1BF48C-A8BB-49BF-A0AA-F9B1B17CE90B}" type="pres">
      <dgm:prSet presAssocID="{720F42DA-61F4-470B-A5A1-A7ABF6C6592F}" presName="node" presStyleLbl="node1" presStyleIdx="0" presStyleCnt="5" custScaleX="149868" custScaleY="109510" custRadScaleRad="88801" custRadScaleInc="-27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2B82B8-B03A-4BD7-9795-CBF251A6143C}" type="pres">
      <dgm:prSet presAssocID="{720F42DA-61F4-470B-A5A1-A7ABF6C6592F}" presName="spNode" presStyleCnt="0"/>
      <dgm:spPr/>
    </dgm:pt>
    <dgm:pt modelId="{26A054DB-EB67-4348-81A6-7A0E30196160}" type="pres">
      <dgm:prSet presAssocID="{70512DD4-A221-47CE-8CBE-87BFE8546A19}" presName="sibTrans" presStyleLbl="sibTrans1D1" presStyleIdx="0" presStyleCnt="5"/>
      <dgm:spPr/>
      <dgm:t>
        <a:bodyPr/>
        <a:lstStyle/>
        <a:p>
          <a:endParaRPr lang="ru-RU"/>
        </a:p>
      </dgm:t>
    </dgm:pt>
    <dgm:pt modelId="{7153078C-6C30-40C1-9D94-0C71B59A0A22}" type="pres">
      <dgm:prSet presAssocID="{E6A335B0-CE80-42A7-81A6-A551B8019C89}" presName="node" presStyleLbl="node1" presStyleIdx="1" presStyleCnt="5" custScaleX="138276" custScaleY="118606" custRadScaleRad="111547" custRadScaleInc="178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EA153F-E814-47FA-8EBB-E599B5F72A1E}" type="pres">
      <dgm:prSet presAssocID="{E6A335B0-CE80-42A7-81A6-A551B8019C89}" presName="spNode" presStyleCnt="0"/>
      <dgm:spPr/>
    </dgm:pt>
    <dgm:pt modelId="{B7731B31-5E6E-4E0A-9BAF-CC017E161AB8}" type="pres">
      <dgm:prSet presAssocID="{64C6AD68-D2A1-44AE-8296-DBBDC3C4741B}" presName="sibTrans" presStyleLbl="sibTrans1D1" presStyleIdx="1" presStyleCnt="5"/>
      <dgm:spPr/>
      <dgm:t>
        <a:bodyPr/>
        <a:lstStyle/>
        <a:p>
          <a:endParaRPr lang="ru-RU"/>
        </a:p>
      </dgm:t>
    </dgm:pt>
    <dgm:pt modelId="{60FBBCD6-90DE-40A1-908C-3026E040FF63}" type="pres">
      <dgm:prSet presAssocID="{929D000C-5CDF-4DBB-89ED-659090DA1215}" presName="node" presStyleLbl="node1" presStyleIdx="2" presStyleCnt="5" custScaleX="135441" custScaleY="123570" custRadScaleRad="95882" custRadScaleInc="-668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F2B3F7-8FBD-4787-A368-6BB46240F41A}" type="pres">
      <dgm:prSet presAssocID="{929D000C-5CDF-4DBB-89ED-659090DA1215}" presName="spNode" presStyleCnt="0"/>
      <dgm:spPr/>
    </dgm:pt>
    <dgm:pt modelId="{1B300348-46AA-408A-834D-9C9D3A53C516}" type="pres">
      <dgm:prSet presAssocID="{6014B4AE-EA1F-4B2A-9009-65935673A7D6}" presName="sibTrans" presStyleLbl="sibTrans1D1" presStyleIdx="2" presStyleCnt="5"/>
      <dgm:spPr/>
      <dgm:t>
        <a:bodyPr/>
        <a:lstStyle/>
        <a:p>
          <a:endParaRPr lang="ru-RU"/>
        </a:p>
      </dgm:t>
    </dgm:pt>
    <dgm:pt modelId="{B23C155E-6252-469B-965C-51B3F03C44F4}" type="pres">
      <dgm:prSet presAssocID="{7B79B5F4-51DF-41FC-8F92-331ABEF04EE2}" presName="node" presStyleLbl="node1" presStyleIdx="3" presStyleCnt="5" custScaleX="133556" custScaleY="115086" custRadScaleRad="94122" custRadScaleInc="571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2852A2-E6FE-407D-9FE6-C766C944AB8A}" type="pres">
      <dgm:prSet presAssocID="{7B79B5F4-51DF-41FC-8F92-331ABEF04EE2}" presName="spNode" presStyleCnt="0"/>
      <dgm:spPr/>
    </dgm:pt>
    <dgm:pt modelId="{71985717-03EA-49DC-A4F9-D7C51B18324B}" type="pres">
      <dgm:prSet presAssocID="{F466E0BD-4C76-4D73-9EB0-A6860A5CBC52}" presName="sibTrans" presStyleLbl="sibTrans1D1" presStyleIdx="3" presStyleCnt="5"/>
      <dgm:spPr/>
      <dgm:t>
        <a:bodyPr/>
        <a:lstStyle/>
        <a:p>
          <a:endParaRPr lang="ru-RU"/>
        </a:p>
      </dgm:t>
    </dgm:pt>
    <dgm:pt modelId="{88C34ED5-09AF-4091-AF7E-AAA9093E301D}" type="pres">
      <dgm:prSet presAssocID="{F4F172F2-EB3D-4452-9B48-CCA3A40BCEC0}" presName="node" presStyleLbl="node1" presStyleIdx="4" presStyleCnt="5" custScaleX="139852" custScaleY="117551" custRadScaleRad="116306" custRadScaleInc="-273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1C1BB-49BF-48DC-BFDB-003CF23593AD}" type="pres">
      <dgm:prSet presAssocID="{F4F172F2-EB3D-4452-9B48-CCA3A40BCEC0}" presName="spNode" presStyleCnt="0"/>
      <dgm:spPr/>
    </dgm:pt>
    <dgm:pt modelId="{71FE1310-61AD-45DA-8E80-913F049E600E}" type="pres">
      <dgm:prSet presAssocID="{178960E0-65E7-4B61-B6A2-4233D45B8753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5DE53E54-1E01-4593-9E2F-DE49BF2F7A5C}" srcId="{AD058680-E84F-4D6B-8020-F5E1A7D33BF5}" destId="{E6A335B0-CE80-42A7-81A6-A551B8019C89}" srcOrd="1" destOrd="0" parTransId="{755011AC-043E-405A-B1C1-B60F48A612B5}" sibTransId="{64C6AD68-D2A1-44AE-8296-DBBDC3C4741B}"/>
    <dgm:cxn modelId="{BCD60A0F-8B8B-49A1-8DBF-9E6C6080C2D0}" type="presOf" srcId="{F4F172F2-EB3D-4452-9B48-CCA3A40BCEC0}" destId="{88C34ED5-09AF-4091-AF7E-AAA9093E301D}" srcOrd="0" destOrd="0" presId="urn:microsoft.com/office/officeart/2005/8/layout/cycle5"/>
    <dgm:cxn modelId="{B92E370D-781C-4216-A63E-CD3D70A2BE8B}" type="presOf" srcId="{E6A335B0-CE80-42A7-81A6-A551B8019C89}" destId="{7153078C-6C30-40C1-9D94-0C71B59A0A22}" srcOrd="0" destOrd="0" presId="urn:microsoft.com/office/officeart/2005/8/layout/cycle5"/>
    <dgm:cxn modelId="{2458FDEB-7CDF-4906-86C8-B9CE71360B1B}" type="presOf" srcId="{929D000C-5CDF-4DBB-89ED-659090DA1215}" destId="{60FBBCD6-90DE-40A1-908C-3026E040FF63}" srcOrd="0" destOrd="0" presId="urn:microsoft.com/office/officeart/2005/8/layout/cycle5"/>
    <dgm:cxn modelId="{B86001A1-3592-4184-8555-5309CDF95090}" type="presOf" srcId="{6014B4AE-EA1F-4B2A-9009-65935673A7D6}" destId="{1B300348-46AA-408A-834D-9C9D3A53C516}" srcOrd="0" destOrd="0" presId="urn:microsoft.com/office/officeart/2005/8/layout/cycle5"/>
    <dgm:cxn modelId="{CC04037D-38A7-47F3-B133-2D4C6D5112FC}" srcId="{AD058680-E84F-4D6B-8020-F5E1A7D33BF5}" destId="{929D000C-5CDF-4DBB-89ED-659090DA1215}" srcOrd="2" destOrd="0" parTransId="{29044216-1256-4B10-8868-2273969F78D6}" sibTransId="{6014B4AE-EA1F-4B2A-9009-65935673A7D6}"/>
    <dgm:cxn modelId="{748C0E80-C802-48FA-B4D8-E79A566E07EA}" srcId="{AD058680-E84F-4D6B-8020-F5E1A7D33BF5}" destId="{7B79B5F4-51DF-41FC-8F92-331ABEF04EE2}" srcOrd="3" destOrd="0" parTransId="{791E45A5-5E37-4410-8D5A-7C90F0E5B78F}" sibTransId="{F466E0BD-4C76-4D73-9EB0-A6860A5CBC52}"/>
    <dgm:cxn modelId="{E669F0A3-8F37-4A05-838B-7406B5D531C7}" type="presOf" srcId="{70512DD4-A221-47CE-8CBE-87BFE8546A19}" destId="{26A054DB-EB67-4348-81A6-7A0E30196160}" srcOrd="0" destOrd="0" presId="urn:microsoft.com/office/officeart/2005/8/layout/cycle5"/>
    <dgm:cxn modelId="{954B83E4-8794-438D-848A-BFFFFD4A7512}" srcId="{AD058680-E84F-4D6B-8020-F5E1A7D33BF5}" destId="{F4F172F2-EB3D-4452-9B48-CCA3A40BCEC0}" srcOrd="4" destOrd="0" parTransId="{69C48B63-47F5-4DB0-AD4A-649BDDD71E3E}" sibTransId="{178960E0-65E7-4B61-B6A2-4233D45B8753}"/>
    <dgm:cxn modelId="{6F1FFBB9-0540-45F8-B8E6-B63758C205D2}" type="presOf" srcId="{178960E0-65E7-4B61-B6A2-4233D45B8753}" destId="{71FE1310-61AD-45DA-8E80-913F049E600E}" srcOrd="0" destOrd="0" presId="urn:microsoft.com/office/officeart/2005/8/layout/cycle5"/>
    <dgm:cxn modelId="{855D6AD2-2454-497C-833A-3065DD7DF495}" type="presOf" srcId="{64C6AD68-D2A1-44AE-8296-DBBDC3C4741B}" destId="{B7731B31-5E6E-4E0A-9BAF-CC017E161AB8}" srcOrd="0" destOrd="0" presId="urn:microsoft.com/office/officeart/2005/8/layout/cycle5"/>
    <dgm:cxn modelId="{A0ABC986-9B4A-446E-8421-8199762F45D3}" srcId="{AD058680-E84F-4D6B-8020-F5E1A7D33BF5}" destId="{720F42DA-61F4-470B-A5A1-A7ABF6C6592F}" srcOrd="0" destOrd="0" parTransId="{4F6C5657-536D-44C8-9921-A4AE8AEEF255}" sibTransId="{70512DD4-A221-47CE-8CBE-87BFE8546A19}"/>
    <dgm:cxn modelId="{C35001B4-098D-431B-B452-CD0FE6B975EA}" type="presOf" srcId="{AD058680-E84F-4D6B-8020-F5E1A7D33BF5}" destId="{E7E8795F-B0F0-40B4-888A-36EA62DF84C7}" srcOrd="0" destOrd="0" presId="urn:microsoft.com/office/officeart/2005/8/layout/cycle5"/>
    <dgm:cxn modelId="{9086C386-5D94-4A67-821F-5676BBC9450E}" type="presOf" srcId="{F466E0BD-4C76-4D73-9EB0-A6860A5CBC52}" destId="{71985717-03EA-49DC-A4F9-D7C51B18324B}" srcOrd="0" destOrd="0" presId="urn:microsoft.com/office/officeart/2005/8/layout/cycle5"/>
    <dgm:cxn modelId="{7CD95916-3FCE-44E1-847A-41D8B973D9BC}" type="presOf" srcId="{7B79B5F4-51DF-41FC-8F92-331ABEF04EE2}" destId="{B23C155E-6252-469B-965C-51B3F03C44F4}" srcOrd="0" destOrd="0" presId="urn:microsoft.com/office/officeart/2005/8/layout/cycle5"/>
    <dgm:cxn modelId="{5A4E4667-0F26-4C3C-BD3A-B3689606F840}" type="presOf" srcId="{720F42DA-61F4-470B-A5A1-A7ABF6C6592F}" destId="{8A1BF48C-A8BB-49BF-A0AA-F9B1B17CE90B}" srcOrd="0" destOrd="0" presId="urn:microsoft.com/office/officeart/2005/8/layout/cycle5"/>
    <dgm:cxn modelId="{2988DF1E-1A8A-459E-B584-E79A7B1DF39B}" type="presParOf" srcId="{E7E8795F-B0F0-40B4-888A-36EA62DF84C7}" destId="{8A1BF48C-A8BB-49BF-A0AA-F9B1B17CE90B}" srcOrd="0" destOrd="0" presId="urn:microsoft.com/office/officeart/2005/8/layout/cycle5"/>
    <dgm:cxn modelId="{E054F4AF-9157-4FB7-83B3-44B58B04060B}" type="presParOf" srcId="{E7E8795F-B0F0-40B4-888A-36EA62DF84C7}" destId="{872B82B8-B03A-4BD7-9795-CBF251A6143C}" srcOrd="1" destOrd="0" presId="urn:microsoft.com/office/officeart/2005/8/layout/cycle5"/>
    <dgm:cxn modelId="{E2836762-7AB7-4B6A-8877-92FFD704C847}" type="presParOf" srcId="{E7E8795F-B0F0-40B4-888A-36EA62DF84C7}" destId="{26A054DB-EB67-4348-81A6-7A0E30196160}" srcOrd="2" destOrd="0" presId="urn:microsoft.com/office/officeart/2005/8/layout/cycle5"/>
    <dgm:cxn modelId="{23636D48-4C76-44CF-AB04-AEE5CB47049A}" type="presParOf" srcId="{E7E8795F-B0F0-40B4-888A-36EA62DF84C7}" destId="{7153078C-6C30-40C1-9D94-0C71B59A0A22}" srcOrd="3" destOrd="0" presId="urn:microsoft.com/office/officeart/2005/8/layout/cycle5"/>
    <dgm:cxn modelId="{A46ACCDA-F956-442D-9D7A-A5DDC50CC1A5}" type="presParOf" srcId="{E7E8795F-B0F0-40B4-888A-36EA62DF84C7}" destId="{EDEA153F-E814-47FA-8EBB-E599B5F72A1E}" srcOrd="4" destOrd="0" presId="urn:microsoft.com/office/officeart/2005/8/layout/cycle5"/>
    <dgm:cxn modelId="{319712EA-7275-456D-B297-B34104713C6C}" type="presParOf" srcId="{E7E8795F-B0F0-40B4-888A-36EA62DF84C7}" destId="{B7731B31-5E6E-4E0A-9BAF-CC017E161AB8}" srcOrd="5" destOrd="0" presId="urn:microsoft.com/office/officeart/2005/8/layout/cycle5"/>
    <dgm:cxn modelId="{E8ABF1B5-AEAB-4629-9B1E-73DFB1C089A5}" type="presParOf" srcId="{E7E8795F-B0F0-40B4-888A-36EA62DF84C7}" destId="{60FBBCD6-90DE-40A1-908C-3026E040FF63}" srcOrd="6" destOrd="0" presId="urn:microsoft.com/office/officeart/2005/8/layout/cycle5"/>
    <dgm:cxn modelId="{F1FFAA5A-3A51-4092-B143-252C187D96A2}" type="presParOf" srcId="{E7E8795F-B0F0-40B4-888A-36EA62DF84C7}" destId="{62F2B3F7-8FBD-4787-A368-6BB46240F41A}" srcOrd="7" destOrd="0" presId="urn:microsoft.com/office/officeart/2005/8/layout/cycle5"/>
    <dgm:cxn modelId="{818D0567-C6DE-43F5-B736-99A1B3EEB387}" type="presParOf" srcId="{E7E8795F-B0F0-40B4-888A-36EA62DF84C7}" destId="{1B300348-46AA-408A-834D-9C9D3A53C516}" srcOrd="8" destOrd="0" presId="urn:microsoft.com/office/officeart/2005/8/layout/cycle5"/>
    <dgm:cxn modelId="{438D2397-AD8C-42D0-AF53-725D99F182F5}" type="presParOf" srcId="{E7E8795F-B0F0-40B4-888A-36EA62DF84C7}" destId="{B23C155E-6252-469B-965C-51B3F03C44F4}" srcOrd="9" destOrd="0" presId="urn:microsoft.com/office/officeart/2005/8/layout/cycle5"/>
    <dgm:cxn modelId="{DB1E254D-9DB0-454B-A703-41B8887A17A6}" type="presParOf" srcId="{E7E8795F-B0F0-40B4-888A-36EA62DF84C7}" destId="{3A2852A2-E6FE-407D-9FE6-C766C944AB8A}" srcOrd="10" destOrd="0" presId="urn:microsoft.com/office/officeart/2005/8/layout/cycle5"/>
    <dgm:cxn modelId="{C7D9D8C4-5023-4719-8099-A8BFA29C8329}" type="presParOf" srcId="{E7E8795F-B0F0-40B4-888A-36EA62DF84C7}" destId="{71985717-03EA-49DC-A4F9-D7C51B18324B}" srcOrd="11" destOrd="0" presId="urn:microsoft.com/office/officeart/2005/8/layout/cycle5"/>
    <dgm:cxn modelId="{6550C26E-FF4D-4753-8496-05102F4FFBD5}" type="presParOf" srcId="{E7E8795F-B0F0-40B4-888A-36EA62DF84C7}" destId="{88C34ED5-09AF-4091-AF7E-AAA9093E301D}" srcOrd="12" destOrd="0" presId="urn:microsoft.com/office/officeart/2005/8/layout/cycle5"/>
    <dgm:cxn modelId="{9943FAC9-E463-461D-99E1-0A8A42C06192}" type="presParOf" srcId="{E7E8795F-B0F0-40B4-888A-36EA62DF84C7}" destId="{2EA1C1BB-49BF-48DC-BFDB-003CF23593AD}" srcOrd="13" destOrd="0" presId="urn:microsoft.com/office/officeart/2005/8/layout/cycle5"/>
    <dgm:cxn modelId="{7D547640-4950-4628-BB5A-03EA7B601CCE}" type="presParOf" srcId="{E7E8795F-B0F0-40B4-888A-36EA62DF84C7}" destId="{71FE1310-61AD-45DA-8E80-913F049E600E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CBEEE57-A6EF-4DC7-9C01-F0FB25ADA4E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C226BE-E18D-4EE7-83DB-193289450DC1}">
      <dgm:prSet phldrT="[Текст]" custT="1"/>
      <dgm:spPr>
        <a:solidFill>
          <a:srgbClr val="FFFF00"/>
        </a:solidFill>
      </dgm:spPr>
      <dgm:t>
        <a:bodyPr/>
        <a:lstStyle/>
        <a:p>
          <a:pPr algn="ctr"/>
          <a:r>
            <a:rPr lang="ru-RU" sz="18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Ценностно-смысловая компетенции</a:t>
          </a:r>
          <a:endParaRPr lang="ru-RU" sz="1800" dirty="0">
            <a:solidFill>
              <a:srgbClr val="00B0F0"/>
            </a:solidFill>
          </a:endParaRPr>
        </a:p>
      </dgm:t>
    </dgm:pt>
    <dgm:pt modelId="{848E2E50-D385-4216-8C22-66777159F565}" type="parTrans" cxnId="{25BCD35D-CC34-44CB-ADE1-A915ED9A6CC8}">
      <dgm:prSet/>
      <dgm:spPr/>
      <dgm:t>
        <a:bodyPr/>
        <a:lstStyle/>
        <a:p>
          <a:endParaRPr lang="ru-RU"/>
        </a:p>
      </dgm:t>
    </dgm:pt>
    <dgm:pt modelId="{A88F9CD7-F100-4EC1-9B9B-D7864959E211}" type="sibTrans" cxnId="{25BCD35D-CC34-44CB-ADE1-A915ED9A6CC8}">
      <dgm:prSet/>
      <dgm:spPr/>
      <dgm:t>
        <a:bodyPr/>
        <a:lstStyle/>
        <a:p>
          <a:endParaRPr lang="ru-RU"/>
        </a:p>
      </dgm:t>
    </dgm:pt>
    <dgm:pt modelId="{053A4B44-F615-4ABF-AB14-2D430FFAA1D4}">
      <dgm:prSet custT="1"/>
      <dgm:spPr>
        <a:solidFill>
          <a:srgbClr val="FFFF00"/>
        </a:solidFill>
      </dgm:spPr>
      <dgm:t>
        <a:bodyPr/>
        <a:lstStyle/>
        <a:p>
          <a:r>
            <a:rPr lang="ru-RU" sz="18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Учебно-познавательная компетенции</a:t>
          </a:r>
          <a:r>
            <a:rPr lang="ru-RU" sz="18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1800" dirty="0">
            <a:solidFill>
              <a:srgbClr val="00B0F0"/>
            </a:solidFill>
          </a:endParaRPr>
        </a:p>
      </dgm:t>
    </dgm:pt>
    <dgm:pt modelId="{3CC27CC3-E739-4D9B-B392-1311AC4E4164}" type="parTrans" cxnId="{15D0DA28-5201-4B67-A473-4A82FAB2FCDE}">
      <dgm:prSet/>
      <dgm:spPr/>
      <dgm:t>
        <a:bodyPr/>
        <a:lstStyle/>
        <a:p>
          <a:endParaRPr lang="ru-RU"/>
        </a:p>
      </dgm:t>
    </dgm:pt>
    <dgm:pt modelId="{A4A1E9D8-B6ED-44CA-9654-5C183F9B8076}" type="sibTrans" cxnId="{15D0DA28-5201-4B67-A473-4A82FAB2FCDE}">
      <dgm:prSet/>
      <dgm:spPr/>
      <dgm:t>
        <a:bodyPr/>
        <a:lstStyle/>
        <a:p>
          <a:endParaRPr lang="ru-RU"/>
        </a:p>
      </dgm:t>
    </dgm:pt>
    <dgm:pt modelId="{2B8C3FC9-1787-4D76-9437-8EBA2E33A878}">
      <dgm:prSet custT="1"/>
      <dgm:spPr>
        <a:solidFill>
          <a:srgbClr val="FFFF00"/>
        </a:solidFill>
      </dgm:spPr>
      <dgm:t>
        <a:bodyPr/>
        <a:lstStyle/>
        <a:p>
          <a:r>
            <a:rPr lang="ru-RU" sz="18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Компетенции личного </a:t>
          </a:r>
          <a:r>
            <a:rPr lang="ru-RU" sz="1800" b="1" dirty="0" err="1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самосовершен</a:t>
          </a:r>
          <a:r>
            <a:rPr lang="ru-RU" sz="18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 -</a:t>
          </a:r>
          <a:r>
            <a:rPr lang="ru-RU" sz="1800" b="1" dirty="0" err="1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ствования</a:t>
          </a:r>
          <a:endParaRPr lang="ru-RU" sz="1800" dirty="0">
            <a:solidFill>
              <a:srgbClr val="00B0F0"/>
            </a:solidFill>
          </a:endParaRPr>
        </a:p>
      </dgm:t>
    </dgm:pt>
    <dgm:pt modelId="{93F4924B-28AE-4DBD-A828-C02B17935307}" type="parTrans" cxnId="{924D0196-D0BF-4CB3-B139-5869905F8BD6}">
      <dgm:prSet/>
      <dgm:spPr/>
      <dgm:t>
        <a:bodyPr/>
        <a:lstStyle/>
        <a:p>
          <a:endParaRPr lang="ru-RU"/>
        </a:p>
      </dgm:t>
    </dgm:pt>
    <dgm:pt modelId="{2B1E9F3A-A722-4DAB-A2CA-627EBFA69C8B}" type="sibTrans" cxnId="{924D0196-D0BF-4CB3-B139-5869905F8BD6}">
      <dgm:prSet/>
      <dgm:spPr/>
      <dgm:t>
        <a:bodyPr/>
        <a:lstStyle/>
        <a:p>
          <a:endParaRPr lang="ru-RU"/>
        </a:p>
      </dgm:t>
    </dgm:pt>
    <dgm:pt modelId="{A0E2011E-BC29-464D-A14F-B1E94E3529B9}">
      <dgm:prSet custT="1"/>
      <dgm:spPr>
        <a:solidFill>
          <a:srgbClr val="FFFF00"/>
        </a:solidFill>
      </dgm:spPr>
      <dgm:t>
        <a:bodyPr/>
        <a:lstStyle/>
        <a:p>
          <a:r>
            <a:rPr lang="ru-RU" sz="1800" b="1" dirty="0" err="1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Социокультурная</a:t>
          </a:r>
          <a:r>
            <a:rPr lang="ru-RU" sz="18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 компетенции</a:t>
          </a:r>
          <a:endParaRPr lang="ru-RU" sz="1800" dirty="0">
            <a:solidFill>
              <a:srgbClr val="00B0F0"/>
            </a:solidFill>
          </a:endParaRPr>
        </a:p>
      </dgm:t>
    </dgm:pt>
    <dgm:pt modelId="{C7A55BA9-79CE-4824-841A-36B11722F838}" type="parTrans" cxnId="{6A357A07-9436-4B80-AD62-40820A76CB0B}">
      <dgm:prSet/>
      <dgm:spPr/>
      <dgm:t>
        <a:bodyPr/>
        <a:lstStyle/>
        <a:p>
          <a:endParaRPr lang="ru-RU"/>
        </a:p>
      </dgm:t>
    </dgm:pt>
    <dgm:pt modelId="{0422E0A3-6A24-4CE0-97D3-5E5766A82474}" type="sibTrans" cxnId="{6A357A07-9436-4B80-AD62-40820A76CB0B}">
      <dgm:prSet/>
      <dgm:spPr/>
      <dgm:t>
        <a:bodyPr/>
        <a:lstStyle/>
        <a:p>
          <a:endParaRPr lang="ru-RU"/>
        </a:p>
      </dgm:t>
    </dgm:pt>
    <dgm:pt modelId="{D1108460-341C-43FF-939C-9AD8349D7F1F}">
      <dgm:prSet custT="1"/>
      <dgm:spPr>
        <a:solidFill>
          <a:srgbClr val="FFFF00"/>
        </a:solidFill>
      </dgm:spPr>
      <dgm:t>
        <a:bodyPr/>
        <a:lstStyle/>
        <a:p>
          <a:r>
            <a:rPr lang="ru-RU" sz="18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Коммуникативная компетенции</a:t>
          </a:r>
          <a:endParaRPr lang="ru-RU" sz="1800" dirty="0">
            <a:solidFill>
              <a:srgbClr val="00B0F0"/>
            </a:solidFill>
          </a:endParaRPr>
        </a:p>
      </dgm:t>
    </dgm:pt>
    <dgm:pt modelId="{22624BF1-F847-417F-A55F-07442B50F64B}" type="parTrans" cxnId="{A00F8820-A0B1-4ED9-8548-C125C57E2982}">
      <dgm:prSet/>
      <dgm:spPr/>
      <dgm:t>
        <a:bodyPr/>
        <a:lstStyle/>
        <a:p>
          <a:endParaRPr lang="ru-RU"/>
        </a:p>
      </dgm:t>
    </dgm:pt>
    <dgm:pt modelId="{A6405AA3-2934-46AE-B0E4-A58432EBB131}" type="sibTrans" cxnId="{A00F8820-A0B1-4ED9-8548-C125C57E2982}">
      <dgm:prSet/>
      <dgm:spPr/>
      <dgm:t>
        <a:bodyPr/>
        <a:lstStyle/>
        <a:p>
          <a:endParaRPr lang="ru-RU"/>
        </a:p>
      </dgm:t>
    </dgm:pt>
    <dgm:pt modelId="{E33D7761-F5F1-4345-B6C8-6C7A7865F000}">
      <dgm:prSet custT="1"/>
      <dgm:spPr>
        <a:solidFill>
          <a:srgbClr val="FFFF00"/>
        </a:solidFill>
      </dgm:spPr>
      <dgm:t>
        <a:bodyPr/>
        <a:lstStyle/>
        <a:p>
          <a:r>
            <a:rPr lang="ru-RU" sz="18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Информационная компетенции</a:t>
          </a:r>
          <a:endParaRPr lang="ru-RU" sz="1800" dirty="0">
            <a:solidFill>
              <a:srgbClr val="00B0F0"/>
            </a:solidFill>
          </a:endParaRPr>
        </a:p>
      </dgm:t>
    </dgm:pt>
    <dgm:pt modelId="{CA45ED2A-716F-450D-AC06-7A18576BE98D}" type="parTrans" cxnId="{A3AC2551-3B95-4D9C-A303-5D0AA3739FE9}">
      <dgm:prSet/>
      <dgm:spPr/>
      <dgm:t>
        <a:bodyPr/>
        <a:lstStyle/>
        <a:p>
          <a:endParaRPr lang="ru-RU"/>
        </a:p>
      </dgm:t>
    </dgm:pt>
    <dgm:pt modelId="{FE831B91-5716-48F2-8FD7-40F0CA02EAC0}" type="sibTrans" cxnId="{A3AC2551-3B95-4D9C-A303-5D0AA3739FE9}">
      <dgm:prSet/>
      <dgm:spPr/>
      <dgm:t>
        <a:bodyPr/>
        <a:lstStyle/>
        <a:p>
          <a:endParaRPr lang="ru-RU"/>
        </a:p>
      </dgm:t>
    </dgm:pt>
    <dgm:pt modelId="{EA0622E8-0CD6-4958-830B-3D18F62FEB56}" type="pres">
      <dgm:prSet presAssocID="{FCBEEE57-A6EF-4DC7-9C01-F0FB25ADA4E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72926B-DE65-44AD-9CE8-64DCCEB97BAD}" type="pres">
      <dgm:prSet presAssocID="{1AC226BE-E18D-4EE7-83DB-193289450DC1}" presName="node" presStyleLbl="node1" presStyleIdx="0" presStyleCnt="6" custLinFactNeighborX="2861" custLinFactNeighborY="-43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6D33D1-03F0-4FFD-A8F7-856E83D69365}" type="pres">
      <dgm:prSet presAssocID="{A88F9CD7-F100-4EC1-9B9B-D7864959E211}" presName="sibTrans" presStyleCnt="0"/>
      <dgm:spPr/>
    </dgm:pt>
    <dgm:pt modelId="{E4A4D0CB-A1F4-410A-8EAE-0FE3B5166137}" type="pres">
      <dgm:prSet presAssocID="{E33D7761-F5F1-4345-B6C8-6C7A7865F000}" presName="node" presStyleLbl="node1" presStyleIdx="1" presStyleCnt="6" custLinFactX="-6348" custLinFactY="22160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E0CA54-15DD-456F-B812-E2245BC896D0}" type="pres">
      <dgm:prSet presAssocID="{FE831B91-5716-48F2-8FD7-40F0CA02EAC0}" presName="sibTrans" presStyleCnt="0"/>
      <dgm:spPr/>
    </dgm:pt>
    <dgm:pt modelId="{6880CE14-A103-4229-9860-4090F36D75C6}" type="pres">
      <dgm:prSet presAssocID="{D1108460-341C-43FF-939C-9AD8349D7F1F}" presName="node" presStyleLbl="node1" presStyleIdx="2" presStyleCnt="6" custScaleX="99937" custLinFactX="-8727" custLinFactY="22246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1CE7AC-44DB-4D86-8DA0-CCD758DEA560}" type="pres">
      <dgm:prSet presAssocID="{A6405AA3-2934-46AE-B0E4-A58432EBB131}" presName="sibTrans" presStyleCnt="0"/>
      <dgm:spPr/>
    </dgm:pt>
    <dgm:pt modelId="{B0286523-C016-4808-80D7-3BF7E4E99854}" type="pres">
      <dgm:prSet presAssocID="{A0E2011E-BC29-464D-A14F-B1E94E3529B9}" presName="node" presStyleLbl="node1" presStyleIdx="3" presStyleCnt="6" custScaleX="97870" custScaleY="99999" custLinFactX="100000" custLinFactY="-20985" custLinFactNeighborX="119179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84A2B5-D98C-4370-B0A7-E53328853840}" type="pres">
      <dgm:prSet presAssocID="{0422E0A3-6A24-4CE0-97D3-5E5766A82474}" presName="sibTrans" presStyleCnt="0"/>
      <dgm:spPr/>
    </dgm:pt>
    <dgm:pt modelId="{6E2B2CD1-5621-482E-8802-3269B3FBB0D6}" type="pres">
      <dgm:prSet presAssocID="{2B8C3FC9-1787-4D76-9437-8EBA2E33A878}" presName="node" presStyleLbl="node1" presStyleIdx="4" presStyleCnt="6" custLinFactX="10520" custLinFactNeighborX="100000" custLinFactNeighborY="54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DC64A2-4B9A-4EFC-A4C7-646C28DD3700}" type="pres">
      <dgm:prSet presAssocID="{2B1E9F3A-A722-4DAB-A2CA-627EBFA69C8B}" presName="sibTrans" presStyleCnt="0"/>
      <dgm:spPr/>
    </dgm:pt>
    <dgm:pt modelId="{72029652-7A40-46BC-8276-5E36F9AE0667}" type="pres">
      <dgm:prSet presAssocID="{053A4B44-F615-4ABF-AB14-2D430FFAA1D4}" presName="node" presStyleLbl="node1" presStyleIdx="5" presStyleCnt="6" custLinFactX="-7631" custLinFactY="-19638" custLinFactNeighborX="-10000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AC2551-3B95-4D9C-A303-5D0AA3739FE9}" srcId="{FCBEEE57-A6EF-4DC7-9C01-F0FB25ADA4E9}" destId="{E33D7761-F5F1-4345-B6C8-6C7A7865F000}" srcOrd="1" destOrd="0" parTransId="{CA45ED2A-716F-450D-AC06-7A18576BE98D}" sibTransId="{FE831B91-5716-48F2-8FD7-40F0CA02EAC0}"/>
    <dgm:cxn modelId="{98D544AC-1876-4F2C-AF9B-F4FE78A83611}" type="presOf" srcId="{1AC226BE-E18D-4EE7-83DB-193289450DC1}" destId="{3572926B-DE65-44AD-9CE8-64DCCEB97BAD}" srcOrd="0" destOrd="0" presId="urn:microsoft.com/office/officeart/2005/8/layout/default"/>
    <dgm:cxn modelId="{07AE6AA1-4E47-4C19-BE5B-E4C19D244FE1}" type="presOf" srcId="{053A4B44-F615-4ABF-AB14-2D430FFAA1D4}" destId="{72029652-7A40-46BC-8276-5E36F9AE0667}" srcOrd="0" destOrd="0" presId="urn:microsoft.com/office/officeart/2005/8/layout/default"/>
    <dgm:cxn modelId="{924D0196-D0BF-4CB3-B139-5869905F8BD6}" srcId="{FCBEEE57-A6EF-4DC7-9C01-F0FB25ADA4E9}" destId="{2B8C3FC9-1787-4D76-9437-8EBA2E33A878}" srcOrd="4" destOrd="0" parTransId="{93F4924B-28AE-4DBD-A828-C02B17935307}" sibTransId="{2B1E9F3A-A722-4DAB-A2CA-627EBFA69C8B}"/>
    <dgm:cxn modelId="{15D0DA28-5201-4B67-A473-4A82FAB2FCDE}" srcId="{FCBEEE57-A6EF-4DC7-9C01-F0FB25ADA4E9}" destId="{053A4B44-F615-4ABF-AB14-2D430FFAA1D4}" srcOrd="5" destOrd="0" parTransId="{3CC27CC3-E739-4D9B-B392-1311AC4E4164}" sibTransId="{A4A1E9D8-B6ED-44CA-9654-5C183F9B8076}"/>
    <dgm:cxn modelId="{E9401D5B-5BB6-426E-8D35-65F56C477BC9}" type="presOf" srcId="{FCBEEE57-A6EF-4DC7-9C01-F0FB25ADA4E9}" destId="{EA0622E8-0CD6-4958-830B-3D18F62FEB56}" srcOrd="0" destOrd="0" presId="urn:microsoft.com/office/officeart/2005/8/layout/default"/>
    <dgm:cxn modelId="{6A357A07-9436-4B80-AD62-40820A76CB0B}" srcId="{FCBEEE57-A6EF-4DC7-9C01-F0FB25ADA4E9}" destId="{A0E2011E-BC29-464D-A14F-B1E94E3529B9}" srcOrd="3" destOrd="0" parTransId="{C7A55BA9-79CE-4824-841A-36B11722F838}" sibTransId="{0422E0A3-6A24-4CE0-97D3-5E5766A82474}"/>
    <dgm:cxn modelId="{23859D87-AE82-4DCC-BE0E-7AC469A18E0F}" type="presOf" srcId="{A0E2011E-BC29-464D-A14F-B1E94E3529B9}" destId="{B0286523-C016-4808-80D7-3BF7E4E99854}" srcOrd="0" destOrd="0" presId="urn:microsoft.com/office/officeart/2005/8/layout/default"/>
    <dgm:cxn modelId="{25BCD35D-CC34-44CB-ADE1-A915ED9A6CC8}" srcId="{FCBEEE57-A6EF-4DC7-9C01-F0FB25ADA4E9}" destId="{1AC226BE-E18D-4EE7-83DB-193289450DC1}" srcOrd="0" destOrd="0" parTransId="{848E2E50-D385-4216-8C22-66777159F565}" sibTransId="{A88F9CD7-F100-4EC1-9B9B-D7864959E211}"/>
    <dgm:cxn modelId="{70581AD8-1D63-44EA-844E-BE68A0C72252}" type="presOf" srcId="{D1108460-341C-43FF-939C-9AD8349D7F1F}" destId="{6880CE14-A103-4229-9860-4090F36D75C6}" srcOrd="0" destOrd="0" presId="urn:microsoft.com/office/officeart/2005/8/layout/default"/>
    <dgm:cxn modelId="{A00F8820-A0B1-4ED9-8548-C125C57E2982}" srcId="{FCBEEE57-A6EF-4DC7-9C01-F0FB25ADA4E9}" destId="{D1108460-341C-43FF-939C-9AD8349D7F1F}" srcOrd="2" destOrd="0" parTransId="{22624BF1-F847-417F-A55F-07442B50F64B}" sibTransId="{A6405AA3-2934-46AE-B0E4-A58432EBB131}"/>
    <dgm:cxn modelId="{92C888AD-61BF-4876-9C5A-DE85AE485997}" type="presOf" srcId="{E33D7761-F5F1-4345-B6C8-6C7A7865F000}" destId="{E4A4D0CB-A1F4-410A-8EAE-0FE3B5166137}" srcOrd="0" destOrd="0" presId="urn:microsoft.com/office/officeart/2005/8/layout/default"/>
    <dgm:cxn modelId="{500793FF-58C5-46A4-8D5D-904BE3346A43}" type="presOf" srcId="{2B8C3FC9-1787-4D76-9437-8EBA2E33A878}" destId="{6E2B2CD1-5621-482E-8802-3269B3FBB0D6}" srcOrd="0" destOrd="0" presId="urn:microsoft.com/office/officeart/2005/8/layout/default"/>
    <dgm:cxn modelId="{682DDE63-5B87-42C8-A28C-3A15CA1D35D7}" type="presParOf" srcId="{EA0622E8-0CD6-4958-830B-3D18F62FEB56}" destId="{3572926B-DE65-44AD-9CE8-64DCCEB97BAD}" srcOrd="0" destOrd="0" presId="urn:microsoft.com/office/officeart/2005/8/layout/default"/>
    <dgm:cxn modelId="{D115F144-29B3-4DB8-862B-96BC7523B120}" type="presParOf" srcId="{EA0622E8-0CD6-4958-830B-3D18F62FEB56}" destId="{836D33D1-03F0-4FFD-A8F7-856E83D69365}" srcOrd="1" destOrd="0" presId="urn:microsoft.com/office/officeart/2005/8/layout/default"/>
    <dgm:cxn modelId="{C7A91C86-E1B5-4505-BC2B-40D7F942AD6A}" type="presParOf" srcId="{EA0622E8-0CD6-4958-830B-3D18F62FEB56}" destId="{E4A4D0CB-A1F4-410A-8EAE-0FE3B5166137}" srcOrd="2" destOrd="0" presId="urn:microsoft.com/office/officeart/2005/8/layout/default"/>
    <dgm:cxn modelId="{69D3F821-001D-4DFF-9E7A-7C432B9A13E7}" type="presParOf" srcId="{EA0622E8-0CD6-4958-830B-3D18F62FEB56}" destId="{7EE0CA54-15DD-456F-B812-E2245BC896D0}" srcOrd="3" destOrd="0" presId="urn:microsoft.com/office/officeart/2005/8/layout/default"/>
    <dgm:cxn modelId="{5ACA61EF-B45A-4CEA-86A6-79A920894001}" type="presParOf" srcId="{EA0622E8-0CD6-4958-830B-3D18F62FEB56}" destId="{6880CE14-A103-4229-9860-4090F36D75C6}" srcOrd="4" destOrd="0" presId="urn:microsoft.com/office/officeart/2005/8/layout/default"/>
    <dgm:cxn modelId="{4ED22308-EC6F-4F93-9B5E-EFE09A22A93E}" type="presParOf" srcId="{EA0622E8-0CD6-4958-830B-3D18F62FEB56}" destId="{681CE7AC-44DB-4D86-8DA0-CCD758DEA560}" srcOrd="5" destOrd="0" presId="urn:microsoft.com/office/officeart/2005/8/layout/default"/>
    <dgm:cxn modelId="{941A48C9-F830-4747-B4C9-7F16E9078A2A}" type="presParOf" srcId="{EA0622E8-0CD6-4958-830B-3D18F62FEB56}" destId="{B0286523-C016-4808-80D7-3BF7E4E99854}" srcOrd="6" destOrd="0" presId="urn:microsoft.com/office/officeart/2005/8/layout/default"/>
    <dgm:cxn modelId="{84348624-4B6B-4F36-8398-B4E3C6111E96}" type="presParOf" srcId="{EA0622E8-0CD6-4958-830B-3D18F62FEB56}" destId="{6384A2B5-D98C-4370-B0A7-E53328853840}" srcOrd="7" destOrd="0" presId="urn:microsoft.com/office/officeart/2005/8/layout/default"/>
    <dgm:cxn modelId="{5591C777-979F-4EFC-AEF6-0957387BE442}" type="presParOf" srcId="{EA0622E8-0CD6-4958-830B-3D18F62FEB56}" destId="{6E2B2CD1-5621-482E-8802-3269B3FBB0D6}" srcOrd="8" destOrd="0" presId="urn:microsoft.com/office/officeart/2005/8/layout/default"/>
    <dgm:cxn modelId="{D394905F-A5B9-4516-BCAA-DBC713AA70FE}" type="presParOf" srcId="{EA0622E8-0CD6-4958-830B-3D18F62FEB56}" destId="{E3DC64A2-4B9A-4EFC-A4C7-646C28DD3700}" srcOrd="9" destOrd="0" presId="urn:microsoft.com/office/officeart/2005/8/layout/default"/>
    <dgm:cxn modelId="{4A5074F9-38F9-49C7-AB36-ACB327118603}" type="presParOf" srcId="{EA0622E8-0CD6-4958-830B-3D18F62FEB56}" destId="{72029652-7A40-46BC-8276-5E36F9AE0667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2904078-E922-4621-84B8-61809195A21F}">
      <dsp:nvSpPr>
        <dsp:cNvPr id="0" name=""/>
        <dsp:cNvSpPr/>
      </dsp:nvSpPr>
      <dsp:spPr>
        <a:xfrm>
          <a:off x="0" y="40617"/>
          <a:ext cx="8572560" cy="8880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способность добывать информацию и эффективно использовать ее</a:t>
          </a:r>
          <a:endParaRPr lang="ru-RU" sz="2300" kern="1200" dirty="0">
            <a:solidFill>
              <a:srgbClr val="002060"/>
            </a:solidFill>
          </a:endParaRPr>
        </a:p>
      </dsp:txBody>
      <dsp:txXfrm>
        <a:off x="0" y="40617"/>
        <a:ext cx="8572560" cy="888030"/>
      </dsp:txXfrm>
    </dsp:sp>
    <dsp:sp modelId="{883F59A8-B002-4E08-9FD2-8A417924F335}">
      <dsp:nvSpPr>
        <dsp:cNvPr id="0" name=""/>
        <dsp:cNvSpPr/>
      </dsp:nvSpPr>
      <dsp:spPr>
        <a:xfrm>
          <a:off x="0" y="994887"/>
          <a:ext cx="8572560" cy="8880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способность адекватно изменять свою деятельность</a:t>
          </a:r>
          <a:r>
            <a:rPr lang="ru-RU" sz="23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 </a:t>
          </a:r>
          <a:endParaRPr lang="ru-RU" sz="2300" kern="1200" dirty="0">
            <a:solidFill>
              <a:srgbClr val="002060"/>
            </a:solidFill>
          </a:endParaRPr>
        </a:p>
      </dsp:txBody>
      <dsp:txXfrm>
        <a:off x="0" y="994887"/>
        <a:ext cx="8572560" cy="888030"/>
      </dsp:txXfrm>
    </dsp:sp>
    <dsp:sp modelId="{DBF6F0E3-567B-4316-9CFD-8FA10FB7F997}">
      <dsp:nvSpPr>
        <dsp:cNvPr id="0" name=""/>
        <dsp:cNvSpPr/>
      </dsp:nvSpPr>
      <dsp:spPr>
        <a:xfrm>
          <a:off x="0" y="1949157"/>
          <a:ext cx="8572560" cy="8880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способность оценивать и находить пути решения возникающих проблем</a:t>
          </a:r>
          <a:endParaRPr lang="ru-RU" sz="2300" kern="1200" dirty="0">
            <a:solidFill>
              <a:srgbClr val="002060"/>
            </a:solidFill>
          </a:endParaRPr>
        </a:p>
      </dsp:txBody>
      <dsp:txXfrm>
        <a:off x="0" y="1949157"/>
        <a:ext cx="8572560" cy="888030"/>
      </dsp:txXfrm>
    </dsp:sp>
    <dsp:sp modelId="{585512E1-BD86-432C-B20A-317FB99E8D11}">
      <dsp:nvSpPr>
        <dsp:cNvPr id="0" name=""/>
        <dsp:cNvSpPr/>
      </dsp:nvSpPr>
      <dsp:spPr>
        <a:xfrm>
          <a:off x="0" y="2903428"/>
          <a:ext cx="8572560" cy="8880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способность адаптироваться к новым условиям жизни</a:t>
          </a:r>
          <a:endParaRPr lang="ru-RU" sz="2300" kern="1200" dirty="0">
            <a:solidFill>
              <a:srgbClr val="002060"/>
            </a:solidFill>
          </a:endParaRPr>
        </a:p>
      </dsp:txBody>
      <dsp:txXfrm>
        <a:off x="0" y="2903428"/>
        <a:ext cx="8572560" cy="888030"/>
      </dsp:txXfrm>
    </dsp:sp>
    <dsp:sp modelId="{7E8EF3B8-77B6-43FF-9213-8B160C0A86CB}">
      <dsp:nvSpPr>
        <dsp:cNvPr id="0" name=""/>
        <dsp:cNvSpPr/>
      </dsp:nvSpPr>
      <dsp:spPr>
        <a:xfrm>
          <a:off x="0" y="3857698"/>
          <a:ext cx="8572560" cy="8880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способность анализировать ситуацию</a:t>
          </a:r>
          <a:endParaRPr lang="ru-RU" sz="2300" kern="1200" dirty="0">
            <a:solidFill>
              <a:srgbClr val="002060"/>
            </a:solidFill>
          </a:endParaRPr>
        </a:p>
      </dsp:txBody>
      <dsp:txXfrm>
        <a:off x="0" y="3857698"/>
        <a:ext cx="8572560" cy="88803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A1BF48C-A8BB-49BF-A0AA-F9B1B17CE90B}">
      <dsp:nvSpPr>
        <dsp:cNvPr id="0" name=""/>
        <dsp:cNvSpPr/>
      </dsp:nvSpPr>
      <dsp:spPr>
        <a:xfrm>
          <a:off x="2754964" y="204845"/>
          <a:ext cx="2672254" cy="12692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овладению конкретными знаниями</a:t>
          </a:r>
          <a:endParaRPr lang="ru-RU" sz="2000" kern="1200" dirty="0"/>
        </a:p>
      </dsp:txBody>
      <dsp:txXfrm>
        <a:off x="2754964" y="204845"/>
        <a:ext cx="2672254" cy="1269217"/>
      </dsp:txXfrm>
    </dsp:sp>
    <dsp:sp modelId="{26A054DB-EB67-4348-81A6-7A0E30196160}">
      <dsp:nvSpPr>
        <dsp:cNvPr id="0" name=""/>
        <dsp:cNvSpPr/>
      </dsp:nvSpPr>
      <dsp:spPr>
        <a:xfrm>
          <a:off x="2905733" y="1303644"/>
          <a:ext cx="4629733" cy="4629733"/>
        </a:xfrm>
        <a:custGeom>
          <a:avLst/>
          <a:gdLst/>
          <a:ahLst/>
          <a:cxnLst/>
          <a:rect l="0" t="0" r="0" b="0"/>
          <a:pathLst>
            <a:path>
              <a:moveTo>
                <a:pt x="2712095" y="34336"/>
              </a:moveTo>
              <a:arcTo wR="2314866" hR="2314866" stAng="16792848" swAng="867256"/>
            </a:path>
          </a:pathLst>
        </a:custGeom>
        <a:noFill/>
        <a:ln w="63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53078C-6C30-40C1-9D94-0C71B59A0A22}">
      <dsp:nvSpPr>
        <dsp:cNvPr id="0" name=""/>
        <dsp:cNvSpPr/>
      </dsp:nvSpPr>
      <dsp:spPr>
        <a:xfrm>
          <a:off x="5390550" y="1595746"/>
          <a:ext cx="2465560" cy="1374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развитию воображения и интуиции</a:t>
          </a:r>
          <a:endParaRPr lang="ru-RU" sz="1900" kern="1200" dirty="0"/>
        </a:p>
      </dsp:txBody>
      <dsp:txXfrm>
        <a:off x="5390550" y="1595746"/>
        <a:ext cx="2465560" cy="1374639"/>
      </dsp:txXfrm>
    </dsp:sp>
    <dsp:sp modelId="{B7731B31-5E6E-4E0A-9BAF-CC017E161AB8}">
      <dsp:nvSpPr>
        <dsp:cNvPr id="0" name=""/>
        <dsp:cNvSpPr/>
      </dsp:nvSpPr>
      <dsp:spPr>
        <a:xfrm>
          <a:off x="2366464" y="-484934"/>
          <a:ext cx="4629733" cy="4629733"/>
        </a:xfrm>
        <a:custGeom>
          <a:avLst/>
          <a:gdLst/>
          <a:ahLst/>
          <a:cxnLst/>
          <a:rect l="0" t="0" r="0" b="0"/>
          <a:pathLst>
            <a:path>
              <a:moveTo>
                <a:pt x="4252953" y="3580736"/>
              </a:moveTo>
              <a:arcTo wR="2314866" hR="2314866" stAng="1989044" swAng="658894"/>
            </a:path>
          </a:pathLst>
        </a:custGeom>
        <a:noFill/>
        <a:ln w="63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FBBCD6-90DE-40A1-908C-3026E040FF63}">
      <dsp:nvSpPr>
        <dsp:cNvPr id="0" name=""/>
        <dsp:cNvSpPr/>
      </dsp:nvSpPr>
      <dsp:spPr>
        <a:xfrm>
          <a:off x="4657349" y="3543903"/>
          <a:ext cx="2415010" cy="14321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формированию мировоззрения</a:t>
          </a:r>
          <a:endParaRPr lang="ru-RU" sz="2000" kern="1200" dirty="0"/>
        </a:p>
      </dsp:txBody>
      <dsp:txXfrm>
        <a:off x="4657349" y="3543903"/>
        <a:ext cx="2415010" cy="1432172"/>
      </dsp:txXfrm>
    </dsp:sp>
    <dsp:sp modelId="{1B300348-46AA-408A-834D-9C9D3A53C516}">
      <dsp:nvSpPr>
        <dsp:cNvPr id="0" name=""/>
        <dsp:cNvSpPr/>
      </dsp:nvSpPr>
      <dsp:spPr>
        <a:xfrm>
          <a:off x="1862797" y="457453"/>
          <a:ext cx="4629733" cy="4629733"/>
        </a:xfrm>
        <a:custGeom>
          <a:avLst/>
          <a:gdLst/>
          <a:ahLst/>
          <a:cxnLst/>
          <a:rect l="0" t="0" r="0" b="0"/>
          <a:pathLst>
            <a:path>
              <a:moveTo>
                <a:pt x="2745707" y="4589286"/>
              </a:moveTo>
              <a:arcTo wR="2314866" hR="2314866" stAng="4756418" swAng="1313169"/>
            </a:path>
          </a:pathLst>
        </a:custGeom>
        <a:noFill/>
        <a:ln w="63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3C155E-6252-469B-965C-51B3F03C44F4}">
      <dsp:nvSpPr>
        <dsp:cNvPr id="0" name=""/>
        <dsp:cNvSpPr/>
      </dsp:nvSpPr>
      <dsp:spPr>
        <a:xfrm>
          <a:off x="1261939" y="3636810"/>
          <a:ext cx="2381399" cy="13338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приобретению навыков логического мышления</a:t>
          </a:r>
          <a:endParaRPr lang="ru-RU" sz="2000" kern="1200" dirty="0"/>
        </a:p>
      </dsp:txBody>
      <dsp:txXfrm>
        <a:off x="1261939" y="3636810"/>
        <a:ext cx="2381399" cy="1333843"/>
      </dsp:txXfrm>
    </dsp:sp>
    <dsp:sp modelId="{71985717-03EA-49DC-A4F9-D7C51B18324B}">
      <dsp:nvSpPr>
        <dsp:cNvPr id="0" name=""/>
        <dsp:cNvSpPr/>
      </dsp:nvSpPr>
      <dsp:spPr>
        <a:xfrm>
          <a:off x="979588" y="-640135"/>
          <a:ext cx="4629733" cy="4629733"/>
        </a:xfrm>
        <a:custGeom>
          <a:avLst/>
          <a:gdLst/>
          <a:ahLst/>
          <a:cxnLst/>
          <a:rect l="0" t="0" r="0" b="0"/>
          <a:pathLst>
            <a:path>
              <a:moveTo>
                <a:pt x="942052" y="4178730"/>
              </a:moveTo>
              <a:arcTo wR="2314866" hR="2314866" stAng="7582392" swAng="786273"/>
            </a:path>
          </a:pathLst>
        </a:custGeom>
        <a:noFill/>
        <a:ln w="63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C34ED5-09AF-4091-AF7E-AAA9093E301D}">
      <dsp:nvSpPr>
        <dsp:cNvPr id="0" name=""/>
        <dsp:cNvSpPr/>
      </dsp:nvSpPr>
      <dsp:spPr>
        <a:xfrm>
          <a:off x="229104" y="1679411"/>
          <a:ext cx="2493662" cy="13624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обогащение запаса историко-научных знаний</a:t>
          </a:r>
          <a:endParaRPr lang="ru-RU" sz="2000" kern="1200" dirty="0"/>
        </a:p>
      </dsp:txBody>
      <dsp:txXfrm>
        <a:off x="229104" y="1679411"/>
        <a:ext cx="2493662" cy="1362412"/>
      </dsp:txXfrm>
    </dsp:sp>
    <dsp:sp modelId="{71FE1310-61AD-45DA-8E80-913F049E600E}">
      <dsp:nvSpPr>
        <dsp:cNvPr id="0" name=""/>
        <dsp:cNvSpPr/>
      </dsp:nvSpPr>
      <dsp:spPr>
        <a:xfrm>
          <a:off x="590377" y="1348410"/>
          <a:ext cx="4629733" cy="4629733"/>
        </a:xfrm>
        <a:custGeom>
          <a:avLst/>
          <a:gdLst/>
          <a:ahLst/>
          <a:cxnLst/>
          <a:rect l="0" t="0" r="0" b="0"/>
          <a:pathLst>
            <a:path>
              <a:moveTo>
                <a:pt x="1314286" y="227417"/>
              </a:moveTo>
              <a:arcTo wR="2314866" hR="2314866" stAng="14663408" swAng="988806"/>
            </a:path>
          </a:pathLst>
        </a:custGeom>
        <a:noFill/>
        <a:ln w="63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72926B-DE65-44AD-9CE8-64DCCEB97BAD}">
      <dsp:nvSpPr>
        <dsp:cNvPr id="0" name=""/>
        <dsp:cNvSpPr/>
      </dsp:nvSpPr>
      <dsp:spPr>
        <a:xfrm>
          <a:off x="74259" y="122127"/>
          <a:ext cx="2567303" cy="1540381"/>
        </a:xfrm>
        <a:prstGeom prst="rect">
          <a:avLst/>
        </a:prstGeom>
        <a:solidFill>
          <a:srgbClr val="FFFF00"/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Ценностно-смысловая компетенции</a:t>
          </a:r>
          <a:endParaRPr lang="ru-RU" sz="1800" kern="1200" dirty="0">
            <a:solidFill>
              <a:srgbClr val="00B0F0"/>
            </a:solidFill>
          </a:endParaRPr>
        </a:p>
      </dsp:txBody>
      <dsp:txXfrm>
        <a:off x="74259" y="122127"/>
        <a:ext cx="2567303" cy="1540381"/>
      </dsp:txXfrm>
    </dsp:sp>
    <dsp:sp modelId="{E4A4D0CB-A1F4-410A-8EAE-0FE3B5166137}">
      <dsp:nvSpPr>
        <dsp:cNvPr id="0" name=""/>
        <dsp:cNvSpPr/>
      </dsp:nvSpPr>
      <dsp:spPr>
        <a:xfrm>
          <a:off x="94566" y="2070371"/>
          <a:ext cx="2567303" cy="1540381"/>
        </a:xfrm>
        <a:prstGeom prst="rect">
          <a:avLst/>
        </a:prstGeom>
        <a:solidFill>
          <a:srgbClr val="FFFF00"/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Информационная компетенции</a:t>
          </a:r>
          <a:endParaRPr lang="ru-RU" sz="1800" kern="1200" dirty="0">
            <a:solidFill>
              <a:srgbClr val="00B0F0"/>
            </a:solidFill>
          </a:endParaRPr>
        </a:p>
      </dsp:txBody>
      <dsp:txXfrm>
        <a:off x="94566" y="2070371"/>
        <a:ext cx="2567303" cy="1540381"/>
      </dsp:txXfrm>
    </dsp:sp>
    <dsp:sp modelId="{6880CE14-A103-4229-9860-4090F36D75C6}">
      <dsp:nvSpPr>
        <dsp:cNvPr id="0" name=""/>
        <dsp:cNvSpPr/>
      </dsp:nvSpPr>
      <dsp:spPr>
        <a:xfrm>
          <a:off x="2857523" y="2071696"/>
          <a:ext cx="2565685" cy="1540381"/>
        </a:xfrm>
        <a:prstGeom prst="rect">
          <a:avLst/>
        </a:prstGeom>
        <a:solidFill>
          <a:srgbClr val="FFFF00"/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Коммуникативная компетенции</a:t>
          </a:r>
          <a:endParaRPr lang="ru-RU" sz="1800" kern="1200" dirty="0">
            <a:solidFill>
              <a:srgbClr val="00B0F0"/>
            </a:solidFill>
          </a:endParaRPr>
        </a:p>
      </dsp:txBody>
      <dsp:txXfrm>
        <a:off x="2857523" y="2071696"/>
        <a:ext cx="2565685" cy="1540381"/>
      </dsp:txXfrm>
    </dsp:sp>
    <dsp:sp modelId="{B0286523-C016-4808-80D7-3BF7E4E99854}">
      <dsp:nvSpPr>
        <dsp:cNvPr id="0" name=""/>
        <dsp:cNvSpPr/>
      </dsp:nvSpPr>
      <dsp:spPr>
        <a:xfrm>
          <a:off x="5654331" y="122129"/>
          <a:ext cx="2512619" cy="1540366"/>
        </a:xfrm>
        <a:prstGeom prst="rect">
          <a:avLst/>
        </a:prstGeom>
        <a:solidFill>
          <a:srgbClr val="FFFF00"/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Социокультурная</a:t>
          </a:r>
          <a:r>
            <a:rPr lang="ru-RU" sz="1800" b="1" kern="12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 компетенции</a:t>
          </a:r>
          <a:endParaRPr lang="ru-RU" sz="1800" kern="1200" dirty="0">
            <a:solidFill>
              <a:srgbClr val="00B0F0"/>
            </a:solidFill>
          </a:endParaRPr>
        </a:p>
      </dsp:txBody>
      <dsp:txXfrm>
        <a:off x="5654331" y="122129"/>
        <a:ext cx="2512619" cy="1540366"/>
      </dsp:txXfrm>
    </dsp:sp>
    <dsp:sp modelId="{6E2B2CD1-5621-482E-8802-3269B3FBB0D6}">
      <dsp:nvSpPr>
        <dsp:cNvPr id="0" name=""/>
        <dsp:cNvSpPr/>
      </dsp:nvSpPr>
      <dsp:spPr>
        <a:xfrm>
          <a:off x="5634075" y="2070366"/>
          <a:ext cx="2567303" cy="1540381"/>
        </a:xfrm>
        <a:prstGeom prst="rect">
          <a:avLst/>
        </a:prstGeom>
        <a:solidFill>
          <a:srgbClr val="FFFF00"/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Компетенции личного </a:t>
          </a:r>
          <a:r>
            <a:rPr lang="ru-RU" sz="1800" b="1" kern="1200" dirty="0" err="1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самосовершен</a:t>
          </a:r>
          <a:r>
            <a:rPr lang="ru-RU" sz="1800" b="1" kern="12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 -</a:t>
          </a:r>
          <a:r>
            <a:rPr lang="ru-RU" sz="1800" b="1" kern="1200" dirty="0" err="1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ствования</a:t>
          </a:r>
          <a:endParaRPr lang="ru-RU" sz="1800" kern="1200" dirty="0">
            <a:solidFill>
              <a:srgbClr val="00B0F0"/>
            </a:solidFill>
          </a:endParaRPr>
        </a:p>
      </dsp:txBody>
      <dsp:txXfrm>
        <a:off x="5634075" y="2070366"/>
        <a:ext cx="2567303" cy="1540381"/>
      </dsp:txXfrm>
    </dsp:sp>
    <dsp:sp modelId="{72029652-7A40-46BC-8276-5E36F9AE0667}">
      <dsp:nvSpPr>
        <dsp:cNvPr id="0" name=""/>
        <dsp:cNvSpPr/>
      </dsp:nvSpPr>
      <dsp:spPr>
        <a:xfrm>
          <a:off x="2857511" y="142871"/>
          <a:ext cx="2567303" cy="1540381"/>
        </a:xfrm>
        <a:prstGeom prst="rect">
          <a:avLst/>
        </a:prstGeom>
        <a:solidFill>
          <a:srgbClr val="FFFF00"/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Учебно-познавательная компетенции</a:t>
          </a:r>
          <a:r>
            <a:rPr lang="ru-RU" sz="1800" kern="12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1800" kern="1200" dirty="0">
            <a:solidFill>
              <a:srgbClr val="00B0F0"/>
            </a:solidFill>
          </a:endParaRPr>
        </a:p>
      </dsp:txBody>
      <dsp:txXfrm>
        <a:off x="2857511" y="142871"/>
        <a:ext cx="2567303" cy="15403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file:///F:\&#1052;&#1086;&#1080;%20&#1076;&#1086;&#1082;&#1091;&#1084;&#1077;&#1085;&#1090;&#1099;\&#1064;&#1082;&#1086;&#1083;&#1072;\&#1087;&#1088;&#1086;&#1077;&#1082;&#1090;\&#1089;&#1080;&#1084;&#1084;&#1077;&#1090;&#1088;&#1080;&#1103;%20&#1074;&#1086;&#1082;&#1088;&#1091;&#1075;%20&#1085;&#1072;&#1089;\&#1076;&#1080;&#1089;&#1082;\UchMateriali\UchPosobia\uch_posobia\kse\HTML\Part1\symm_ar\images\budda.jpg" TargetMode="Externa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 rot="20515460">
            <a:off x="932285" y="1909474"/>
            <a:ext cx="739952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МАСТЕР - КЛАСС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Практическая работа № 1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2000240"/>
            <a:ext cx="6858048" cy="414340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>
            <a:stCxn id="4" idx="0"/>
            <a:endCxn id="4" idx="2"/>
          </p:cNvCxnSpPr>
          <p:nvPr/>
        </p:nvCxnSpPr>
        <p:spPr>
          <a:xfrm rot="16200000" flipH="1">
            <a:off x="2643174" y="4071942"/>
            <a:ext cx="4143404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трелка вправо 6"/>
          <p:cNvSpPr/>
          <p:nvPr/>
        </p:nvSpPr>
        <p:spPr>
          <a:xfrm rot="16200000">
            <a:off x="1928794" y="3071810"/>
            <a:ext cx="2500330" cy="1928826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ыгнутая вверх стрелка 7"/>
          <p:cNvSpPr/>
          <p:nvPr/>
        </p:nvSpPr>
        <p:spPr>
          <a:xfrm>
            <a:off x="1500166" y="1071546"/>
            <a:ext cx="6643734" cy="785818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6200000">
            <a:off x="5000628" y="3143248"/>
            <a:ext cx="2500330" cy="1928826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215074" y="2786058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715008" y="5357826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715140" y="5357826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214942" y="3786190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715008" y="3786190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6715140" y="3786190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7215206" y="3786190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7" grpId="0" animBg="1"/>
      <p:bldP spid="8" grpId="0" animBg="1"/>
      <p:bldP spid="9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Практическая работа № 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1571612"/>
            <a:ext cx="7143800" cy="50006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>
            <a:stCxn id="4" idx="0"/>
            <a:endCxn id="4" idx="2"/>
          </p:cNvCxnSpPr>
          <p:nvPr/>
        </p:nvCxnSpPr>
        <p:spPr>
          <a:xfrm rot="16200000" flipH="1">
            <a:off x="2214546" y="4071942"/>
            <a:ext cx="500066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Выгнутая вверх стрелка 10"/>
          <p:cNvSpPr/>
          <p:nvPr/>
        </p:nvSpPr>
        <p:spPr>
          <a:xfrm>
            <a:off x="1785918" y="928670"/>
            <a:ext cx="5929354" cy="50006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488" y="1571612"/>
            <a:ext cx="3571900" cy="50006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5400000">
            <a:off x="357158" y="4071942"/>
            <a:ext cx="500066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857488" y="2000240"/>
            <a:ext cx="1285884" cy="1071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3464711" y="3321843"/>
            <a:ext cx="928694" cy="4286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714744" y="4000504"/>
            <a:ext cx="1714512" cy="1143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0800000" flipV="1">
            <a:off x="2857488" y="5143512"/>
            <a:ext cx="2500330" cy="7143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4" grpId="1" animBg="1"/>
      <p:bldP spid="11" grpId="0" animBg="1"/>
      <p:bldP spid="11" grpId="1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1571612"/>
            <a:ext cx="7358114" cy="450059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16200000" flipH="1" flipV="1">
            <a:off x="2445925" y="3769125"/>
            <a:ext cx="4572032" cy="3413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14876" y="1928802"/>
            <a:ext cx="1285884" cy="1071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5322099" y="3250405"/>
            <a:ext cx="928694" cy="4286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572132" y="3929066"/>
            <a:ext cx="1714512" cy="1143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0800000" flipV="1">
            <a:off x="4714876" y="5072074"/>
            <a:ext cx="2500330" cy="7143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0800000" flipH="1" flipV="1">
            <a:off x="2214546" y="5072074"/>
            <a:ext cx="2500330" cy="7143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Выгнутая вверх стрелка 20"/>
          <p:cNvSpPr/>
          <p:nvPr/>
        </p:nvSpPr>
        <p:spPr>
          <a:xfrm flipH="1">
            <a:off x="1500166" y="571480"/>
            <a:ext cx="6357982" cy="928694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H="1">
            <a:off x="2214546" y="3929066"/>
            <a:ext cx="1714512" cy="1143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6200000" flipH="1">
            <a:off x="3250397" y="3250405"/>
            <a:ext cx="928694" cy="4286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3500430" y="1928802"/>
            <a:ext cx="1285884" cy="1071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j029958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85727"/>
            <a:ext cx="6215106" cy="6199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Прямая соединительная линия 5"/>
          <p:cNvCxnSpPr>
            <a:endCxn id="4" idx="2"/>
          </p:cNvCxnSpPr>
          <p:nvPr/>
        </p:nvCxnSpPr>
        <p:spPr>
          <a:xfrm rot="5400000">
            <a:off x="1240059" y="3224784"/>
            <a:ext cx="6485288" cy="3571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stCxn id="4" idx="1"/>
            <a:endCxn id="4" idx="3"/>
          </p:cNvCxnSpPr>
          <p:nvPr/>
        </p:nvCxnSpPr>
        <p:spPr>
          <a:xfrm rot="10800000" flipH="1">
            <a:off x="1357290" y="3385507"/>
            <a:ext cx="6215106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142976" y="1428736"/>
            <a:ext cx="6858048" cy="400052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857224" y="1071546"/>
            <a:ext cx="7500990" cy="442915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Практическая работа № 3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357298"/>
            <a:ext cx="1714512" cy="92869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решение 4"/>
          <p:cNvSpPr/>
          <p:nvPr/>
        </p:nvSpPr>
        <p:spPr>
          <a:xfrm>
            <a:off x="3643306" y="1214422"/>
            <a:ext cx="2428892" cy="1571636"/>
          </a:xfrm>
          <a:prstGeom prst="flowChartDecisi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данные 5"/>
          <p:cNvSpPr/>
          <p:nvPr/>
        </p:nvSpPr>
        <p:spPr>
          <a:xfrm>
            <a:off x="3500430" y="5572140"/>
            <a:ext cx="2786082" cy="1000132"/>
          </a:xfrm>
          <a:prstGeom prst="flowChartInputOutpu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428728" y="4857760"/>
            <a:ext cx="1571636" cy="1571636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6643702" y="3786190"/>
            <a:ext cx="1928826" cy="2071702"/>
          </a:xfrm>
          <a:prstGeom prst="triangl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4000496" y="3643314"/>
            <a:ext cx="1714512" cy="1428760"/>
          </a:xfrm>
          <a:prstGeom prst="triangl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143768" y="1357298"/>
            <a:ext cx="1357322" cy="128588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571472" y="1785926"/>
            <a:ext cx="142876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85720" y="1785926"/>
            <a:ext cx="214314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3857620" y="2000240"/>
            <a:ext cx="2000264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500430" y="2000240"/>
            <a:ext cx="2786082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6965173" y="1964521"/>
            <a:ext cx="1643074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7000892" y="2000240"/>
            <a:ext cx="1714512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7000892" y="1214422"/>
            <a:ext cx="1643074" cy="157163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0800000" flipV="1">
            <a:off x="7072330" y="1214422"/>
            <a:ext cx="1571636" cy="15001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6143636" y="4786322"/>
            <a:ext cx="285752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3929058" y="4143380"/>
            <a:ext cx="1714512" cy="100013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10800000">
            <a:off x="4071934" y="4143380"/>
            <a:ext cx="1928826" cy="114300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16200000" flipH="1">
            <a:off x="3821901" y="4393413"/>
            <a:ext cx="2072496" cy="79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16200000" flipH="1">
            <a:off x="1250133" y="5607859"/>
            <a:ext cx="1929620" cy="79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1214414" y="5643578"/>
            <a:ext cx="2000264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10800000" flipV="1">
            <a:off x="1357290" y="5000636"/>
            <a:ext cx="1571636" cy="135732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1500166" y="4929198"/>
            <a:ext cx="1571636" cy="150019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ый треугольник 28"/>
          <p:cNvSpPr/>
          <p:nvPr/>
        </p:nvSpPr>
        <p:spPr>
          <a:xfrm>
            <a:off x="785786" y="2928934"/>
            <a:ext cx="2500330" cy="1285884"/>
          </a:xfrm>
          <a:prstGeom prst="rtTriangl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Н</a:t>
            </a:r>
            <a:br>
              <a:rPr lang="ru-RU" sz="9600" dirty="0" smtClean="0">
                <a:latin typeface="Times New Roman" pitchFamily="18" charset="0"/>
                <a:cs typeface="Times New Roman" pitchFamily="18" charset="0"/>
              </a:rPr>
            </a:b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>
            <a:stCxn id="4" idx="0"/>
            <a:endCxn id="4" idx="2"/>
          </p:cNvCxnSpPr>
          <p:nvPr/>
        </p:nvCxnSpPr>
        <p:spPr>
          <a:xfrm rot="16200000" flipH="1">
            <a:off x="1601778" y="3244860"/>
            <a:ext cx="5940444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stCxn id="4" idx="1"/>
          </p:cNvCxnSpPr>
          <p:nvPr/>
        </p:nvCxnSpPr>
        <p:spPr>
          <a:xfrm rot="10800000" flipH="1" flipV="1">
            <a:off x="457200" y="3244860"/>
            <a:ext cx="8329642" cy="4126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 rot="16200000">
            <a:off x="2675646" y="1039098"/>
            <a:ext cx="2786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Вертикальная ось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симметрии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72132" y="2571744"/>
            <a:ext cx="21747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Горизонтальная ось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симметрии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Практическая работа № 4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85720" y="1214423"/>
          <a:ext cx="8572560" cy="5015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40"/>
                <a:gridCol w="2143140"/>
                <a:gridCol w="2143140"/>
                <a:gridCol w="2143140"/>
              </a:tblGrid>
              <a:tr h="27862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r>
                        <a:rPr lang="ru-RU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Буквы, имеющие </a:t>
                      </a:r>
                      <a:r>
                        <a:rPr lang="ru-RU" sz="20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горизонтальную</a:t>
                      </a:r>
                      <a:r>
                        <a:rPr lang="ru-RU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ось симметрии</a:t>
                      </a:r>
                      <a:endParaRPr lang="ru-RU" sz="2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r>
                        <a:rPr lang="ru-RU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Буквы, имеющие вертикальную ось симметрии</a:t>
                      </a:r>
                      <a:endParaRPr lang="ru-RU" sz="2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r>
                        <a:rPr lang="ru-RU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Буквы, не имеющие ось симметрии</a:t>
                      </a:r>
                      <a:endParaRPr lang="ru-RU" sz="2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r>
                        <a:rPr lang="ru-RU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Буквы, имеющие </a:t>
                      </a:r>
                      <a:r>
                        <a:rPr lang="ru-RU" sz="20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горизонтальную</a:t>
                      </a:r>
                      <a:r>
                        <a:rPr lang="ru-RU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и вертикальную ось симметрии</a:t>
                      </a:r>
                      <a:endParaRPr lang="ru-RU" sz="2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715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endParaRPr lang="ru-RU" sz="2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endParaRPr lang="ru-RU" sz="2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endParaRPr lang="ru-RU" sz="2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endParaRPr lang="ru-RU" sz="2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4" name="Содержимое 4"/>
          <p:cNvGraphicFramePr>
            <a:graphicFrameLocks noGrp="1"/>
          </p:cNvGraphicFramePr>
          <p:nvPr>
            <p:ph idx="1"/>
          </p:nvPr>
        </p:nvGraphicFramePr>
        <p:xfrm>
          <a:off x="285720" y="1214422"/>
          <a:ext cx="8572560" cy="5015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40"/>
                <a:gridCol w="2143140"/>
                <a:gridCol w="2143140"/>
                <a:gridCol w="2143140"/>
              </a:tblGrid>
              <a:tr h="27862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r>
                        <a:rPr lang="ru-RU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Буквы, имеющие </a:t>
                      </a:r>
                      <a:r>
                        <a:rPr lang="ru-RU" sz="20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горизонтальную</a:t>
                      </a:r>
                      <a:r>
                        <a:rPr lang="ru-RU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ось симметрии</a:t>
                      </a:r>
                      <a:endParaRPr lang="ru-RU" sz="2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r>
                        <a:rPr lang="ru-RU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Буквы, имеющие вертикальную ось симметрии</a:t>
                      </a:r>
                      <a:endParaRPr lang="ru-RU" sz="2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r>
                        <a:rPr lang="ru-RU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Буквы, не имеющие ось симметрии</a:t>
                      </a:r>
                      <a:endParaRPr lang="ru-RU" sz="2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r>
                        <a:rPr lang="ru-RU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Буквы, имеющие </a:t>
                      </a:r>
                      <a:r>
                        <a:rPr lang="ru-RU" sz="20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горизонтальную</a:t>
                      </a:r>
                      <a:r>
                        <a:rPr lang="ru-RU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и вертикальную ось симметрии</a:t>
                      </a:r>
                      <a:endParaRPr lang="ru-RU" sz="2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715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endParaRPr lang="ru-RU" sz="2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endParaRPr lang="ru-RU" sz="2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endParaRPr lang="ru-RU" sz="2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endParaRPr lang="ru-RU" sz="2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714356"/>
          <a:ext cx="8229600" cy="5500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862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r>
                        <a:rPr lang="ru-RU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Буквы, имеющие </a:t>
                      </a:r>
                      <a:r>
                        <a:rPr lang="ru-RU" sz="20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горизонтальную</a:t>
                      </a:r>
                      <a:r>
                        <a:rPr lang="ru-RU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ось симметрии</a:t>
                      </a:r>
                      <a:endParaRPr lang="ru-RU" sz="2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r>
                        <a:rPr lang="ru-RU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Буквы, имеющие </a:t>
                      </a:r>
                      <a:r>
                        <a:rPr lang="ru-RU" sz="20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вертикальную</a:t>
                      </a:r>
                      <a:r>
                        <a:rPr lang="ru-RU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ось симметрии</a:t>
                      </a:r>
                      <a:endParaRPr lang="ru-RU" sz="2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r>
                        <a:rPr lang="ru-RU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Буквы, не имеющие ось симметрии</a:t>
                      </a:r>
                      <a:endParaRPr lang="ru-RU" sz="2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r>
                        <a:rPr lang="ru-RU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Буквы, имеющие </a:t>
                      </a:r>
                      <a:r>
                        <a:rPr lang="ru-RU" sz="20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горизонтальную</a:t>
                      </a:r>
                      <a:r>
                        <a:rPr lang="ru-RU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и </a:t>
                      </a:r>
                      <a:r>
                        <a:rPr lang="ru-RU" sz="20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вертикальную</a:t>
                      </a:r>
                      <a:r>
                        <a:rPr lang="ru-RU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ось симметрии</a:t>
                      </a:r>
                      <a:endParaRPr lang="ru-RU" sz="2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145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r>
                        <a:rPr lang="ru-RU" sz="24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Е Ж З К Н О С Ф Х Э Ю</a:t>
                      </a:r>
                      <a:endParaRPr lang="ru-RU" sz="2400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r>
                        <a:rPr lang="ru-RU" sz="24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 Д Ж Л М Н О П Т Ф Х Ш</a:t>
                      </a:r>
                      <a:endParaRPr lang="ru-RU" sz="2400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r>
                        <a:rPr lang="ru-RU" sz="24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 Г И Р У Ц Ч Я Щ</a:t>
                      </a:r>
                      <a:endParaRPr lang="ru-RU" sz="2400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32100" algn="l"/>
                        </a:tabLst>
                      </a:pPr>
                      <a:r>
                        <a:rPr lang="ru-RU" sz="24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 Н О Х Ф</a:t>
                      </a:r>
                      <a:endParaRPr lang="ru-RU" sz="2400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  <a:t>Игра  « </a:t>
            </a:r>
            <a:r>
              <a:rPr lang="ru-RU" sz="6000" b="1" i="1" dirty="0" smtClean="0">
                <a:solidFill>
                  <a:srgbClr val="C00000"/>
                </a:solidFill>
              </a:rPr>
              <a:t>С</a:t>
            </a:r>
            <a:r>
              <a:rPr lang="en-US" sz="6000" b="1" i="1" dirty="0" err="1" smtClean="0">
                <a:solidFill>
                  <a:srgbClr val="C00000"/>
                </a:solidFill>
              </a:rPr>
              <a:t>остав</a:t>
            </a:r>
            <a:r>
              <a:rPr lang="ru-RU" sz="6000" b="1" i="1" dirty="0" err="1" smtClean="0">
                <a:solidFill>
                  <a:srgbClr val="C00000"/>
                </a:solidFill>
              </a:rPr>
              <a:t>ь</a:t>
            </a:r>
            <a:r>
              <a:rPr lang="en-US" sz="6000" b="1" i="1" dirty="0" smtClean="0">
                <a:solidFill>
                  <a:srgbClr val="C00000"/>
                </a:solidFill>
              </a:rPr>
              <a:t> </a:t>
            </a:r>
            <a:r>
              <a:rPr lang="en-US" sz="6000" b="1" i="1" dirty="0" err="1" smtClean="0">
                <a:solidFill>
                  <a:srgbClr val="C00000"/>
                </a:solidFill>
              </a:rPr>
              <a:t>слов</a:t>
            </a:r>
            <a:r>
              <a:rPr lang="ru-RU" sz="6000" b="1" i="1" dirty="0" smtClean="0">
                <a:solidFill>
                  <a:srgbClr val="C00000"/>
                </a:solidFill>
              </a:rPr>
              <a:t>о»</a:t>
            </a:r>
            <a:endParaRPr lang="ru-RU" sz="6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572560" cy="4829196"/>
          </a:xfrm>
        </p:spPr>
        <p:txBody>
          <a:bodyPr/>
          <a:lstStyle/>
          <a:p>
            <a:pPr marL="549275" lvl="3" indent="-549275">
              <a:buFont typeface="Wingdings" pitchFamily="2" charset="2"/>
              <a:buChar char="v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блада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ющие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горизонтальной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симметрией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/>
              <a:t>          </a:t>
            </a:r>
            <a:r>
              <a:rPr lang="en-US" b="1" i="1" dirty="0" err="1" smtClean="0"/>
              <a:t>Например</a:t>
            </a:r>
            <a:r>
              <a:rPr lang="en-US" b="1" i="1" dirty="0" smtClean="0"/>
              <a:t>: </a:t>
            </a:r>
            <a:r>
              <a:rPr lang="ru-RU" b="1" i="1" dirty="0" smtClean="0"/>
              <a:t>      </a:t>
            </a:r>
            <a:r>
              <a:rPr lang="en-US" sz="4400" b="1" dirty="0" smtClean="0"/>
              <a:t>КОФЕ</a:t>
            </a:r>
            <a:endParaRPr lang="ru-RU" sz="4400" b="1" dirty="0" smtClean="0"/>
          </a:p>
          <a:p>
            <a:pPr>
              <a:buNone/>
            </a:pPr>
            <a:endParaRPr lang="ru-RU" sz="4400" b="1" dirty="0" smtClean="0"/>
          </a:p>
          <a:p>
            <a:pPr>
              <a:buFont typeface="Wingdings" pitchFamily="2" charset="2"/>
              <a:buChar char="v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Обладающие вертикальной симметрией</a:t>
            </a:r>
          </a:p>
          <a:p>
            <a:pPr>
              <a:buNone/>
            </a:pPr>
            <a:r>
              <a:rPr lang="ru-RU" sz="4400" b="1" i="1" dirty="0" smtClean="0"/>
              <a:t>       </a:t>
            </a:r>
            <a:r>
              <a:rPr lang="ru-RU" b="1" i="1" dirty="0" smtClean="0"/>
              <a:t>Например:</a:t>
            </a:r>
            <a:r>
              <a:rPr lang="ru-RU" sz="4400" b="1" i="1" dirty="0" smtClean="0"/>
              <a:t>     </a:t>
            </a:r>
            <a:r>
              <a:rPr lang="ru-RU" sz="4400" b="1" dirty="0" smtClean="0"/>
              <a:t>ТОПОТ</a:t>
            </a:r>
            <a:endParaRPr lang="ru-RU" sz="44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714744" y="2571744"/>
            <a:ext cx="1714512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4287042" y="4642652"/>
            <a:ext cx="71438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4643438" y="4643446"/>
            <a:ext cx="71438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3929852" y="4643446"/>
            <a:ext cx="713586" cy="79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 flipH="1" flipV="1">
            <a:off x="5001422" y="4642652"/>
            <a:ext cx="71438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 flipH="1" flipV="1">
            <a:off x="3644100" y="4642652"/>
            <a:ext cx="71438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FFFF00"/>
                </a:solidFill>
              </a:rPr>
              <a:t>Симметрия в природе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Picture 5" descr="LEAF01~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1071546"/>
            <a:ext cx="2481983" cy="2783532"/>
          </a:xfrm>
          <a:prstGeom prst="rect">
            <a:avLst/>
          </a:prstGeom>
          <a:noFill/>
        </p:spPr>
      </p:pic>
      <p:pic>
        <p:nvPicPr>
          <p:cNvPr id="5" name="Picture 5" descr="Кисун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071546"/>
            <a:ext cx="2571768" cy="2649647"/>
          </a:xfrm>
          <a:prstGeom prst="rect">
            <a:avLst/>
          </a:prstGeom>
          <a:noFill/>
        </p:spPr>
      </p:pic>
      <p:pic>
        <p:nvPicPr>
          <p:cNvPr id="6" name="Picture 4" descr="orangebutterfly8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857223" y="4000504"/>
            <a:ext cx="3077691" cy="2357454"/>
          </a:xfrm>
          <a:prstGeom prst="rect">
            <a:avLst/>
          </a:prstGeom>
        </p:spPr>
      </p:pic>
      <p:pic>
        <p:nvPicPr>
          <p:cNvPr id="7" name="Picture 4" descr="5R800_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929190" y="4071942"/>
            <a:ext cx="3090836" cy="2319342"/>
          </a:xfrm>
          <a:prstGeom prst="rect">
            <a:avLst/>
          </a:prstGeom>
        </p:spPr>
      </p:pic>
      <p:pic>
        <p:nvPicPr>
          <p:cNvPr id="8" name="Picture 4" descr="Лягуш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7620" y="1214422"/>
            <a:ext cx="1500198" cy="2401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3028970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Реализация компетентностного подхода на уроках математики</a:t>
            </a:r>
            <a:endParaRPr lang="ru-RU" sz="5400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4429132"/>
            <a:ext cx="4714908" cy="1857388"/>
          </a:xfrm>
        </p:spPr>
        <p:txBody>
          <a:bodyPr>
            <a:normAutofit fontScale="925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Учитель математики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МБОУ </a:t>
            </a:r>
            <a:r>
              <a:rPr lang="ru-RU" dirty="0" smtClean="0">
                <a:solidFill>
                  <a:schemeClr val="tx1"/>
                </a:solidFill>
              </a:rPr>
              <a:t>«Мумринская СОШ»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Сергина Ольга Петровна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</a:rPr>
              <a:t>Единственная</a:t>
            </a:r>
            <a:b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</a:rPr>
              <a:t>горизонтальная симметрия,</a:t>
            </a:r>
            <a:b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</a:rPr>
              <a:t>которую мы встречаем в природе,-</a:t>
            </a:r>
            <a:b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</a:rPr>
              <a:t>это отражение в зеркале воды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500306"/>
            <a:ext cx="4181737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603867"/>
            <a:ext cx="3929090" cy="2753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С</a:t>
            </a:r>
            <a:r>
              <a:rPr lang="en-US" b="1" dirty="0" err="1" smtClean="0">
                <a:solidFill>
                  <a:srgbClr val="FFFF00"/>
                </a:solidFill>
              </a:rPr>
              <a:t>имметри</a:t>
            </a:r>
            <a:r>
              <a:rPr lang="ru-RU" b="1" dirty="0" smtClean="0">
                <a:solidFill>
                  <a:srgbClr val="FFFF00"/>
                </a:solidFill>
              </a:rPr>
              <a:t>я</a:t>
            </a:r>
            <a:r>
              <a:rPr lang="en-US" b="1" dirty="0" smtClean="0">
                <a:solidFill>
                  <a:srgbClr val="FFFF00"/>
                </a:solidFill>
              </a:rPr>
              <a:t> в </a:t>
            </a:r>
            <a:r>
              <a:rPr lang="en-US" b="1" dirty="0" err="1" smtClean="0">
                <a:solidFill>
                  <a:srgbClr val="FFFF00"/>
                </a:solidFill>
              </a:rPr>
              <a:t>архитектуре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36"/>
            <a:ext cx="334268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000000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428736"/>
            <a:ext cx="329286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0" descr="0728003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4429132"/>
            <a:ext cx="3529977" cy="2157414"/>
          </a:xfrm>
          <a:prstGeom prst="rect">
            <a:avLst/>
          </a:prstGeom>
          <a:noFill/>
        </p:spPr>
      </p:pic>
      <p:pic>
        <p:nvPicPr>
          <p:cNvPr id="8" name="Picture 12" descr="Зал великого Будды"/>
          <p:cNvPicPr>
            <a:picLocks noChangeAspect="1"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571472" y="4143380"/>
            <a:ext cx="3000396" cy="2427141"/>
          </a:xfrm>
          <a:prstGeom prst="rect">
            <a:avLst/>
          </a:prstGeom>
          <a:noFill/>
        </p:spPr>
      </p:pic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6116" y="2786058"/>
            <a:ext cx="2143140" cy="3123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274638"/>
            <a:ext cx="6329378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Симметрия в физике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Picture 6" descr="33322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00042"/>
            <a:ext cx="2357444" cy="2357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Ученик04\Мои документы\информ\молекул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571612"/>
            <a:ext cx="4317144" cy="45720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F:\симметрия\CACLMJO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571876"/>
            <a:ext cx="3357586" cy="2857520"/>
          </a:xfrm>
          <a:prstGeom prst="ellipse">
            <a:avLst/>
          </a:prstGeom>
          <a:ln w="63500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Симметрия в химии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 descr="250px-H2O_(water_molecule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571612"/>
            <a:ext cx="3175000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image201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8738211">
            <a:off x="4857752" y="3071810"/>
            <a:ext cx="3071834" cy="29758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Симметрия в биологии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Picture 16" descr="радиолярии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428868"/>
            <a:ext cx="4203797" cy="2820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Ученик04\Мои документы\Мои рисунки\мап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9095" y="1500174"/>
            <a:ext cx="3736757" cy="4857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Симметрия в алгебре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143536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42+35=53+24            41-32=23-14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63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48=84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36   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82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_ </a:t>
            </a:r>
            <a:r>
              <a:rPr lang="en-US" sz="4000" b="1" u="sng" dirty="0" smtClean="0"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 algn="ctr">
              <a:buFontTx/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5400" b="1" baseline="30000" dirty="0" smtClean="0">
                <a:latin typeface="Times New Roman" pitchFamily="18" charset="0"/>
                <a:cs typeface="Times New Roman" pitchFamily="18" charset="0"/>
              </a:rPr>
              <a:t>41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¯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baseline="30000" dirty="0" smtClean="0"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>
              <a:buNone/>
            </a:pPr>
            <a:endParaRPr lang="ru-RU" dirty="0"/>
          </a:p>
        </p:txBody>
      </p: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2928926" y="3786190"/>
            <a:ext cx="3429024" cy="2500330"/>
            <a:chOff x="204" y="436"/>
            <a:chExt cx="1951" cy="1324"/>
          </a:xfrm>
        </p:grpSpPr>
        <p:pic>
          <p:nvPicPr>
            <p:cNvPr id="5" name="Picture 17"/>
            <p:cNvPicPr>
              <a:picLocks noChangeAspect="1" noChangeArrowheads="1"/>
            </p:cNvPicPr>
            <p:nvPr/>
          </p:nvPicPr>
          <p:blipFill>
            <a:blip r:embed="rId2" cstate="print"/>
            <a:srcRect l="50000" t="13780" b="40973"/>
            <a:stretch>
              <a:fillRect/>
            </a:stretch>
          </p:blipFill>
          <p:spPr bwMode="auto">
            <a:xfrm>
              <a:off x="204" y="436"/>
              <a:ext cx="1951" cy="1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Text Box 9"/>
            <p:cNvSpPr txBox="1">
              <a:spLocks noChangeArrowheads="1"/>
            </p:cNvSpPr>
            <p:nvPr/>
          </p:nvSpPr>
          <p:spPr bwMode="auto">
            <a:xfrm>
              <a:off x="204" y="1207"/>
              <a:ext cx="576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Симметрия в моделировании одежды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2285992"/>
            <a:ext cx="2047890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2071678"/>
            <a:ext cx="2486291" cy="3857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928802"/>
            <a:ext cx="2214578" cy="4122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250033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Times New Roman" pitchFamily="18" charset="0"/>
              </a:rPr>
              <a:t>Человек назвался</a:t>
            </a:r>
            <a:br>
              <a:rPr lang="ru-RU" b="1" i="1" dirty="0" smtClean="0">
                <a:latin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</a:rPr>
              <a:t>существом симметричным.</a:t>
            </a:r>
            <a:br>
              <a:rPr lang="ru-RU" b="1" i="1" dirty="0" smtClean="0">
                <a:latin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86124"/>
            <a:ext cx="8229600" cy="284003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i="1" dirty="0" smtClean="0">
                <a:latin typeface="Times New Roman" pitchFamily="18" charset="0"/>
              </a:rPr>
              <a:t>Существует ли на самом деле</a:t>
            </a:r>
            <a:br>
              <a:rPr lang="ru-RU" sz="4400" b="1" i="1" dirty="0" smtClean="0">
                <a:latin typeface="Times New Roman" pitchFamily="18" charset="0"/>
              </a:rPr>
            </a:br>
            <a:r>
              <a:rPr lang="ru-RU" sz="4400" b="1" i="1" dirty="0" smtClean="0">
                <a:latin typeface="Times New Roman" pitchFamily="18" charset="0"/>
              </a:rPr>
              <a:t>симметричный человек?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0" y="571480"/>
            <a:ext cx="8801072" cy="601188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357166"/>
            <a:ext cx="2428892" cy="361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786058"/>
            <a:ext cx="2289648" cy="3214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2857496"/>
            <a:ext cx="2142122" cy="3224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929058" y="4286256"/>
            <a:ext cx="16401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</a:rPr>
              <a:t>оригинал</a:t>
            </a:r>
            <a:endParaRPr lang="ru-RU" sz="2800" b="1" i="1" dirty="0">
              <a:latin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857232"/>
            <a:ext cx="23574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</a:rPr>
              <a:t>левые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</a:rPr>
              <a:t>половинки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</a:rPr>
              <a:t>фотографии</a:t>
            </a:r>
            <a:endParaRPr lang="ru-RU" sz="2800" b="1" i="1" dirty="0">
              <a:latin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57950" y="1071546"/>
            <a:ext cx="221457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</a:rPr>
              <a:t>правые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</a:rPr>
              <a:t>половинки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</a:rPr>
              <a:t>фотографии</a:t>
            </a:r>
            <a:endParaRPr lang="ru-RU" sz="2800" b="1" i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00132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latin typeface="Monotype Corsiva" pitchFamily="66" charset="0"/>
              </a:rPr>
              <a:t/>
            </a:r>
            <a:br>
              <a:rPr lang="ru-RU" sz="6000" b="1" i="1" dirty="0" smtClean="0">
                <a:latin typeface="Monotype Corsiva" pitchFamily="66" charset="0"/>
              </a:rPr>
            </a:br>
            <a:r>
              <a:rPr lang="ru-RU" sz="6000" b="1" i="1" dirty="0" smtClean="0">
                <a:solidFill>
                  <a:srgbClr val="C00000"/>
                </a:solidFill>
                <a:latin typeface="Monotype Corsiva" pitchFamily="66" charset="0"/>
              </a:rPr>
              <a:t>Итог занятия</a:t>
            </a:r>
            <a:br>
              <a:rPr lang="ru-RU" sz="6000" b="1" i="1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sz="60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5000628" cy="5286412"/>
          </a:xfrm>
        </p:spPr>
        <p:txBody>
          <a:bodyPr>
            <a:normAutofit fontScale="92500"/>
          </a:bodyPr>
          <a:lstStyle/>
          <a:p>
            <a:r>
              <a:rPr lang="ru-RU" sz="3600" b="1" i="1" dirty="0" smtClean="0">
                <a:latin typeface="Monotype Corsiva" pitchFamily="66" charset="0"/>
              </a:rPr>
              <a:t>С каким понятием мы сегодня познакомились? </a:t>
            </a:r>
          </a:p>
          <a:p>
            <a:r>
              <a:rPr lang="ru-RU" sz="3600" b="1" i="1" dirty="0" smtClean="0">
                <a:latin typeface="Monotype Corsiva" pitchFamily="66" charset="0"/>
              </a:rPr>
              <a:t>Что нового вы узнали?</a:t>
            </a:r>
          </a:p>
          <a:p>
            <a:r>
              <a:rPr lang="ru-RU" sz="3600" b="1" i="1" dirty="0" smtClean="0">
                <a:latin typeface="Monotype Corsiva" pitchFamily="66" charset="0"/>
              </a:rPr>
              <a:t>Попробуйте дать определение  осевой симметрии .</a:t>
            </a:r>
          </a:p>
          <a:p>
            <a:r>
              <a:rPr lang="ru-RU" sz="3600" b="1" i="1" dirty="0" smtClean="0">
                <a:latin typeface="Monotype Corsiva" pitchFamily="66" charset="0"/>
              </a:rPr>
              <a:t>Когда мы будем называть две точки симметричными относительно прямой? </a:t>
            </a:r>
          </a:p>
          <a:p>
            <a:endParaRPr lang="ru-RU" sz="4400" i="1" dirty="0" smtClean="0">
              <a:latin typeface="Monotype Corsiva" pitchFamily="66" charset="0"/>
            </a:endParaRPr>
          </a:p>
          <a:p>
            <a:endParaRPr lang="ru-RU" dirty="0"/>
          </a:p>
        </p:txBody>
      </p:sp>
      <p:pic>
        <p:nvPicPr>
          <p:cNvPr id="4" name="Picture 3" descr="011902-a133a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01180">
            <a:off x="4750925" y="1918483"/>
            <a:ext cx="3653080" cy="3214710"/>
          </a:xfrm>
          <a:prstGeom prst="rect">
            <a:avLst/>
          </a:prstGeom>
          <a:ln w="127000" cap="rnd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5409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9900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Смысл современного образования и воспитания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285720" y="1785926"/>
          <a:ext cx="8572560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latin typeface="Times New Roman" pitchFamily="18" charset="0"/>
              </a:rPr>
              <a:t>Симметрия относительно прямой – называется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</a:rPr>
              <a:t>осевой симметрией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</a:rPr>
            </a:br>
            <a:endParaRPr lang="ru-RU" dirty="0"/>
          </a:p>
        </p:txBody>
      </p:sp>
      <p:pic>
        <p:nvPicPr>
          <p:cNvPr id="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785926"/>
            <a:ext cx="2864091" cy="1741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651500" y="1773238"/>
            <a:ext cx="2519363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4635500" y="1268413"/>
            <a:ext cx="0" cy="2665412"/>
          </a:xfrm>
          <a:prstGeom prst="line">
            <a:avLst/>
          </a:prstGeom>
          <a:noFill/>
          <a:ln w="38100">
            <a:solidFill>
              <a:srgbClr val="FFFF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3203575" y="1989138"/>
            <a:ext cx="27368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22"/>
          <p:cNvSpPr>
            <a:spLocks noChangeShapeType="1"/>
          </p:cNvSpPr>
          <p:nvPr/>
        </p:nvSpPr>
        <p:spPr bwMode="auto">
          <a:xfrm>
            <a:off x="1714480" y="3357562"/>
            <a:ext cx="5473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3929066"/>
            <a:ext cx="21036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latin typeface="Times New Roman" pitchFamily="18" charset="0"/>
              </a:rPr>
              <a:t>L</a:t>
            </a:r>
            <a:r>
              <a:rPr lang="ru-RU" b="1" i="1" dirty="0" smtClean="0">
                <a:latin typeface="Bradley Hand ITC" pitchFamily="66" charset="0"/>
              </a:rPr>
              <a:t> - </a:t>
            </a:r>
            <a:r>
              <a:rPr lang="ru-RU" b="1" i="1" dirty="0" smtClean="0">
                <a:latin typeface="Times New Roman" pitchFamily="18" charset="0"/>
              </a:rPr>
              <a:t>ось симметрии</a:t>
            </a:r>
            <a:endParaRPr lang="ru-RU" b="1" i="1" dirty="0">
              <a:latin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14810" y="200024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143372" y="3357562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071802" y="1428736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715008" y="1428736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А1</a:t>
            </a:r>
            <a:endParaRPr lang="ru-RU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643042" y="3357562"/>
            <a:ext cx="314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В</a:t>
            </a:r>
            <a:endParaRPr lang="ru-RU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000892" y="3357562"/>
            <a:ext cx="4315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В1</a:t>
            </a:r>
            <a:endParaRPr lang="ru-RU" b="1" dirty="0"/>
          </a:p>
        </p:txBody>
      </p:sp>
      <p:sp>
        <p:nvSpPr>
          <p:cNvPr id="17" name="Line 14"/>
          <p:cNvSpPr>
            <a:spLocks noChangeShapeType="1"/>
          </p:cNvSpPr>
          <p:nvPr/>
        </p:nvSpPr>
        <p:spPr bwMode="auto">
          <a:xfrm>
            <a:off x="4046538" y="1916113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>
            <a:off x="5148263" y="1916113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" name="Line 16"/>
          <p:cNvSpPr>
            <a:spLocks noChangeShapeType="1"/>
          </p:cNvSpPr>
          <p:nvPr/>
        </p:nvSpPr>
        <p:spPr bwMode="auto">
          <a:xfrm>
            <a:off x="5214942" y="1928802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" name="Line 16"/>
          <p:cNvSpPr>
            <a:spLocks noChangeShapeType="1"/>
          </p:cNvSpPr>
          <p:nvPr/>
        </p:nvSpPr>
        <p:spPr bwMode="auto">
          <a:xfrm>
            <a:off x="4143372" y="1928802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" name="Line 16"/>
          <p:cNvSpPr>
            <a:spLocks noChangeShapeType="1"/>
          </p:cNvSpPr>
          <p:nvPr/>
        </p:nvSpPr>
        <p:spPr bwMode="auto">
          <a:xfrm>
            <a:off x="3286116" y="3286124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" name="Line 16"/>
          <p:cNvSpPr>
            <a:spLocks noChangeShapeType="1"/>
          </p:cNvSpPr>
          <p:nvPr/>
        </p:nvSpPr>
        <p:spPr bwMode="auto">
          <a:xfrm>
            <a:off x="5786446" y="3286124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85720" y="4429132"/>
            <a:ext cx="8501122" cy="20621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2"/>
                </a:solidFill>
                <a:latin typeface="Bradley Hand ITC" pitchFamily="66" charset="0"/>
              </a:rPr>
              <a:t>	</a:t>
            </a:r>
            <a:r>
              <a:rPr lang="ru-RU" sz="3200" b="1" i="1" dirty="0" smtClean="0">
                <a:latin typeface="Times New Roman" pitchFamily="18" charset="0"/>
              </a:rPr>
              <a:t>Две точки А и А1 называются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</a:rPr>
              <a:t>симметричными относительно прямой</a:t>
            </a:r>
            <a:r>
              <a:rPr lang="ru-RU" sz="3200" b="1" i="1" dirty="0" smtClean="0">
                <a:solidFill>
                  <a:schemeClr val="bg2"/>
                </a:solidFill>
                <a:latin typeface="Times New Roman" pitchFamily="18" charset="0"/>
              </a:rPr>
              <a:t> </a:t>
            </a:r>
            <a:r>
              <a:rPr lang="en-US" sz="3200" b="1" i="1" dirty="0" smtClean="0">
                <a:latin typeface="Times New Roman" pitchFamily="18" charset="0"/>
              </a:rPr>
              <a:t>L</a:t>
            </a:r>
            <a:r>
              <a:rPr lang="ru-RU" sz="3200" b="1" i="1" dirty="0" smtClean="0">
                <a:latin typeface="Times New Roman" pitchFamily="18" charset="0"/>
              </a:rPr>
              <a:t>, если эта прямая проходит через середину отрезка АА1 и перпендикулярна к нему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 animBg="1"/>
      <p:bldP spid="9" grpId="0" animBg="1"/>
      <p:bldP spid="10" grpId="0"/>
      <p:bldP spid="13" grpId="0"/>
      <p:bldP spid="14" grpId="0"/>
      <p:bldP spid="15" grpId="0"/>
      <p:bldP spid="16" grpId="0"/>
      <p:bldP spid="18" grpId="0" animBg="1"/>
      <p:bldP spid="19" grpId="0" animBg="1"/>
      <p:bldP spid="20" grpId="0" animBg="1"/>
      <p:bldP spid="20" grpId="1" animBg="1"/>
      <p:bldP spid="21" grpId="0" animBg="1"/>
      <p:bldP spid="22" grpId="0" animBg="1"/>
      <p:bldP spid="2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 rot="20300027">
            <a:off x="928662" y="2644170"/>
            <a:ext cx="764386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  <a:t>РЕФЛЕКСИЯ</a:t>
            </a:r>
            <a:endParaRPr lang="ru-RU" sz="9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229600" cy="6297634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FF0000"/>
                </a:solidFill>
                <a:latin typeface="Monotype Corsiva" pitchFamily="66" charset="0"/>
              </a:rPr>
              <a:t>Синквейн</a:t>
            </a:r>
            <a:r>
              <a:rPr lang="ru-RU" dirty="0" smtClean="0">
                <a:solidFill>
                  <a:srgbClr val="FF0000"/>
                </a:solidFill>
              </a:rPr>
              <a:t> –</a:t>
            </a:r>
            <a:r>
              <a:rPr lang="ru-RU" dirty="0" smtClean="0"/>
              <a:t> это стихотворение, которое требует синтеза информации и материала в кратких выражениях. </a:t>
            </a:r>
            <a:br>
              <a:rPr lang="ru-RU" dirty="0" smtClean="0"/>
            </a:br>
            <a:r>
              <a:rPr lang="ru-RU" dirty="0" smtClean="0"/>
              <a:t>Слово «</a:t>
            </a:r>
            <a:r>
              <a:rPr lang="ru-RU" sz="5300" b="1" dirty="0" smtClean="0">
                <a:solidFill>
                  <a:srgbClr val="FF0000"/>
                </a:solidFill>
                <a:latin typeface="Monotype Corsiva" pitchFamily="66" charset="0"/>
              </a:rPr>
              <a:t>синквейн»</a:t>
            </a:r>
            <a:r>
              <a:rPr lang="ru-RU" dirty="0" smtClean="0"/>
              <a:t> происходит от французского, которое означает «пять строк». </a:t>
            </a:r>
            <a:br>
              <a:rPr lang="ru-RU" dirty="0" smtClean="0"/>
            </a:br>
            <a:r>
              <a:rPr lang="ru-RU" sz="5300" b="1" dirty="0" smtClean="0">
                <a:solidFill>
                  <a:srgbClr val="FF0000"/>
                </a:solidFill>
                <a:latin typeface="Monotype Corsiva" pitchFamily="66" charset="0"/>
              </a:rPr>
              <a:t>Синквейн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– это стихотворение, состоящее из пяти строк.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t"/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8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Синквейн</a:t>
            </a:r>
            <a:r>
              <a:rPr lang="ru-RU" sz="8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8000" b="1" dirty="0" smtClean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8000" b="1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428736"/>
          <a:ext cx="8286808" cy="4804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3215"/>
                <a:gridCol w="4459945"/>
                <a:gridCol w="2963648"/>
              </a:tblGrid>
              <a:tr h="52809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Название предмета</a:t>
                      </a:r>
                      <a:endParaRPr lang="ru-RU" sz="2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990099"/>
                          </a:solidFill>
                          <a:latin typeface="Monotype Corsiva" pitchFamily="66" charset="0"/>
                        </a:rPr>
                        <a:t>Мастер - класс</a:t>
                      </a:r>
                      <a:endParaRPr lang="ru-RU" sz="3200" dirty="0">
                        <a:solidFill>
                          <a:srgbClr val="990099"/>
                        </a:solidFill>
                        <a:latin typeface="Monotype Corsiva" pitchFamily="66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91151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sz="2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Два прилагательных, которые описывают предмет</a:t>
                      </a:r>
                      <a:endParaRPr lang="ru-RU" sz="2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2809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3</a:t>
                      </a:r>
                      <a:endParaRPr lang="ru-RU" sz="2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Описание действий(три глагола)</a:t>
                      </a:r>
                      <a:endParaRPr lang="ru-RU" sz="2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90111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ru-RU" sz="2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Фраза, выражающая главную мысль</a:t>
                      </a:r>
                      <a:b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2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30216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5</a:t>
                      </a:r>
                      <a:endParaRPr lang="ru-RU" sz="2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Синоним первого слова, который раскрывает его суть.</a:t>
                      </a:r>
                      <a:b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2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 rot="1820027">
            <a:off x="72945" y="2842671"/>
            <a:ext cx="926921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  <a:latin typeface="Monotype Corsiva" pitchFamily="66" charset="0"/>
              </a:rPr>
              <a:t>Спасибо за внимание!</a:t>
            </a:r>
            <a:endParaRPr lang="ru-RU" sz="8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4" name="Picture 3" descr="BOO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6075" y="0"/>
            <a:ext cx="3743463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P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95638"/>
            <a:ext cx="3076575" cy="366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500198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Математическое образование</a:t>
            </a:r>
            <a:br>
              <a:rPr lang="ru-RU" sz="49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49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 способствует :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4305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500034" y="1428736"/>
          <a:ext cx="8215370" cy="5429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990099"/>
                </a:solidFill>
                <a:latin typeface="Monotype Corsiva" pitchFamily="66" charset="0"/>
              </a:rPr>
              <a:t>Реализация компетентностного подхода в процессе обучения</a:t>
            </a:r>
            <a:endParaRPr lang="ru-RU" sz="4800" b="1" dirty="0">
              <a:solidFill>
                <a:srgbClr val="990099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714775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		</a:t>
            </a:r>
            <a:r>
              <a:rPr lang="ru-RU" b="1" i="1" dirty="0" smtClean="0"/>
              <a:t>От педагогов требуется научить детей тем знаниям, обучить тем умениям и развить те навыки, которыми современный ученик сможет воспользоваться в своей дальнейшей жизни. 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ru-RU" sz="4800" b="1" dirty="0" smtClean="0">
                <a:solidFill>
                  <a:srgbClr val="002060"/>
                </a:solidFill>
                <a:latin typeface="Century" pitchFamily="18" charset="0"/>
              </a:rPr>
              <a:t>Компетенция — </a:t>
            </a:r>
            <a:r>
              <a:rPr lang="ru-RU" b="1" dirty="0" smtClean="0">
                <a:latin typeface="Century" pitchFamily="18" charset="0"/>
              </a:rPr>
              <a:t/>
            </a:r>
            <a:br>
              <a:rPr lang="ru-RU" b="1" dirty="0" smtClean="0">
                <a:latin typeface="Century" pitchFamily="18" charset="0"/>
              </a:rPr>
            </a:br>
            <a:r>
              <a:rPr lang="ru-RU" sz="4000" b="1" i="1" dirty="0" smtClean="0">
                <a:latin typeface="Century" pitchFamily="18" charset="0"/>
              </a:rPr>
              <a:t>это те знания, умения и навыки, которыми ученик овладевает в школе и </a:t>
            </a:r>
            <a:r>
              <a:rPr lang="ru-RU" sz="4000" b="1" i="1" u="sng" dirty="0" smtClean="0">
                <a:latin typeface="Century" pitchFamily="18" charset="0"/>
              </a:rPr>
              <a:t>использует их во всех сферах своей дальнейшей жизнедеятельности</a:t>
            </a:r>
            <a:r>
              <a:rPr lang="ru-RU" sz="4000" b="1" i="1" dirty="0" smtClean="0">
                <a:latin typeface="Century" pitchFamily="18" charset="0"/>
              </a:rPr>
              <a:t>.</a:t>
            </a:r>
            <a:r>
              <a:rPr lang="ru-RU" b="1" dirty="0" smtClean="0">
                <a:latin typeface="Century" pitchFamily="18" charset="0"/>
              </a:rPr>
              <a:t/>
            </a:r>
            <a:br>
              <a:rPr lang="ru-RU" b="1" dirty="0" smtClean="0">
                <a:latin typeface="Century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0"/>
            <a:ext cx="6115064" cy="3929066"/>
          </a:xfrm>
        </p:spPr>
        <p:txBody>
          <a:bodyPr>
            <a:normAutofit fontScale="90000"/>
          </a:bodyPr>
          <a:lstStyle/>
          <a:p>
            <a:pPr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Ключевые компетенции в реализации компетентностного подхода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9900"/>
              </a:solidFill>
              <a:latin typeface="Century" pitchFamily="18" charset="0"/>
            </a:endParaRPr>
          </a:p>
        </p:txBody>
      </p:sp>
      <p:pic>
        <p:nvPicPr>
          <p:cNvPr id="3" name="Picture 8" descr="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214782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Схема 6"/>
          <p:cNvGraphicFramePr/>
          <p:nvPr/>
        </p:nvGraphicFramePr>
        <p:xfrm>
          <a:off x="428596" y="2714620"/>
          <a:ext cx="8215370" cy="3714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7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28662" y="357167"/>
            <a:ext cx="7529538" cy="3243284"/>
          </a:xfrm>
        </p:spPr>
        <p:txBody>
          <a:bodyPr anchor="ctr">
            <a:normAutofit fontScale="90000"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ТЕМА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3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«СИММЕТРИЯ 	ВОКРУГ НАС»</a:t>
            </a:r>
            <a:br>
              <a:rPr lang="ru-RU" sz="73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6600" b="1" dirty="0" smtClean="0">
                <a:latin typeface="Monotype Corsiva" pitchFamily="66" charset="0"/>
              </a:rPr>
              <a:t/>
            </a:r>
            <a:br>
              <a:rPr lang="ru-RU" sz="6600" b="1" dirty="0" smtClean="0">
                <a:latin typeface="Monotype Corsiva" pitchFamily="66" charset="0"/>
              </a:rPr>
            </a:br>
            <a:endParaRPr lang="ru-RU" sz="6600" b="1" dirty="0">
              <a:latin typeface="Monotype Corsiva" pitchFamily="66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786182" y="3429000"/>
            <a:ext cx="4929222" cy="30003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Я в листочке, я в кристалле,</a:t>
            </a:r>
            <a:b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Я в живописи,  в архитектуре,</a:t>
            </a:r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 Я в геометрии, я в человеке.</a:t>
            </a:r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Одним я нравлюсь, другие</a:t>
            </a:r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 Находят меня скучной.</a:t>
            </a:r>
            <a:b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Но все признают, что</a:t>
            </a:r>
            <a:b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 Я – элемент красоты.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C:\Documents and Settings\Ученик04\Мои документы\Мои рисунки\си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714752"/>
            <a:ext cx="3055959" cy="2500330"/>
          </a:xfrm>
          <a:prstGeom prst="rect">
            <a:avLst/>
          </a:prstGeom>
          <a:ln w="57150"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latin typeface="Monotype Corsiva" pitchFamily="66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latin typeface="Monotype Corsiva" pitchFamily="66" charset="0"/>
                <a:cs typeface="Times New Roman" pitchFamily="18" charset="0"/>
              </a:rPr>
              <a:t>С</a:t>
            </a:r>
            <a:r>
              <a:rPr lang="en-US" sz="4000" b="1" dirty="0" err="1" smtClean="0">
                <a:latin typeface="Monotype Corsiva" pitchFamily="66" charset="0"/>
                <a:cs typeface="Times New Roman" pitchFamily="18" charset="0"/>
              </a:rPr>
              <a:t>имметрия</a:t>
            </a:r>
            <a:r>
              <a:rPr lang="en-US" sz="4000" b="1" dirty="0" smtClean="0">
                <a:latin typeface="Monotype Corsiva" pitchFamily="66" charset="0"/>
                <a:cs typeface="Times New Roman" pitchFamily="18" charset="0"/>
              </a:rPr>
              <a:t>» </a:t>
            </a:r>
            <a:r>
              <a:rPr lang="ru-RU" sz="4000" b="1" dirty="0" smtClean="0">
                <a:latin typeface="Monotype Corsiva" pitchFamily="66" charset="0"/>
                <a:cs typeface="Times New Roman" pitchFamily="18" charset="0"/>
              </a:rPr>
              <a:t>(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переводе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греческого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соразмерность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одинаковость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расположении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частей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».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928934"/>
            <a:ext cx="8229600" cy="3197229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/>
              <a:t>	</a:t>
            </a:r>
            <a:r>
              <a:rPr lang="en-US" sz="4000" b="1" dirty="0" smtClean="0">
                <a:latin typeface="Monotype Corsiva" pitchFamily="66" charset="0"/>
              </a:rPr>
              <a:t>«</a:t>
            </a:r>
            <a:r>
              <a:rPr lang="en-US" sz="4000" b="1" dirty="0" err="1" smtClean="0">
                <a:latin typeface="Monotype Corsiva" pitchFamily="66" charset="0"/>
              </a:rPr>
              <a:t>Симметрия</a:t>
            </a:r>
            <a:r>
              <a:rPr lang="en-US" sz="4000" b="1" dirty="0" smtClean="0">
                <a:latin typeface="Monotype Corsiva" pitchFamily="66" charset="0"/>
              </a:rPr>
              <a:t> </a:t>
            </a:r>
            <a:r>
              <a:rPr lang="en-US" sz="4000" b="1" dirty="0" err="1" smtClean="0">
                <a:latin typeface="Monotype Corsiva" pitchFamily="66" charset="0"/>
              </a:rPr>
              <a:t>является</a:t>
            </a:r>
            <a:r>
              <a:rPr lang="en-US" sz="4000" b="1" dirty="0" smtClean="0">
                <a:latin typeface="Monotype Corsiva" pitchFamily="66" charset="0"/>
              </a:rPr>
              <a:t> </a:t>
            </a:r>
            <a:r>
              <a:rPr lang="en-US" sz="4000" b="1" dirty="0" err="1" smtClean="0">
                <a:latin typeface="Monotype Corsiva" pitchFamily="66" charset="0"/>
              </a:rPr>
              <a:t>той</a:t>
            </a:r>
            <a:r>
              <a:rPr lang="en-US" sz="4000" b="1" dirty="0" smtClean="0">
                <a:latin typeface="Monotype Corsiva" pitchFamily="66" charset="0"/>
              </a:rPr>
              <a:t> </a:t>
            </a:r>
            <a:r>
              <a:rPr lang="en-US" sz="4000" b="1" dirty="0" err="1" smtClean="0">
                <a:latin typeface="Monotype Corsiva" pitchFamily="66" charset="0"/>
              </a:rPr>
              <a:t>идеей</a:t>
            </a:r>
            <a:r>
              <a:rPr lang="en-US" sz="4000" b="1" dirty="0" smtClean="0">
                <a:latin typeface="Monotype Corsiva" pitchFamily="66" charset="0"/>
              </a:rPr>
              <a:t>, с </a:t>
            </a:r>
            <a:r>
              <a:rPr lang="en-US" sz="4000" b="1" dirty="0" err="1" smtClean="0">
                <a:latin typeface="Monotype Corsiva" pitchFamily="66" charset="0"/>
              </a:rPr>
              <a:t>помощью</a:t>
            </a:r>
            <a:r>
              <a:rPr lang="en-US" sz="4000" b="1" dirty="0" smtClean="0">
                <a:latin typeface="Monotype Corsiva" pitchFamily="66" charset="0"/>
              </a:rPr>
              <a:t> </a:t>
            </a:r>
            <a:r>
              <a:rPr lang="en-US" sz="4000" b="1" dirty="0" err="1" smtClean="0">
                <a:latin typeface="Monotype Corsiva" pitchFamily="66" charset="0"/>
              </a:rPr>
              <a:t>которой</a:t>
            </a:r>
            <a:r>
              <a:rPr lang="en-US" sz="4000" b="1" dirty="0" smtClean="0">
                <a:latin typeface="Monotype Corsiva" pitchFamily="66" charset="0"/>
              </a:rPr>
              <a:t> </a:t>
            </a:r>
            <a:r>
              <a:rPr lang="en-US" sz="4000" b="1" dirty="0" err="1" smtClean="0">
                <a:latin typeface="Monotype Corsiva" pitchFamily="66" charset="0"/>
              </a:rPr>
              <a:t>человек</a:t>
            </a:r>
            <a:r>
              <a:rPr lang="en-US" sz="4000" b="1" dirty="0" smtClean="0">
                <a:latin typeface="Monotype Corsiva" pitchFamily="66" charset="0"/>
              </a:rPr>
              <a:t> </a:t>
            </a:r>
            <a:r>
              <a:rPr lang="en-US" sz="4000" b="1" dirty="0" err="1" smtClean="0">
                <a:latin typeface="Monotype Corsiva" pitchFamily="66" charset="0"/>
              </a:rPr>
              <a:t>веками</a:t>
            </a:r>
            <a:r>
              <a:rPr lang="en-US" sz="4000" b="1" dirty="0" smtClean="0">
                <a:latin typeface="Monotype Corsiva" pitchFamily="66" charset="0"/>
              </a:rPr>
              <a:t> </a:t>
            </a:r>
            <a:r>
              <a:rPr lang="en-US" sz="4000" b="1" dirty="0" err="1" smtClean="0">
                <a:latin typeface="Monotype Corsiva" pitchFamily="66" charset="0"/>
              </a:rPr>
              <a:t>пытается</a:t>
            </a:r>
            <a:r>
              <a:rPr lang="en-US" sz="4000" b="1" dirty="0" smtClean="0">
                <a:latin typeface="Monotype Corsiva" pitchFamily="66" charset="0"/>
              </a:rPr>
              <a:t> </a:t>
            </a:r>
            <a:r>
              <a:rPr lang="en-US" sz="4000" b="1" dirty="0" err="1" smtClean="0">
                <a:latin typeface="Monotype Corsiva" pitchFamily="66" charset="0"/>
              </a:rPr>
              <a:t>объяснить</a:t>
            </a:r>
            <a:r>
              <a:rPr lang="en-US" sz="4000" b="1" dirty="0" smtClean="0">
                <a:latin typeface="Monotype Corsiva" pitchFamily="66" charset="0"/>
              </a:rPr>
              <a:t> и </a:t>
            </a:r>
            <a:r>
              <a:rPr lang="en-US" sz="4000" b="1" dirty="0" err="1" smtClean="0">
                <a:latin typeface="Monotype Corsiva" pitchFamily="66" charset="0"/>
              </a:rPr>
              <a:t>создать</a:t>
            </a:r>
            <a:r>
              <a:rPr lang="en-US" sz="4000" b="1" dirty="0" smtClean="0">
                <a:latin typeface="Monotype Corsiva" pitchFamily="66" charset="0"/>
              </a:rPr>
              <a:t> </a:t>
            </a:r>
            <a:r>
              <a:rPr lang="en-US" sz="4000" b="1" dirty="0" err="1" smtClean="0">
                <a:latin typeface="Monotype Corsiva" pitchFamily="66" charset="0"/>
              </a:rPr>
              <a:t>порядок</a:t>
            </a:r>
            <a:r>
              <a:rPr lang="en-US" sz="4000" b="1" dirty="0" smtClean="0">
                <a:latin typeface="Monotype Corsiva" pitchFamily="66" charset="0"/>
              </a:rPr>
              <a:t>, </a:t>
            </a:r>
            <a:r>
              <a:rPr lang="en-US" sz="4000" b="1" dirty="0" err="1" smtClean="0">
                <a:latin typeface="Monotype Corsiva" pitchFamily="66" charset="0"/>
              </a:rPr>
              <a:t>красоту</a:t>
            </a:r>
            <a:r>
              <a:rPr lang="en-US" sz="4000" b="1" dirty="0" smtClean="0">
                <a:latin typeface="Monotype Corsiva" pitchFamily="66" charset="0"/>
              </a:rPr>
              <a:t> и </a:t>
            </a:r>
            <a:r>
              <a:rPr lang="en-US" sz="4000" b="1" dirty="0" err="1" smtClean="0">
                <a:latin typeface="Monotype Corsiva" pitchFamily="66" charset="0"/>
              </a:rPr>
              <a:t>совершенство</a:t>
            </a:r>
            <a:r>
              <a:rPr lang="en-US" sz="4000" b="1" dirty="0" smtClean="0">
                <a:latin typeface="Monotype Corsiva" pitchFamily="66" charset="0"/>
              </a:rPr>
              <a:t>».</a:t>
            </a:r>
            <a:endParaRPr lang="ru-RU" sz="4000" b="1" dirty="0" smtClean="0">
              <a:latin typeface="Monotype Corsiva" pitchFamily="66" charset="0"/>
            </a:endParaRPr>
          </a:p>
          <a:p>
            <a:pPr algn="just">
              <a:buNone/>
            </a:pPr>
            <a:r>
              <a:rPr lang="ru-RU" b="1" dirty="0" smtClean="0"/>
              <a:t>							</a:t>
            </a:r>
            <a:r>
              <a:rPr lang="en-US" b="1" dirty="0" err="1" smtClean="0"/>
              <a:t>Герман</a:t>
            </a:r>
            <a:r>
              <a:rPr lang="en-US" b="1" dirty="0" smtClean="0"/>
              <a:t> </a:t>
            </a:r>
            <a:r>
              <a:rPr lang="en-US" b="1" dirty="0" err="1" smtClean="0"/>
              <a:t>Вейль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431</Words>
  <Application>Microsoft Office PowerPoint</Application>
  <PresentationFormat>Экран (4:3)</PresentationFormat>
  <Paragraphs>112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Реализация компетентностного подхода на уроках математики</vt:lpstr>
      <vt:lpstr>  Смысл современного образования и воспитания  </vt:lpstr>
      <vt:lpstr>Математическое образование  способствует :  </vt:lpstr>
      <vt:lpstr>Реализация компетентностного подхода в процессе обучения</vt:lpstr>
      <vt:lpstr>Компетенция —  это те знания, умения и навыки, которыми ученик овладевает в школе и использует их во всех сферах своей дальнейшей жизнедеятельности. </vt:lpstr>
      <vt:lpstr> Ключевые компетенции в реализации компетентностного подхода      </vt:lpstr>
      <vt:lpstr>  ТЕМА «СИММЕТРИЯ  ВОКРУГ НАС»  </vt:lpstr>
      <vt:lpstr>«Симметрия» (в переводе с греческого)  -«соразмерность, одинаковость в расположении частей». </vt:lpstr>
      <vt:lpstr>Практическая работа № 1</vt:lpstr>
      <vt:lpstr>Практическая работа № 2</vt:lpstr>
      <vt:lpstr>Слайд 12</vt:lpstr>
      <vt:lpstr>Слайд 13</vt:lpstr>
      <vt:lpstr>Практическая работа № 3</vt:lpstr>
      <vt:lpstr> Н </vt:lpstr>
      <vt:lpstr>Практическая работа № 4 </vt:lpstr>
      <vt:lpstr>Слайд 17</vt:lpstr>
      <vt:lpstr>Игра  « Составь слово»</vt:lpstr>
      <vt:lpstr>Симметрия в природе</vt:lpstr>
      <vt:lpstr>Единственная горизонтальная симметрия, которую мы встречаем в природе,- это отражение в зеркале воды</vt:lpstr>
      <vt:lpstr>Симметрия в архитектуре</vt:lpstr>
      <vt:lpstr>Симметрия в физике</vt:lpstr>
      <vt:lpstr>Симметрия в химии</vt:lpstr>
      <vt:lpstr>Симметрия в биологии</vt:lpstr>
      <vt:lpstr>Симметрия в алгебре</vt:lpstr>
      <vt:lpstr>Симметрия в моделировании одежды</vt:lpstr>
      <vt:lpstr>Человек назвался существом симметричным. </vt:lpstr>
      <vt:lpstr>Слайд 28</vt:lpstr>
      <vt:lpstr> Итог занятия </vt:lpstr>
      <vt:lpstr>Симметрия относительно прямой – называется осевой симметрией </vt:lpstr>
      <vt:lpstr>Слайд 31</vt:lpstr>
      <vt:lpstr>Синквейн – это стихотворение, которое требует синтеза информации и материала в кратких выражениях.  Слово «синквейн» происходит от французского, которое означает «пять строк».  Синквейн – это стихотворение, состоящее из пяти строк. </vt:lpstr>
      <vt:lpstr>     Синквейн     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Реализация компетентностного подхода на уроках математики.</dc:title>
  <cp:lastModifiedBy>ольга</cp:lastModifiedBy>
  <cp:revision>46</cp:revision>
  <dcterms:modified xsi:type="dcterms:W3CDTF">2012-12-12T07:59:33Z</dcterms:modified>
</cp:coreProperties>
</file>