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1C64-39CB-4A08-B42B-A0E9BE2A1A47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91B5-5966-4E09-9CB8-3F14CFFB26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31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1C64-39CB-4A08-B42B-A0E9BE2A1A47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91B5-5966-4E09-9CB8-3F14CFFB26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608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1C64-39CB-4A08-B42B-A0E9BE2A1A47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91B5-5966-4E09-9CB8-3F14CFFB26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525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1C64-39CB-4A08-B42B-A0E9BE2A1A47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91B5-5966-4E09-9CB8-3F14CFFB26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073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1C64-39CB-4A08-B42B-A0E9BE2A1A47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91B5-5966-4E09-9CB8-3F14CFFB26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0619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1C64-39CB-4A08-B42B-A0E9BE2A1A47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91B5-5966-4E09-9CB8-3F14CFFB26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051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1C64-39CB-4A08-B42B-A0E9BE2A1A47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91B5-5966-4E09-9CB8-3F14CFFB26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6453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1C64-39CB-4A08-B42B-A0E9BE2A1A47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91B5-5966-4E09-9CB8-3F14CFFB26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38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1C64-39CB-4A08-B42B-A0E9BE2A1A47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91B5-5966-4E09-9CB8-3F14CFFB26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628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1C64-39CB-4A08-B42B-A0E9BE2A1A47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91B5-5966-4E09-9CB8-3F14CFFB26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065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1C64-39CB-4A08-B42B-A0E9BE2A1A47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91B5-5966-4E09-9CB8-3F14CFFB26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50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E1C64-39CB-4A08-B42B-A0E9BE2A1A47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C91B5-5966-4E09-9CB8-3F14CFFB26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02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4104455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6600"/>
                </a:solidFill>
                <a:latin typeface="Arial Black" pitchFamily="34" charset="0"/>
              </a:rPr>
              <a:t>Подготовка к написанию сочинения по литературе</a:t>
            </a:r>
            <a:r>
              <a:rPr lang="ru-RU" sz="4000" dirty="0">
                <a:solidFill>
                  <a:srgbClr val="006600"/>
                </a:solidFill>
                <a:latin typeface="Arial Black" pitchFamily="34" charset="0"/>
              </a:rPr>
              <a:t/>
            </a:r>
            <a:br>
              <a:rPr lang="ru-RU" sz="4000" dirty="0">
                <a:solidFill>
                  <a:srgbClr val="006600"/>
                </a:solidFill>
                <a:latin typeface="Arial Black" pitchFamily="34" charset="0"/>
              </a:rPr>
            </a:br>
            <a:r>
              <a:rPr lang="ru-RU" sz="4000" b="1" dirty="0">
                <a:solidFill>
                  <a:srgbClr val="006600"/>
                </a:solidFill>
                <a:latin typeface="Arial Black" pitchFamily="34" charset="0"/>
              </a:rPr>
              <a:t> в рамках тематического блока</a:t>
            </a:r>
            <a:r>
              <a:rPr lang="ru-RU" sz="4000" dirty="0">
                <a:solidFill>
                  <a:srgbClr val="006600"/>
                </a:solidFill>
                <a:latin typeface="Arial Black" pitchFamily="34" charset="0"/>
              </a:rPr>
              <a:t/>
            </a:r>
            <a:br>
              <a:rPr lang="ru-RU" sz="4000" dirty="0">
                <a:solidFill>
                  <a:srgbClr val="006600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rgbClr val="006600"/>
                </a:solidFill>
                <a:latin typeface="Arial Black" pitchFamily="34" charset="0"/>
              </a:rPr>
              <a:t>«</a:t>
            </a:r>
            <a:r>
              <a:rPr lang="ru-RU" sz="4000" b="1" i="1" dirty="0" smtClean="0">
                <a:solidFill>
                  <a:srgbClr val="006600"/>
                </a:solidFill>
                <a:latin typeface="Arial Black" pitchFamily="34" charset="0"/>
              </a:rPr>
              <a:t>Связь </a:t>
            </a:r>
            <a:r>
              <a:rPr lang="ru-RU" sz="4000" b="1" i="1" dirty="0">
                <a:solidFill>
                  <a:srgbClr val="006600"/>
                </a:solidFill>
                <a:latin typeface="Arial Black" pitchFamily="34" charset="0"/>
              </a:rPr>
              <a:t>поколений: </a:t>
            </a:r>
            <a:r>
              <a:rPr lang="ru-RU" sz="4000" b="1" i="1" dirty="0" smtClean="0">
                <a:solidFill>
                  <a:srgbClr val="006600"/>
                </a:solidFill>
                <a:latin typeface="Arial Black" pitchFamily="34" charset="0"/>
              </a:rPr>
              <a:t>вместе </a:t>
            </a:r>
            <a:r>
              <a:rPr lang="ru-RU" sz="4000" b="1" i="1" dirty="0">
                <a:solidFill>
                  <a:srgbClr val="006600"/>
                </a:solidFill>
                <a:latin typeface="Arial Black" pitchFamily="34" charset="0"/>
              </a:rPr>
              <a:t>и </a:t>
            </a:r>
            <a:r>
              <a:rPr lang="ru-RU" sz="4000" b="1" i="1" dirty="0" smtClean="0">
                <a:solidFill>
                  <a:srgbClr val="006600"/>
                </a:solidFill>
                <a:latin typeface="Arial Black" pitchFamily="34" charset="0"/>
              </a:rPr>
              <a:t>врозь».</a:t>
            </a:r>
            <a:r>
              <a:rPr lang="ru-RU" sz="4000" dirty="0">
                <a:solidFill>
                  <a:srgbClr val="006600"/>
                </a:solidFill>
                <a:latin typeface="Arial Black" pitchFamily="34" charset="0"/>
              </a:rPr>
              <a:t/>
            </a:r>
            <a:br>
              <a:rPr lang="ru-RU" sz="4000" dirty="0">
                <a:solidFill>
                  <a:srgbClr val="006600"/>
                </a:solidFill>
                <a:latin typeface="Arial Black" pitchFamily="34" charset="0"/>
              </a:rPr>
            </a:br>
            <a:endParaRPr lang="ru-RU" sz="4000" dirty="0">
              <a:solidFill>
                <a:srgbClr val="0066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509120"/>
            <a:ext cx="5040560" cy="1872208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28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Учитель русского языка 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литературы 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МБОУ «Гимназия № 1»</a:t>
            </a:r>
          </a:p>
          <a:p>
            <a:pPr algn="r"/>
            <a:r>
              <a:rPr lang="ru-RU" sz="2800" dirty="0" err="1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Коренькова</a:t>
            </a:r>
            <a:r>
              <a:rPr lang="ru-RU" sz="28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Ольга Николаевна</a:t>
            </a:r>
            <a:endParaRPr lang="ru-RU" sz="28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8" name="Picture 4" descr="Человечки для презент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3733612" cy="2797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274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Arial Black" pitchFamily="34" charset="0"/>
              </a:rPr>
              <a:t>Примерные формулировки тем</a:t>
            </a:r>
            <a:r>
              <a:rPr lang="ru-RU" sz="36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Arial Black" pitchFamily="34" charset="0"/>
              </a:rPr>
              <a:t> направления</a:t>
            </a:r>
            <a:r>
              <a:rPr lang="ru-RU" sz="2400" dirty="0" smtClean="0">
                <a:solidFill>
                  <a:srgbClr val="00660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006600"/>
                </a:solidFill>
                <a:latin typeface="Arial Black" pitchFamily="34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980728"/>
            <a:ext cx="4316288" cy="5688632"/>
          </a:xfrm>
        </p:spPr>
        <p:txBody>
          <a:bodyPr>
            <a:normAutofit fontScale="92500" lnSpcReduction="20000"/>
          </a:bodyPr>
          <a:lstStyle/>
          <a:p>
            <a:endParaRPr lang="ru-RU" sz="2400" dirty="0" smtClean="0"/>
          </a:p>
          <a:p>
            <a:r>
              <a:rPr lang="ru-RU" sz="2400" dirty="0" smtClean="0"/>
              <a:t>Чем </a:t>
            </a:r>
            <a:r>
              <a:rPr lang="ru-RU" sz="2400" dirty="0"/>
              <a:t>опасно отсутствие взаимопонимания между поколениями</a:t>
            </a:r>
            <a:r>
              <a:rPr lang="ru-RU" sz="2400" dirty="0" smtClean="0"/>
              <a:t>?</a:t>
            </a:r>
          </a:p>
          <a:p>
            <a:r>
              <a:rPr lang="ru-RU" sz="2400" dirty="0"/>
              <a:t>Как молодое поколение должно относиться к опыту старших?</a:t>
            </a:r>
          </a:p>
          <a:p>
            <a:r>
              <a:rPr lang="ru-RU" sz="2400" dirty="0"/>
              <a:t>Конфликт отцов и детей неизбежен?</a:t>
            </a:r>
          </a:p>
          <a:p>
            <a:r>
              <a:rPr lang="ru-RU" sz="2400" dirty="0"/>
              <a:t>Одиночество в кругу </a:t>
            </a:r>
            <a:r>
              <a:rPr lang="ru-RU" sz="2400" dirty="0" smtClean="0"/>
              <a:t>семьи: его причины и последствия.</a:t>
            </a:r>
          </a:p>
          <a:p>
            <a:r>
              <a:rPr lang="ru-RU" sz="2400" dirty="0"/>
              <a:t>Роль семьи в формировании личности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Роль детства в жизни </a:t>
            </a:r>
            <a:r>
              <a:rPr lang="ru-RU" sz="2400" dirty="0" smtClean="0"/>
              <a:t>человека.</a:t>
            </a:r>
          </a:p>
          <a:p>
            <a:r>
              <a:rPr lang="ru-RU" sz="2400" dirty="0"/>
              <a:t>Одинокая </a:t>
            </a:r>
            <a:r>
              <a:rPr lang="ru-RU" sz="2400" dirty="0" smtClean="0"/>
              <a:t>старость.</a:t>
            </a:r>
            <a:endParaRPr lang="ru-RU" sz="3200" dirty="0" smtClean="0"/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316288" cy="554461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«</a:t>
            </a:r>
            <a:r>
              <a:rPr lang="ru-RU" sz="2400" dirty="0"/>
              <a:t>Любовь и уважение к родителям без всякого сомнения есть чувство святое</a:t>
            </a:r>
            <a:r>
              <a:rPr lang="en-US" sz="2400" dirty="0"/>
              <a:t>» (</a:t>
            </a:r>
            <a:r>
              <a:rPr lang="ru-RU" sz="2400" dirty="0" err="1"/>
              <a:t>В.Г.Белинский</a:t>
            </a:r>
            <a:r>
              <a:rPr lang="ru-RU" sz="2400" dirty="0" smtClean="0"/>
              <a:t>).</a:t>
            </a:r>
          </a:p>
          <a:p>
            <a:r>
              <a:rPr lang="en-US" sz="2400" dirty="0"/>
              <a:t>«</a:t>
            </a:r>
            <a:r>
              <a:rPr lang="ru-RU" sz="2400" dirty="0"/>
              <a:t>Неуважение к предкам есть первый признак безнравственности</a:t>
            </a:r>
            <a:r>
              <a:rPr lang="en-US" sz="2400" dirty="0"/>
              <a:t>» (</a:t>
            </a:r>
            <a:r>
              <a:rPr lang="ru-RU" sz="2400" dirty="0" err="1"/>
              <a:t>А.С.Пушкин</a:t>
            </a:r>
            <a:r>
              <a:rPr lang="ru-RU" sz="2400" dirty="0"/>
              <a:t>).</a:t>
            </a:r>
          </a:p>
          <a:p>
            <a:r>
              <a:rPr lang="en-US" sz="2400" dirty="0"/>
              <a:t>«</a:t>
            </a:r>
            <a:r>
              <a:rPr lang="ru-RU" sz="2400" dirty="0"/>
              <a:t>Острее жалит боль, когда ее причиняет кто-нибудь из близких</a:t>
            </a:r>
            <a:r>
              <a:rPr lang="en-US" sz="2400" dirty="0"/>
              <a:t>» (</a:t>
            </a:r>
            <a:r>
              <a:rPr lang="ru-RU" sz="2400" dirty="0" err="1"/>
              <a:t>Бабрий</a:t>
            </a:r>
            <a:r>
              <a:rPr lang="ru-RU" sz="2400" dirty="0"/>
              <a:t>).</a:t>
            </a:r>
          </a:p>
          <a:p>
            <a:r>
              <a:rPr lang="en-US" sz="2400" dirty="0"/>
              <a:t>«</a:t>
            </a:r>
            <a:r>
              <a:rPr lang="ru-RU" sz="2400" dirty="0"/>
              <a:t>Ничто не бывает так редко на свете, как полная откровенность между родителями и детьми</a:t>
            </a:r>
            <a:r>
              <a:rPr lang="en-US" sz="2400" dirty="0"/>
              <a:t>»(</a:t>
            </a:r>
            <a:r>
              <a:rPr lang="ru-RU" sz="2400" dirty="0" err="1"/>
              <a:t>Р.Роллан</a:t>
            </a:r>
            <a:r>
              <a:rPr lang="ru-RU" sz="2400" dirty="0" smtClean="0"/>
              <a:t>).</a:t>
            </a:r>
          </a:p>
          <a:p>
            <a:r>
              <a:rPr lang="en-US" sz="2400" dirty="0"/>
              <a:t>«</a:t>
            </a:r>
            <a:r>
              <a:rPr lang="ru-RU" sz="2400" dirty="0"/>
              <a:t>Воспитание —</a:t>
            </a:r>
            <a:r>
              <a:rPr lang="en-US" sz="2400" dirty="0"/>
              <a:t> </a:t>
            </a:r>
            <a:r>
              <a:rPr lang="ru-RU" sz="2400" dirty="0"/>
              <a:t>великое дело: им решается участь человека…</a:t>
            </a:r>
            <a:r>
              <a:rPr lang="en-US" sz="2400" dirty="0"/>
              <a:t>» (</a:t>
            </a:r>
            <a:r>
              <a:rPr lang="ru-RU" sz="2400" dirty="0"/>
              <a:t>В.Г. Белинский).</a:t>
            </a:r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301208"/>
            <a:ext cx="9048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658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7"/>
            <a:ext cx="8568952" cy="1368151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Arial Black" pitchFamily="34" charset="0"/>
              </a:rPr>
              <a:t>Связь поколений. Что мы подразумеваем под словом «поколение»? В чём эта связь состоит? </a:t>
            </a:r>
            <a:endParaRPr lang="ru-RU" sz="32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8640960" cy="4896544"/>
          </a:xfrm>
        </p:spPr>
        <p:txBody>
          <a:bodyPr numCol="1">
            <a:normAutofit lnSpcReduction="10000"/>
          </a:bodyPr>
          <a:lstStyle/>
          <a:p>
            <a:pPr algn="just"/>
            <a:r>
              <a:rPr lang="ru-RU" sz="2400" i="1" u="sng" dirty="0" smtClean="0">
                <a:solidFill>
                  <a:schemeClr val="tx1"/>
                </a:solidFill>
              </a:rPr>
              <a:t>Что значит </a:t>
            </a:r>
            <a:r>
              <a:rPr lang="ru-RU" sz="2400" i="1" dirty="0" smtClean="0">
                <a:solidFill>
                  <a:schemeClr val="tx1"/>
                </a:solidFill>
              </a:rPr>
              <a:t>                                     </a:t>
            </a:r>
            <a:r>
              <a:rPr lang="ru-RU" sz="2400" i="1" u="sng" dirty="0" smtClean="0">
                <a:solidFill>
                  <a:schemeClr val="tx1"/>
                </a:solidFill>
              </a:rPr>
              <a:t> Почему случается «врозь»?</a:t>
            </a:r>
          </a:p>
          <a:p>
            <a:pPr algn="just"/>
            <a:r>
              <a:rPr lang="ru-RU" sz="2400" i="1" u="sng" dirty="0" smtClean="0">
                <a:solidFill>
                  <a:schemeClr val="tx1"/>
                </a:solidFill>
              </a:rPr>
              <a:t>«вместе»?</a:t>
            </a:r>
            <a:r>
              <a:rPr lang="ru-RU" sz="2400" dirty="0" smtClean="0">
                <a:solidFill>
                  <a:schemeClr val="tx1"/>
                </a:solidFill>
              </a:rPr>
              <a:t>                                            Молодым не нравится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Главное объединяющее                    старый порядок, уклад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начало – семья, общие                      жизни старших, поэтому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и</a:t>
            </a:r>
            <a:r>
              <a:rPr lang="ru-RU" sz="2400" dirty="0" smtClean="0">
                <a:solidFill>
                  <a:schemeClr val="tx1"/>
                </a:solidFill>
              </a:rPr>
              <a:t>нтересы, стремления                       поэтому стремится пере-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и</a:t>
            </a:r>
            <a:r>
              <a:rPr lang="ru-RU" sz="2400" dirty="0" smtClean="0">
                <a:solidFill>
                  <a:schemeClr val="tx1"/>
                </a:solidFill>
              </a:rPr>
              <a:t> задачи членов одного                    устроить его, максимально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р</a:t>
            </a:r>
            <a:r>
              <a:rPr lang="ru-RU" sz="2400" dirty="0" smtClean="0">
                <a:solidFill>
                  <a:schemeClr val="tx1"/>
                </a:solidFill>
              </a:rPr>
              <a:t>ода.                                                       отбросив всё устаревшее,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       заменив прогрессивным, на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       их взгляд, более </a:t>
            </a:r>
            <a:r>
              <a:rPr lang="ru-RU" sz="2400" dirty="0" err="1" smtClean="0">
                <a:solidFill>
                  <a:schemeClr val="tx1"/>
                </a:solidFill>
              </a:rPr>
              <a:t>справедли</a:t>
            </a:r>
            <a:r>
              <a:rPr lang="ru-RU" sz="2400" dirty="0" smtClean="0">
                <a:solidFill>
                  <a:schemeClr val="tx1"/>
                </a:solidFill>
              </a:rPr>
              <a:t>-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       </a:t>
            </a:r>
            <a:r>
              <a:rPr lang="ru-RU" sz="2400" dirty="0" err="1" smtClean="0">
                <a:solidFill>
                  <a:schemeClr val="tx1"/>
                </a:solidFill>
              </a:rPr>
              <a:t>вым</a:t>
            </a:r>
            <a:r>
              <a:rPr lang="ru-RU" sz="2400" dirty="0" smtClean="0">
                <a:solidFill>
                  <a:schemeClr val="tx1"/>
                </a:solidFill>
              </a:rPr>
              <a:t> и лучшим.</a:t>
            </a:r>
          </a:p>
          <a:p>
            <a:r>
              <a:rPr lang="ru-RU" sz="2400" dirty="0" smtClean="0"/>
              <a:t>      </a:t>
            </a:r>
            <a:r>
              <a:rPr lang="ru-RU" sz="2400" dirty="0" smtClean="0">
                <a:solidFill>
                  <a:srgbClr val="006600"/>
                </a:solidFill>
              </a:rPr>
              <a:t>Вполне закономерные явления и процессы, обеспечивающие развитие общества. </a:t>
            </a:r>
            <a:endParaRPr lang="ru-RU" sz="2400" dirty="0">
              <a:solidFill>
                <a:srgbClr val="0066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9250"/>
            <a:ext cx="10953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7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1512167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Произведения, в которых звучит мотив единства взглядов представителей старшего и молодого поколений.</a:t>
            </a:r>
            <a:endParaRPr lang="ru-RU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8640960" cy="4824536"/>
          </a:xfrm>
        </p:spPr>
        <p:txBody>
          <a:bodyPr/>
          <a:lstStyle/>
          <a:p>
            <a:pPr algn="just"/>
            <a:r>
              <a:rPr lang="ru-RU" dirty="0" smtClean="0"/>
              <a:t>1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  <a:r>
              <a:rPr lang="ru-RU" sz="2400" i="1" u="sng" dirty="0" smtClean="0">
                <a:solidFill>
                  <a:schemeClr val="tx1"/>
                </a:solidFill>
              </a:rPr>
              <a:t>Повесть А.С Пушкина «Капитанская дочка».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«Родители мои </a:t>
            </a:r>
            <a:r>
              <a:rPr lang="ru-RU" sz="2400" dirty="0">
                <a:solidFill>
                  <a:schemeClr val="tx1"/>
                </a:solidFill>
              </a:rPr>
              <a:t>б</a:t>
            </a:r>
            <a:r>
              <a:rPr lang="ru-RU" sz="2400" dirty="0" smtClean="0">
                <a:solidFill>
                  <a:schemeClr val="tx1"/>
                </a:solidFill>
              </a:rPr>
              <a:t>лагословили меня. Батюшка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 сказал мне: «Прощай, Пётр. Служи верно, кому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присягнёшь; за их лаской не гоняйся; на службу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н</a:t>
            </a:r>
            <a:r>
              <a:rPr lang="ru-RU" sz="2400" dirty="0" smtClean="0">
                <a:solidFill>
                  <a:schemeClr val="tx1"/>
                </a:solidFill>
              </a:rPr>
              <a:t>е напрашивайся; от службы не отговаривайся;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и помни пословицу: </a:t>
            </a:r>
            <a:r>
              <a:rPr lang="ru-RU" sz="2400" dirty="0" smtClean="0">
                <a:solidFill>
                  <a:srgbClr val="006600"/>
                </a:solidFill>
              </a:rPr>
              <a:t>береги платье</a:t>
            </a:r>
          </a:p>
          <a:p>
            <a:pPr algn="just"/>
            <a:r>
              <a:rPr lang="ru-RU" sz="2400" dirty="0" err="1">
                <a:solidFill>
                  <a:srgbClr val="006600"/>
                </a:solidFill>
              </a:rPr>
              <a:t>с</a:t>
            </a:r>
            <a:r>
              <a:rPr lang="ru-RU" sz="2400" dirty="0" err="1" smtClean="0">
                <a:solidFill>
                  <a:srgbClr val="006600"/>
                </a:solidFill>
              </a:rPr>
              <a:t>нову</a:t>
            </a:r>
            <a:r>
              <a:rPr lang="ru-RU" sz="2400" dirty="0" smtClean="0">
                <a:solidFill>
                  <a:srgbClr val="006600"/>
                </a:solidFill>
              </a:rPr>
              <a:t>, а честь смолоду</a:t>
            </a:r>
            <a:r>
              <a:rPr lang="ru-RU" sz="2400" dirty="0" smtClean="0">
                <a:solidFill>
                  <a:schemeClr val="tx1"/>
                </a:solidFill>
              </a:rPr>
              <a:t>»».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80"/>
            <a:ext cx="384522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96752"/>
            <a:ext cx="1979019" cy="269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9474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712968" cy="129614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Произведения, в которых звучит мотив единства взглядов представителей старшего и молодого поколений.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412776"/>
            <a:ext cx="8928992" cy="5328592"/>
          </a:xfrm>
        </p:spPr>
        <p:txBody>
          <a:bodyPr>
            <a:normAutofit fontScale="92500" lnSpcReduction="20000"/>
          </a:bodyPr>
          <a:lstStyle/>
          <a:p>
            <a:pPr algn="just"/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2. </a:t>
            </a:r>
            <a:r>
              <a:rPr lang="ru-RU" sz="2400" i="1" u="sng" dirty="0" smtClean="0">
                <a:solidFill>
                  <a:schemeClr val="tx1"/>
                </a:solidFill>
              </a:rPr>
              <a:t>Роман И.С. Тургенева «Отцы и дети».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«В ответ на покровительственный тон Аркадия Николай Петрович, внутренне переживая, не показывал вида; «… чувство снисходительной нежности к доброму и мягкому отцу, смешанное с ощущением какого-то тайного превосходства, наполнило его        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     душу. – Перестань, пожалуйста, </a:t>
            </a:r>
            <a:r>
              <a:rPr lang="ru-RU" sz="2400" dirty="0" err="1" smtClean="0">
                <a:solidFill>
                  <a:schemeClr val="tx1"/>
                </a:solidFill>
              </a:rPr>
              <a:t>пов</a:t>
            </a:r>
            <a:r>
              <a:rPr lang="ru-RU" sz="2400" dirty="0" smtClean="0">
                <a:solidFill>
                  <a:schemeClr val="tx1"/>
                </a:solidFill>
              </a:rPr>
              <a:t>-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    торил он ещё раз, невольно </a:t>
            </a:r>
            <a:r>
              <a:rPr lang="ru-RU" sz="2400" dirty="0" err="1" smtClean="0">
                <a:solidFill>
                  <a:schemeClr val="tx1"/>
                </a:solidFill>
              </a:rPr>
              <a:t>наслаж</a:t>
            </a:r>
            <a:r>
              <a:rPr lang="ru-RU" sz="2400" dirty="0" smtClean="0">
                <a:solidFill>
                  <a:schemeClr val="tx1"/>
                </a:solidFill>
              </a:rPr>
              <a:t>-   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    </a:t>
            </a:r>
            <a:r>
              <a:rPr lang="ru-RU" sz="2400" dirty="0" err="1" smtClean="0">
                <a:solidFill>
                  <a:schemeClr val="tx1"/>
                </a:solidFill>
              </a:rPr>
              <a:t>даясь</a:t>
            </a:r>
            <a:r>
              <a:rPr lang="ru-RU" sz="2400" dirty="0" smtClean="0">
                <a:solidFill>
                  <a:schemeClr val="tx1"/>
                </a:solidFill>
              </a:rPr>
              <a:t> сознанием собственной </a:t>
            </a:r>
            <a:r>
              <a:rPr lang="ru-RU" sz="2400" dirty="0" err="1" smtClean="0">
                <a:solidFill>
                  <a:schemeClr val="tx1"/>
                </a:solidFill>
              </a:rPr>
              <a:t>разви</a:t>
            </a:r>
            <a:r>
              <a:rPr lang="ru-RU" sz="2400" dirty="0" smtClean="0">
                <a:solidFill>
                  <a:schemeClr val="tx1"/>
                </a:solidFill>
              </a:rPr>
              <a:t>-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     </a:t>
            </a:r>
            <a:r>
              <a:rPr lang="ru-RU" sz="2400" dirty="0" err="1" smtClean="0">
                <a:solidFill>
                  <a:schemeClr val="tx1"/>
                </a:solidFill>
              </a:rPr>
              <a:t>тости</a:t>
            </a:r>
            <a:r>
              <a:rPr lang="ru-RU" sz="2400" dirty="0" smtClean="0">
                <a:solidFill>
                  <a:schemeClr val="tx1"/>
                </a:solidFill>
              </a:rPr>
              <a:t> и свободы. Николай Петрович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     глянул на него из-под пальцев руки,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     которою он продолжал тереть себе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     лоб, и что-то кольнуло в его сердце.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     Но он тут же обвинил себя».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.                                                                        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                »</a:t>
            </a: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384042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8207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784976" cy="14401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Произведения, в которых звучит мотив единства взглядов представителей старшего и молодого поколений.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496944" cy="504056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3</a:t>
            </a:r>
            <a:r>
              <a:rPr lang="ru-RU" sz="2400" i="1" u="sng" dirty="0" smtClean="0">
                <a:solidFill>
                  <a:schemeClr val="tx1"/>
                </a:solidFill>
              </a:rPr>
              <a:t>. Д.С. Лихачёв. «Заветное». Статья о Пушкине и его няне – Арине Родионовне.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«… </a:t>
            </a:r>
            <a:r>
              <a:rPr lang="ru-RU" sz="2400" dirty="0" smtClean="0">
                <a:solidFill>
                  <a:srgbClr val="006600"/>
                </a:solidFill>
              </a:rPr>
              <a:t>Трудно</a:t>
            </a:r>
            <a:r>
              <a:rPr lang="ru-RU" sz="2400" dirty="0" smtClean="0">
                <a:solidFill>
                  <a:schemeClr val="tx1"/>
                </a:solidFill>
              </a:rPr>
              <a:t> не только быть старыми, но и </a:t>
            </a:r>
          </a:p>
          <a:p>
            <a:pPr algn="just"/>
            <a:r>
              <a:rPr lang="ru-RU" sz="2400" dirty="0">
                <a:solidFill>
                  <a:srgbClr val="006600"/>
                </a:solidFill>
              </a:rPr>
              <a:t>б</a:t>
            </a:r>
            <a:r>
              <a:rPr lang="ru-RU" sz="2400" dirty="0" smtClean="0">
                <a:solidFill>
                  <a:srgbClr val="006600"/>
                </a:solidFill>
              </a:rPr>
              <a:t>ыть со старыми</a:t>
            </a:r>
            <a:r>
              <a:rPr lang="ru-RU" sz="2400" dirty="0" smtClean="0">
                <a:solidFill>
                  <a:schemeClr val="tx1"/>
                </a:solidFill>
              </a:rPr>
              <a:t>. Пушкин же умел </a:t>
            </a:r>
            <a:r>
              <a:rPr lang="ru-RU" sz="2400" dirty="0" err="1" smtClean="0">
                <a:solidFill>
                  <a:schemeClr val="tx1"/>
                </a:solidFill>
              </a:rPr>
              <a:t>нахо</a:t>
            </a:r>
            <a:r>
              <a:rPr lang="ru-RU" sz="2400" dirty="0" smtClean="0">
                <a:solidFill>
                  <a:schemeClr val="tx1"/>
                </a:solidFill>
              </a:rPr>
              <a:t>-</a:t>
            </a:r>
          </a:p>
          <a:p>
            <a:pPr algn="just"/>
            <a:r>
              <a:rPr lang="ru-RU" sz="2400" dirty="0" err="1">
                <a:solidFill>
                  <a:schemeClr val="tx1"/>
                </a:solidFill>
              </a:rPr>
              <a:t>д</a:t>
            </a:r>
            <a:r>
              <a:rPr lang="ru-RU" sz="2400" dirty="0" err="1" smtClean="0">
                <a:solidFill>
                  <a:schemeClr val="tx1"/>
                </a:solidFill>
              </a:rPr>
              <a:t>ить</a:t>
            </a:r>
            <a:r>
              <a:rPr lang="ru-RU" sz="2400" dirty="0" smtClean="0">
                <a:solidFill>
                  <a:schemeClr val="tx1"/>
                </a:solidFill>
              </a:rPr>
              <a:t> в старческих слабостях Арины </a:t>
            </a:r>
            <a:r>
              <a:rPr lang="ru-RU" sz="2400" dirty="0" err="1" smtClean="0">
                <a:solidFill>
                  <a:schemeClr val="tx1"/>
                </a:solidFill>
              </a:rPr>
              <a:t>Ро</a:t>
            </a:r>
            <a:r>
              <a:rPr lang="ru-RU" sz="2400" dirty="0" smtClean="0">
                <a:solidFill>
                  <a:schemeClr val="tx1"/>
                </a:solidFill>
              </a:rPr>
              <a:t>-</a:t>
            </a:r>
          </a:p>
          <a:p>
            <a:pPr algn="just"/>
            <a:r>
              <a:rPr lang="ru-RU" sz="2400" dirty="0" err="1">
                <a:solidFill>
                  <a:schemeClr val="tx1"/>
                </a:solidFill>
              </a:rPr>
              <a:t>д</a:t>
            </a:r>
            <a:r>
              <a:rPr lang="ru-RU" sz="2400" dirty="0" err="1" smtClean="0">
                <a:solidFill>
                  <a:schemeClr val="tx1"/>
                </a:solidFill>
              </a:rPr>
              <a:t>ионовны</a:t>
            </a:r>
            <a:r>
              <a:rPr lang="ru-RU" sz="2400" dirty="0" smtClean="0">
                <a:solidFill>
                  <a:schemeClr val="tx1"/>
                </a:solidFill>
              </a:rPr>
              <a:t> милые черты: прелесть и по-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э</a:t>
            </a:r>
            <a:r>
              <a:rPr lang="ru-RU" sz="2400" dirty="0" smtClean="0">
                <a:solidFill>
                  <a:schemeClr val="tx1"/>
                </a:solidFill>
              </a:rPr>
              <a:t>тичность. С какой любовью и заботой пишет поэт в незаконченном стихотворении о старческих чертах своей няни: </a:t>
            </a:r>
            <a:r>
              <a:rPr lang="ru-RU" sz="2400" i="1" dirty="0" smtClean="0">
                <a:solidFill>
                  <a:schemeClr val="tx1"/>
                </a:solidFill>
              </a:rPr>
              <a:t>«Тоска, предчувствия, заботы/ Теснят твою всечасно грудь/ То чудится тебе</a:t>
            </a:r>
            <a:r>
              <a:rPr lang="ru-RU" sz="2400" dirty="0" smtClean="0">
                <a:solidFill>
                  <a:schemeClr val="tx1"/>
                </a:solidFill>
              </a:rPr>
              <a:t>…» Люди, общаясь, создают друг друга. </a:t>
            </a:r>
            <a:r>
              <a:rPr lang="ru-RU" sz="2400" dirty="0" smtClean="0">
                <a:solidFill>
                  <a:srgbClr val="006600"/>
                </a:solidFill>
              </a:rPr>
              <a:t>Одни люди умеют разбудить в окружающих лучшие черты. Другие этого не умеют и сами становятся неприятны… Надо уметь разбудить в людях их лучшие качества и не замечать мелкие недостатки</a:t>
            </a:r>
            <a:r>
              <a:rPr lang="ru-RU" sz="2400" dirty="0" smtClean="0">
                <a:solidFill>
                  <a:schemeClr val="tx1"/>
                </a:solidFill>
              </a:rPr>
              <a:t>».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769" y="1916832"/>
            <a:ext cx="318946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5537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784976" cy="10801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Категоричное «врозь»</a:t>
            </a:r>
            <a:endParaRPr lang="ru-RU" sz="28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928992" cy="5832648"/>
          </a:xfrm>
        </p:spPr>
        <p:txBody>
          <a:bodyPr>
            <a:normAutofit lnSpcReduction="10000"/>
          </a:bodyPr>
          <a:lstStyle/>
          <a:p>
            <a:pPr marL="457200" indent="-457200" algn="just">
              <a:buAutoNum type="arabicPeriod"/>
            </a:pPr>
            <a:r>
              <a:rPr lang="ru-RU" sz="2400" i="1" u="sng" dirty="0" smtClean="0">
                <a:solidFill>
                  <a:schemeClr val="tx1"/>
                </a:solidFill>
              </a:rPr>
              <a:t>Комедия А.С. Грибоедова «Гое от ума».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Чацкий в открытом конфликте с </a:t>
            </a:r>
            <a:r>
              <a:rPr lang="ru-RU" sz="2400" dirty="0" err="1" smtClean="0">
                <a:solidFill>
                  <a:schemeClr val="tx1"/>
                </a:solidFill>
              </a:rPr>
              <a:t>фамусовским</a:t>
            </a:r>
            <a:r>
              <a:rPr lang="ru-RU" sz="2400" dirty="0" smtClean="0">
                <a:solidFill>
                  <a:schemeClr val="tx1"/>
                </a:solidFill>
              </a:rPr>
              <a:t> обществом, обличая крепостнические взгляды отцов, их преклонение перед всем иностранным, критикуя общепринятую систему воспитания. Конфликт отцов и детей зачастую неизбежен, если основан на идейных разногласиях передовых умов нового времени и косных взглядов старшего поколения.</a:t>
            </a:r>
          </a:p>
          <a:p>
            <a:pPr algn="just"/>
            <a:r>
              <a:rPr lang="ru-RU" sz="2400" i="1" dirty="0" smtClean="0">
                <a:solidFill>
                  <a:srgbClr val="006600"/>
                </a:solidFill>
              </a:rPr>
              <a:t>Где, укажите нам, отечества отцы,</a:t>
            </a:r>
          </a:p>
          <a:p>
            <a:pPr algn="just"/>
            <a:r>
              <a:rPr lang="ru-RU" sz="2400" i="1" dirty="0" smtClean="0">
                <a:solidFill>
                  <a:srgbClr val="006600"/>
                </a:solidFill>
              </a:rPr>
              <a:t>Которых мы должны принять за образцы?</a:t>
            </a:r>
          </a:p>
          <a:p>
            <a:pPr algn="just"/>
            <a:r>
              <a:rPr lang="ru-RU" sz="2400" i="1" dirty="0" smtClean="0">
                <a:solidFill>
                  <a:srgbClr val="006600"/>
                </a:solidFill>
              </a:rPr>
              <a:t>Не эти ли, грабительством богаты?</a:t>
            </a:r>
          </a:p>
          <a:p>
            <a:pPr algn="just"/>
            <a:r>
              <a:rPr lang="ru-RU" sz="2400" i="1" dirty="0" smtClean="0">
                <a:solidFill>
                  <a:srgbClr val="006600"/>
                </a:solidFill>
              </a:rPr>
              <a:t>Тот Нестор негодяев знатных,</a:t>
            </a:r>
          </a:p>
          <a:p>
            <a:pPr algn="just"/>
            <a:r>
              <a:rPr lang="ru-RU" sz="2400" i="1" dirty="0" smtClean="0">
                <a:solidFill>
                  <a:srgbClr val="006600"/>
                </a:solidFill>
              </a:rPr>
              <a:t>Толпою окружённый слуг;</a:t>
            </a:r>
          </a:p>
          <a:p>
            <a:pPr algn="just"/>
            <a:r>
              <a:rPr lang="ru-RU" sz="2400" i="1" dirty="0" smtClean="0">
                <a:solidFill>
                  <a:srgbClr val="006600"/>
                </a:solidFill>
              </a:rPr>
              <a:t>Усердствуя, они в часы вина и драки</a:t>
            </a:r>
          </a:p>
          <a:p>
            <a:pPr algn="just"/>
            <a:r>
              <a:rPr lang="ru-RU" sz="2400" i="1" dirty="0" smtClean="0">
                <a:solidFill>
                  <a:srgbClr val="006600"/>
                </a:solidFill>
              </a:rPr>
              <a:t>И честь и жизнь его не раз спасали: вдруг</a:t>
            </a:r>
          </a:p>
          <a:p>
            <a:pPr algn="just"/>
            <a:r>
              <a:rPr lang="ru-RU" sz="2400" i="1" dirty="0" smtClean="0">
                <a:solidFill>
                  <a:srgbClr val="006600"/>
                </a:solidFill>
              </a:rPr>
              <a:t>На них он выменял борзые три собаки!!!</a:t>
            </a:r>
            <a:endParaRPr lang="ru-RU" sz="2400" i="1" dirty="0">
              <a:solidFill>
                <a:srgbClr val="0066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3456569"/>
            <a:ext cx="2596204" cy="299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1805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1"/>
            <a:ext cx="8856984" cy="93610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Категоричное «врозь»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640960" cy="561662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i="1" u="sng" dirty="0" smtClean="0">
                <a:solidFill>
                  <a:schemeClr val="tx1"/>
                </a:solidFill>
              </a:rPr>
              <a:t>2. А.Н. Островского «Бесприданница».</a:t>
            </a:r>
          </a:p>
          <a:p>
            <a:pPr algn="just"/>
            <a:r>
              <a:rPr lang="ru-RU" sz="2400" dirty="0" smtClean="0"/>
              <a:t>                                                            </a:t>
            </a:r>
            <a:r>
              <a:rPr lang="ru-RU" altLang="ru-RU" sz="2400" dirty="0" smtClean="0">
                <a:solidFill>
                  <a:schemeClr val="tx1"/>
                </a:solidFill>
              </a:rPr>
              <a:t>Харита Игнатьевна - приживалка</a:t>
            </a:r>
          </a:p>
          <a:p>
            <a:pPr algn="just"/>
            <a:r>
              <a:rPr lang="ru-RU" altLang="ru-RU" sz="2400" dirty="0" smtClean="0">
                <a:solidFill>
                  <a:schemeClr val="tx1"/>
                </a:solidFill>
              </a:rPr>
              <a:t>                                                            при знатных господах.</a:t>
            </a:r>
          </a:p>
          <a:p>
            <a:pPr algn="just"/>
            <a:r>
              <a:rPr lang="ru-RU" altLang="ru-RU" sz="2400" dirty="0" smtClean="0">
                <a:solidFill>
                  <a:schemeClr val="tx1"/>
                </a:solidFill>
              </a:rPr>
              <a:t>                                                            Торгует красотой дочери.   Готова                                           </a:t>
            </a:r>
          </a:p>
          <a:p>
            <a:pPr algn="just"/>
            <a:r>
              <a:rPr lang="ru-RU" altLang="ru-RU" sz="2400" dirty="0" err="1" smtClean="0">
                <a:solidFill>
                  <a:schemeClr val="tx1"/>
                </a:solidFill>
              </a:rPr>
              <a:t>Го</a:t>
            </a:r>
            <a:r>
              <a:rPr lang="ru-RU" altLang="ru-RU" sz="2400" dirty="0" smtClean="0">
                <a:solidFill>
                  <a:schemeClr val="tx1"/>
                </a:solidFill>
              </a:rPr>
              <a:t>                                                         унижаться. Лариса — богато</a:t>
            </a:r>
          </a:p>
          <a:p>
            <a:pPr algn="just"/>
            <a:r>
              <a:rPr lang="ru-RU" altLang="ru-RU" sz="2400" dirty="0" smtClean="0">
                <a:solidFill>
                  <a:schemeClr val="tx1"/>
                </a:solidFill>
              </a:rPr>
              <a:t>                                                            одаренная натура, она талантлива, </a:t>
            </a:r>
          </a:p>
          <a:p>
            <a:pPr algn="just"/>
            <a:r>
              <a:rPr lang="ru-RU" altLang="ru-RU" sz="2400" dirty="0" smtClean="0">
                <a:solidFill>
                  <a:schemeClr val="tx1"/>
                </a:solidFill>
              </a:rPr>
              <a:t>                                                            артистична: играет на фортепиано, </a:t>
            </a:r>
          </a:p>
          <a:p>
            <a:pPr algn="just"/>
            <a:r>
              <a:rPr lang="ru-RU" altLang="ru-RU" sz="2400" dirty="0">
                <a:solidFill>
                  <a:schemeClr val="tx1"/>
                </a:solidFill>
              </a:rPr>
              <a:t> </a:t>
            </a:r>
            <a:r>
              <a:rPr lang="ru-RU" altLang="ru-RU" sz="2400" dirty="0" smtClean="0">
                <a:solidFill>
                  <a:schemeClr val="tx1"/>
                </a:solidFill>
              </a:rPr>
              <a:t>                                                           поет, аккомпанирует себе на гитаре;</a:t>
            </a:r>
          </a:p>
          <a:p>
            <a:pPr marL="365125" indent="-255588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</a:pPr>
            <a:r>
              <a:rPr lang="ru-RU" altLang="ru-RU" sz="2400" dirty="0">
                <a:solidFill>
                  <a:schemeClr val="tx1"/>
                </a:solidFill>
              </a:rPr>
              <a:t> </a:t>
            </a:r>
            <a:r>
              <a:rPr lang="ru-RU" altLang="ru-RU" sz="2400" dirty="0" smtClean="0">
                <a:solidFill>
                  <a:schemeClr val="tx1"/>
                </a:solidFill>
              </a:rPr>
              <a:t>                                                  у нее поэтическая душа. Она чутка, </a:t>
            </a:r>
          </a:p>
          <a:p>
            <a:pPr marL="109537" algn="just">
              <a:spcBef>
                <a:spcPts val="300"/>
              </a:spcBef>
              <a:buClr>
                <a:srgbClr val="A04DA3"/>
              </a:buClr>
            </a:pPr>
            <a:r>
              <a:rPr lang="ru-RU" altLang="ru-RU" sz="2400" dirty="0" smtClean="0">
                <a:solidFill>
                  <a:schemeClr val="tx1"/>
                </a:solidFill>
              </a:rPr>
              <a:t>впечатлительна, любит гулять на природе; ее душа, как птица, парит, она мечтает о возвышенном, светлом. Лариса доверчива, искренна, прямодушна в отношениях с людьми. Положение бесприданницы унизительно, и это особенно чувствует Лариса- девушка умная и гордая. </a:t>
            </a:r>
          </a:p>
          <a:p>
            <a:pPr marL="365125" indent="-255588"/>
            <a:r>
              <a:rPr lang="ru-RU" altLang="ru-RU" sz="2400" b="1" dirty="0" smtClean="0">
                <a:solidFill>
                  <a:srgbClr val="006600"/>
                </a:solidFill>
              </a:rPr>
              <a:t>Бесприданница-девушка с высокими моральными качествами, которой не требуется приданное.</a:t>
            </a:r>
          </a:p>
          <a:p>
            <a:pPr algn="just"/>
            <a:endParaRPr lang="ru-RU" altLang="ru-RU" sz="2400" dirty="0" smtClean="0">
              <a:solidFill>
                <a:schemeClr val="tx1"/>
              </a:solidFill>
            </a:endParaRPr>
          </a:p>
          <a:p>
            <a:pPr algn="just"/>
            <a:endParaRPr lang="ru-RU" alt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700682" cy="277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1308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712968" cy="1008111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Категоричное «врозь»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8640960" cy="561662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3</a:t>
            </a:r>
            <a:r>
              <a:rPr lang="ru-RU" sz="2400" i="1" u="sng" dirty="0" smtClean="0">
                <a:solidFill>
                  <a:schemeClr val="tx1"/>
                </a:solidFill>
              </a:rPr>
              <a:t>. И.С. Тургенев. Роман «Отцы и дети».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Евгений Базаров отрицает все ценности аристократа Кирсанова: </a:t>
            </a:r>
            <a:r>
              <a:rPr lang="ru-RU" sz="2400" dirty="0" smtClean="0">
                <a:solidFill>
                  <a:srgbClr val="006600"/>
                </a:solidFill>
              </a:rPr>
              <a:t>«Рафаэль гроша ломаного не стоит», «порядочный химик в 20 раз полезнее всякого поэта»</a:t>
            </a:r>
            <a:r>
              <a:rPr lang="ru-RU" sz="2400" dirty="0" smtClean="0">
                <a:solidFill>
                  <a:schemeClr val="tx1"/>
                </a:solidFill>
              </a:rPr>
              <a:t>, играть в 44 года отцу семейства на виолончели </a:t>
            </a:r>
            <a:r>
              <a:rPr lang="ru-RU" sz="2400" dirty="0" smtClean="0">
                <a:solidFill>
                  <a:srgbClr val="006600"/>
                </a:solidFill>
              </a:rPr>
              <a:t>«смешно и стыдно», «природа не храм, а мастерская, и человек в ней - работник», «нравится тебе женщина… старайся добиться толку; а нельзя… земля не клином сошлась».</a:t>
            </a:r>
            <a:r>
              <a:rPr lang="ru-RU" sz="2400" dirty="0" smtClean="0">
                <a:solidFill>
                  <a:schemeClr val="tx1"/>
                </a:solidFill>
              </a:rPr>
              <a:t> Отрицает и саму аристократию как одну из опор общества (в чём убеждён Павел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Петрович) с её «</a:t>
            </a:r>
            <a:r>
              <a:rPr lang="ru-RU" sz="2400" dirty="0" err="1" smtClean="0">
                <a:solidFill>
                  <a:schemeClr val="tx1"/>
                </a:solidFill>
              </a:rPr>
              <a:t>принсипами</a:t>
            </a:r>
            <a:r>
              <a:rPr lang="ru-RU" sz="2400" dirty="0" smtClean="0">
                <a:solidFill>
                  <a:schemeClr val="tx1"/>
                </a:solidFill>
              </a:rPr>
              <a:t>»,</a:t>
            </a:r>
          </a:p>
          <a:p>
            <a:pPr algn="just"/>
            <a:r>
              <a:rPr lang="ru-RU" sz="2400" dirty="0" err="1" smtClean="0">
                <a:solidFill>
                  <a:schemeClr val="tx1"/>
                </a:solidFill>
              </a:rPr>
              <a:t>увством</a:t>
            </a:r>
            <a:r>
              <a:rPr lang="ru-RU" sz="2400" dirty="0" smtClean="0">
                <a:solidFill>
                  <a:schemeClr val="tx1"/>
                </a:solidFill>
              </a:rPr>
              <a:t> собственного достоинства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и</a:t>
            </a:r>
            <a:r>
              <a:rPr lang="ru-RU" sz="2400" dirty="0" smtClean="0">
                <a:solidFill>
                  <a:schemeClr val="tx1"/>
                </a:solidFill>
              </a:rPr>
              <a:t> сознанием «прав личности».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Итог яростного противостояния и 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в</a:t>
            </a:r>
            <a:r>
              <a:rPr lang="ru-RU" sz="2400" dirty="0" smtClean="0">
                <a:solidFill>
                  <a:schemeClr val="tx1"/>
                </a:solidFill>
              </a:rPr>
              <a:t>заимного неприятия спорящих –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дуэль.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04749"/>
            <a:ext cx="3905052" cy="273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1235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930</Words>
  <Application>Microsoft Office PowerPoint</Application>
  <PresentationFormat>Экран (4:3)</PresentationFormat>
  <Paragraphs>94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Подготовка к написанию сочинения по литературе  в рамках тематического блока «Связь поколений: вместе и врозь». </vt:lpstr>
      <vt:lpstr>Примерные формулировки тем  направления </vt:lpstr>
      <vt:lpstr>Связь поколений. Что мы подразумеваем под словом «поколение»? В чём эта связь состоит? </vt:lpstr>
      <vt:lpstr>Произведения, в которых звучит мотив единства взглядов представителей старшего и молодого поколений.</vt:lpstr>
      <vt:lpstr>Произведения, в которых звучит мотив единства взглядов представителей старшего и молодого поколений.</vt:lpstr>
      <vt:lpstr>Произведения, в которых звучит мотив единства взглядов представителей старшего и молодого поколений.</vt:lpstr>
      <vt:lpstr>Категоричное «врозь»</vt:lpstr>
      <vt:lpstr>Категоричное «врозь»</vt:lpstr>
      <vt:lpstr>Категоричное «врозь»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написанию сочинения по литературе  в рамках тематического блока «Связь поколений: вместе и врозь».</dc:title>
  <dc:creator>RePack by Diakov</dc:creator>
  <cp:lastModifiedBy>Юля</cp:lastModifiedBy>
  <cp:revision>34</cp:revision>
  <dcterms:created xsi:type="dcterms:W3CDTF">2014-11-11T18:38:29Z</dcterms:created>
  <dcterms:modified xsi:type="dcterms:W3CDTF">2014-11-15T14:53:06Z</dcterms:modified>
</cp:coreProperties>
</file>