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23"/>
  </p:notesMasterIdLst>
  <p:sldIdLst>
    <p:sldId id="284" r:id="rId2"/>
    <p:sldId id="256" r:id="rId3"/>
    <p:sldId id="273" r:id="rId4"/>
    <p:sldId id="275" r:id="rId5"/>
    <p:sldId id="261" r:id="rId6"/>
    <p:sldId id="262" r:id="rId7"/>
    <p:sldId id="277" r:id="rId8"/>
    <p:sldId id="268" r:id="rId9"/>
    <p:sldId id="269" r:id="rId10"/>
    <p:sldId id="274" r:id="rId11"/>
    <p:sldId id="259" r:id="rId12"/>
    <p:sldId id="276" r:id="rId13"/>
    <p:sldId id="264" r:id="rId14"/>
    <p:sldId id="265" r:id="rId15"/>
    <p:sldId id="278" r:id="rId16"/>
    <p:sldId id="279" r:id="rId17"/>
    <p:sldId id="285" r:id="rId18"/>
    <p:sldId id="282" r:id="rId19"/>
    <p:sldId id="281" r:id="rId20"/>
    <p:sldId id="283" r:id="rId21"/>
    <p:sldId id="286" r:id="rId22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1pPr>
    <a:lvl2pPr marL="4572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2pPr>
    <a:lvl3pPr marL="9144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3pPr>
    <a:lvl4pPr marL="13716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4pPr>
    <a:lvl5pPr marL="1828800" algn="l" defTabSz="449263" rtl="0" fontAlgn="base">
      <a:lnSpc>
        <a:spcPct val="92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310" autoAdjust="0"/>
    <p:restoredTop sz="94660"/>
  </p:normalViewPr>
  <p:slideViewPr>
    <p:cSldViewPr>
      <p:cViewPr varScale="1">
        <p:scale>
          <a:sx n="71" d="100"/>
          <a:sy n="71" d="100"/>
        </p:scale>
        <p:origin x="-129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3300" y="695325"/>
            <a:ext cx="4848225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749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79A039C-879D-4EEA-8F7A-4787F8A18A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AE3EAD6-CC54-41AD-B4F3-E87449FD783A}" type="slidenum">
              <a:rPr lang="en-GB"/>
              <a:pPr/>
              <a:t>2</a:t>
            </a:fld>
            <a:endParaRPr lang="en-GB"/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701E2FB-FE57-430E-8798-7EED21E79771}" type="slidenum">
              <a:rPr lang="en-GB"/>
              <a:pPr/>
              <a:t>5</a:t>
            </a:fld>
            <a:endParaRPr lang="en-GB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747D053-D9CA-4E2E-924A-3F5B9FA9686B}" type="slidenum">
              <a:rPr lang="en-GB"/>
              <a:pPr/>
              <a:t>6</a:t>
            </a:fld>
            <a:endParaRPr lang="en-GB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11C42BD-1317-48E8-B6E1-9A32C96099AB}" type="slidenum">
              <a:rPr lang="en-GB"/>
              <a:pPr/>
              <a:t>8</a:t>
            </a:fld>
            <a:endParaRPr lang="en-GB"/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14F9654-48C5-4668-9F65-7901C5BC284E}" type="slidenum">
              <a:rPr lang="en-GB"/>
              <a:pPr/>
              <a:t>9</a:t>
            </a:fld>
            <a:endParaRPr lang="en-GB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3C5FC16-2F5B-4A52-88E5-135DE7669A1B}" type="slidenum">
              <a:rPr lang="en-GB"/>
              <a:pPr/>
              <a:t>11</a:t>
            </a:fld>
            <a:endParaRPr lang="en-GB"/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367FA5-529C-445C-A31D-EAE6A4D490AC}" type="slidenum">
              <a:rPr lang="en-GB"/>
              <a:pPr/>
              <a:t>13</a:t>
            </a:fld>
            <a:endParaRPr lang="en-GB"/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190625" y="877888"/>
            <a:ext cx="4476750" cy="31654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44B0F0D-7983-440B-8248-66EBA43568FF}" type="slidenum">
              <a:rPr lang="en-GB"/>
              <a:pPr/>
              <a:t>14</a:t>
            </a:fld>
            <a:endParaRPr lang="en-GB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Handout #1</a:t>
            </a:r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000000"/>
                </a:solidFill>
                <a:cs typeface="Arial" charset="0"/>
              </a:rPr>
              <a:t>Caseworker Core Module I: "Family-Centered Approach to Child Protective Services," Handouts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4BA63C74-AF3C-4C72-AE14-431E1BC208BD}" type="slidenum">
              <a:rPr lang="en-GB" sz="1200">
                <a:solidFill>
                  <a:srgbClr val="000000"/>
                </a:solidFill>
                <a:cs typeface="Arial" charset="0"/>
              </a:rPr>
              <a:pPr algn="r">
                <a:lnSpc>
                  <a:spcPct val="100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en-GB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7" name="Text Box 5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525"/>
              </a:spcBef>
              <a:buFont typeface="Times New Roman" pitchFamily="16" charset="0"/>
              <a:buAutoNum type="arabicPeriod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r>
              <a:rPr lang="en-GB" sz="1400" b="1" smtClean="0">
                <a:ea typeface="Lucida Sans Unicode" charset="0"/>
                <a:cs typeface="Lucida Sans Unicode" charset="0"/>
              </a:rPr>
              <a:t>Описание рисунка</a:t>
            </a:r>
            <a:r>
              <a:rPr lang="en-GB" sz="1400" smtClean="0">
                <a:ea typeface="Lucida Sans Unicode" charset="0"/>
                <a:cs typeface="Lucida Sans Unicode" charset="0"/>
              </a:rPr>
              <a:t>: Девочка с пролежнями и инфекцией после операции на расщелине позвоночника. Операция была сделана, чтобы помочь ребёнку начать ходить. Мать девочки должна была мыть её и убирать за ребёнком после испражнений, выходивших из отверстия в теле. Но она не делала этого, позволив моче и калу просочиться в тело, что нанесло непоправимый вред ребёнку. Теперь эта девочка уже никогда не сможет ходить. Кроме того, ребёнку пришлось провести определённое количество лет в доме инвалидов, прежде чем её смогли отдать биологическому отцу.  </a:t>
            </a:r>
          </a:p>
          <a:p>
            <a:pPr marL="228600" indent="-228600" eaLnBrk="1" hangingPunct="1">
              <a:spcBef>
                <a:spcPts val="525"/>
              </a:spcBef>
              <a:buFont typeface="Arial" charset="0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</a:pPr>
            <a:endParaRPr lang="en-GB" sz="1400" smtClean="0">
              <a:ea typeface="Lucida Sans Unicode" charset="0"/>
              <a:cs typeface="Lucida Sans Unico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5BB1646-9F86-4181-B7FD-771E2E649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D55E2-D752-45AA-A041-6CD124F9E5E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0F5F2-A408-4421-8E9F-41AF59381D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7AF863D-882E-40C2-A05B-4C8E0B36451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1553C-800F-4480-8DAE-554F247828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ADB20-813A-4710-93D7-A29255C72D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24D0C5C9-F2C9-4A44-8B75-8803710E70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E58C0-9E14-4E15-86A5-97202B6E333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5D840-FA4D-413E-9AAB-EAE3AF5CB8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5EBE0-F5D4-46EB-B55C-78389603A92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B7717-01B3-4E90-8C20-17160CAE637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D7B7CF-DBDD-4003-B165-8D773E90531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045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1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ios.ru/9316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132856"/>
            <a:ext cx="84582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Жестокое обращение с детьми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людьми, перед всей страной.</a:t>
            </a:r>
            <a:b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sz="1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А.С. Макаренко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58200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по профилактике социального сиротства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929618" cy="1428760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3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Эмоциональное насилие</a:t>
            </a: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7929618" cy="4643470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Эпизодические и регулярные оскорбления или унижения ребенка, высказывание в его адрес угроз, перекладывание на ребенка ответственности за то, в чем он не виноват, демонстрация негативного отношения или отвержение, которые приводят к возникновению выраженных эмоциональных или поведенческих нарушений ребенка.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Дети, которые подвергались психическому насилию, становятся жертвами других форм жестокого обращения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42910" y="246767"/>
            <a:ext cx="7858180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ЭМОЦИОНАЛЬНОГО НАСИЛИЯ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642910" y="1600200"/>
            <a:ext cx="7929618" cy="41088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формирования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режима</a:t>
            </a:r>
            <a:r>
              <a:rPr lang="en-GB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привычек</a:t>
            </a:r>
            <a:r>
              <a:rPr lang="en-GB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осание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пальца</a:t>
            </a:r>
            <a:r>
              <a:rPr lang="en-GB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кусание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покачивание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нурез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GB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расстройство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контроля</a:t>
            </a:r>
            <a:r>
              <a:rPr lang="ru-RU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GB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истерия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разрушительное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жестокость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воровство</a:t>
            </a:r>
            <a:r>
              <a:rPr lang="en-GB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642910" y="260350"/>
            <a:ext cx="7929618" cy="1512888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4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Пренебрежение нуждами ребенка</a:t>
            </a: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773238"/>
            <a:ext cx="7858180" cy="3865562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Постоянное или периодическое неисполнение родителями или лицами их замещающими, своих обязанностей по удовлетворению потребностей ребенка в развитии и заботе, пище, медицинской помощи и безопасности, приводящее к ухудшению его развития или получению травмы.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пренебрежения нуждами ребенка, по статистике умирает больше детей, чем от прямой агрессии.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683568" y="188640"/>
            <a:ext cx="7929618" cy="1569660"/>
          </a:xfrm>
          <a:prstGeom prst="rect">
            <a:avLst/>
          </a:prstGeom>
          <a:solidFill>
            <a:srgbClr val="FFFFFF"/>
          </a:solidFill>
          <a:ln w="76320">
            <a:solidFill>
              <a:srgbClr val="999E50"/>
            </a:solidFill>
            <a:miter lim="800000"/>
            <a:headEnd/>
            <a:tailEnd/>
          </a:ln>
          <a:effectLst>
            <a:outerShdw dist="107933" dir="8100000" algn="ctr" rotWithShape="0">
              <a:srgbClr val="000000">
                <a:alpha val="50027"/>
              </a:srgbClr>
            </a:outerShdw>
          </a:effectLst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Поведенческие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эмоциональные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ребёнка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чьими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нуждами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пренебрегают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42910" y="2500306"/>
            <a:ext cx="7929618" cy="329013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Отстаёт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развитии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всех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областях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Невосприимчивый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тихий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                                         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апатичный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медленный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заинтересован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межличностных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отношениях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Кажется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голодным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уставшим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и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сонным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школе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крадёт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еду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Неконтролируемый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</a:t>
            </a:r>
          </a:p>
          <a:p>
            <a:pPr marL="430213" indent="-323850">
              <a:lnSpc>
                <a:spcPct val="80000"/>
              </a:lnSpc>
              <a:spcBef>
                <a:spcPts val="7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учится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19200"/>
            <a:ext cx="1952625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642910" y="285728"/>
            <a:ext cx="7929618" cy="1323439"/>
          </a:xfrm>
          <a:prstGeom prst="rect">
            <a:avLst/>
          </a:prstGeom>
          <a:solidFill>
            <a:schemeClr val="bg1"/>
          </a:solidFill>
          <a:ln w="9360">
            <a:solidFill>
              <a:srgbClr val="336600"/>
            </a:solidFill>
            <a:miter lim="800000"/>
            <a:headEnd/>
            <a:tailEnd/>
          </a:ln>
          <a:effectLst>
            <a:outerShdw dist="107933" dir="8100000" algn="ctr" rotWithShape="0">
              <a:srgbClr val="000000">
                <a:alpha val="50027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чьими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нуждами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40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пренебрегали</a:t>
            </a:r>
            <a:r>
              <a:rPr lang="en-GB" sz="4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71472" y="2000240"/>
            <a:ext cx="8001056" cy="41088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430213" indent="-323850" algn="ctr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endParaRPr lang="en-GB" sz="2400" dirty="0">
              <a:solidFill>
                <a:srgbClr val="000000"/>
              </a:solidFill>
            </a:endParaRP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Заброшены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питаются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и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обезвожены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наблюдаются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педиатра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Опасное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окружение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присмотра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Нехватка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физического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ухода/гигиены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Плохо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одеты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Пренебрегают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</a:p>
          <a:p>
            <a:pPr marL="430213" indent="-323850">
              <a:lnSpc>
                <a:spcPct val="90000"/>
              </a:lnSpc>
              <a:spcBef>
                <a:spcPts val="600"/>
              </a:spcBef>
              <a:buClr>
                <a:srgbClr val="0E594D"/>
              </a:buClr>
              <a:buSzPct val="45000"/>
              <a:buFont typeface="StarSymbol" charset="0"/>
              <a:buChar char="●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Эмоциональный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вакуум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4724400" y="15240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858180" cy="1419244"/>
          </a:xfrm>
        </p:spPr>
        <p:txBody>
          <a:bodyPr/>
          <a:lstStyle/>
          <a:p>
            <a:pPr eaLnBrk="1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«Мозаика» развития</a:t>
            </a:r>
          </a:p>
        </p:txBody>
      </p:sp>
      <p:sp>
        <p:nvSpPr>
          <p:cNvPr id="163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5"/>
            <a:ext cx="7929618" cy="4495816"/>
          </a:xfrm>
        </p:spPr>
        <p:txBody>
          <a:bodyPr>
            <a:normAutofit/>
          </a:bodyPr>
          <a:lstStyle/>
          <a:p>
            <a:pPr eaLnBrk="1">
              <a:buFont typeface="Wingdings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Взрослея, человек проходит определенные стадии. Эти стадии логически связаны друг с другом, и каждая предыдущая служит базой для формирования последующей. Наглядный пример – образ кирпичной стены. </a:t>
            </a:r>
          </a:p>
          <a:p>
            <a:pPr eaLnBrk="1">
              <a:buFont typeface="Wingdings" charset="2"/>
              <a:buChar char="ü"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сравнить стену с процессом развития, то поврежденные участки стены будут соответствовать периодам, в которые жизнь ребенка складывалась неблагополучно. Это приводит к диспропорции.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642910" y="692695"/>
            <a:ext cx="7929618" cy="5383091"/>
          </a:xfrm>
        </p:spPr>
        <p:txBody>
          <a:bodyPr>
            <a:normAutofit/>
          </a:bodyPr>
          <a:lstStyle/>
          <a:p>
            <a:pPr eaLnBrk="1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Последствия жестокого обращения</a:t>
            </a:r>
          </a:p>
        </p:txBody>
      </p:sp>
      <p:sp>
        <p:nvSpPr>
          <p:cNvPr id="1843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001056" cy="2571768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тяжелее жизненная травма и чем раньше она произошла, тем большее количество сфер она заденет и разрушит.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Защита прав и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достоинств ребенка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в законодательных актах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39752" y="2996952"/>
            <a:ext cx="2448272" cy="9387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Уголовный кодекс РФ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1844824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Конвенция ООН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правах ребенка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3968" y="4077072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Семейный кодекс РФ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5157192"/>
            <a:ext cx="252028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РФ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«Об образовании»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Административная ответственность</a:t>
            </a:r>
            <a:endParaRPr lang="ru-RU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Кодексом РФ об административных правонарушениях предусмотрена ответственность за неисполнение или ненадлежащее исполнение обязанностей по содержанию, воспитанию, обучению, защите прав и интересов несовершеннолетних — в виде предупреждения или наложения административного штрафа в размере от ста до пятисот рублей (ст. 5.35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КоАП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РФ).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Уголовная ответственность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Российское уголовное законодательство предусматривает ответственность за все виды физического и сексуального насилия над детьми, а также по ряду статей — за психическое насилие и за пренебрежение основными потребностями детей, отсутствие заботы о них.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642910" y="629493"/>
            <a:ext cx="7929618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>
              <a:lnSpc>
                <a:spcPct val="100000"/>
              </a:lnSpc>
              <a:buClr>
                <a:srgbClr val="333399"/>
              </a:buClr>
              <a:buFont typeface="Arial Black" pitchFamily="32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6" charset="0"/>
              </a:rPr>
              <a:t>ЖЕСТОКОЕ </a:t>
            </a:r>
            <a:r>
              <a:rPr lang="en-GB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6" charset="0"/>
              </a:rPr>
              <a:t>ОБРАЩЕНИЕ</a:t>
            </a:r>
            <a:endParaRPr lang="en-GB" sz="4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6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42910" y="1928802"/>
            <a:ext cx="7929618" cy="52219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10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3200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это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любое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умышленное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действие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причинившее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вред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физическому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и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психическому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здоровью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ребенка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или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бездействие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со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стороны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родителей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(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лиц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их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заменяющих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),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вследствие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которых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нарушилось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естественное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развитие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либо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возникла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реальная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угроза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жизни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 </a:t>
            </a:r>
            <a:r>
              <a:rPr lang="en-GB" sz="32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ребенка</a:t>
            </a:r>
            <a:r>
              <a:rPr lang="en-GB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2" charset="0"/>
                <a:cs typeface="Times New Roman" pitchFamily="16" charset="0"/>
              </a:rPr>
              <a:t>.</a:t>
            </a:r>
          </a:p>
          <a:p>
            <a:pPr marL="339725" indent="-339725">
              <a:lnSpc>
                <a:spcPct val="100000"/>
              </a:lnSpc>
              <a:spcBef>
                <a:spcPts val="8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100000"/>
              </a:lnSpc>
              <a:spcBef>
                <a:spcPts val="800"/>
              </a:spcBef>
              <a:buClr>
                <a:srgbClr val="0E594D"/>
              </a:buClr>
              <a:buSzPct val="45000"/>
              <a:buFont typeface="StarSymbol" charset="0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Ответственность за жестокое обращение с детьми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4162"/>
            <a:ext cx="8352928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Гражданско-правовая ответственность</a:t>
            </a: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Жестокое обращение с ребенком может послу-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основанием для привлечения родителей 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(лиц, их заменяющих) к ответственности в </a:t>
            </a: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spcBef>
                <a:spcPts val="0"/>
              </a:spcBef>
              <a:buNone/>
            </a:pPr>
            <a:r>
              <a:rPr lang="ru-RU" sz="3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ветствии</a:t>
            </a:r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 семейным законодательством.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686800" cy="223224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Благодарим за внимание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www.biblios.ru/files/all/DDM/76931325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1973957" cy="200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929618" cy="6021388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> 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Формы жестокого обращения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Физическое насилие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Сексуальное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насилие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3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Эмоциональное(психическое     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насилие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)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4.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Пренебрежение нуждами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 ребенка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929618" cy="1439863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Физическое насилие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12875"/>
            <a:ext cx="7929618" cy="4659331"/>
          </a:xfrm>
        </p:spPr>
        <p:txBody>
          <a:bodyPr>
            <a:no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Это чаще всего побои, различные телесные повреждения от родителей, других взрослых или детей.</a:t>
            </a: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Умышленное причинение ребенку телесных повреждений, а также любое иное использование физической силы, которое причиняет ущерб его физическому или психическому здоровью.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Неспособность родителей (или одного из них) уберечь, защитить ребенка от окружающих, а также оставление без необходимого ухода, может рассматриваться как пассивная форма физического насилия.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42910" y="226140"/>
            <a:ext cx="7929618" cy="2308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ФИЗИЧЕСКОГО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НАСИЛИЯ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Внешний</a:t>
            </a: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облик</a:t>
            </a: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42910" y="2643182"/>
            <a:ext cx="7929618" cy="33916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Кровоподтеки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рубцы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необъяснимые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необычные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вызывающие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подозрение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неслучайные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следы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человеческих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регулярно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появляющиеся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продолжительного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выходных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каникул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любые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синяки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en-GB" sz="2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младенца</a:t>
            </a:r>
            <a:r>
              <a:rPr lang="en-GB" sz="2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Ожоги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том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числе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сигары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сигарет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39725" indent="-339725">
              <a:lnSpc>
                <a:spcPct val="9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Переломы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42910" y="-31819"/>
            <a:ext cx="7929618" cy="17543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ФИЗИЧЕСКОГО 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НАСИЛИЯ</a:t>
            </a:r>
            <a:endParaRPr lang="ru-RU" sz="36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3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2910" y="1981200"/>
            <a:ext cx="7929618" cy="42447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Ведет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отстраненно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плакать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утешения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холодной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наблюдательности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контактом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Аутичноподобные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черты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взрослых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стремление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угодить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Агрессия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детям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Склонность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вранью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воровству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бродяжничеству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Злоупотребление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наркотиками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налаживании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поддержании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межличностных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отношений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39725" indent="-339725">
              <a:lnSpc>
                <a:spcPct val="80000"/>
              </a:lnSpc>
              <a:spcBef>
                <a:spcPts val="450"/>
              </a:spcBef>
              <a:buFont typeface="Arial" charset="0"/>
              <a:buChar char="-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выходящее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рамки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ожидают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уровня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929618" cy="1131906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2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Сексуальное насилие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929618" cy="4071966"/>
          </a:xfrm>
        </p:spPr>
        <p:txBody>
          <a:bodyPr>
            <a:normAutofit/>
          </a:bodyPr>
          <a:lstStyle/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Любые действия, совершаемые взрослыми с ребенком, которые направлены на получение взрослым сексуального удовлетворения.</a:t>
            </a:r>
          </a:p>
          <a:p>
            <a:pPr eaLnBrk="1"/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Сюда же относятся наблюдения за действиями сексуального характера, показывание детям порнографии и привлечение к проституции.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642910" y="245974"/>
            <a:ext cx="7929618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СЕКСУАЛЬНОГО НАСИЛИЯ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42910" y="1714488"/>
            <a:ext cx="7929618" cy="4485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10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Эмоциональное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8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состояние</a:t>
            </a:r>
            <a:r>
              <a: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кажется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отстраненным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погруженным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фантазии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необычно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инфантильным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чрезмерность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любого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рода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внезапное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повышение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интереса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к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учебе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общественной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трудности</a:t>
            </a:r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сном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постоянное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депрессивное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состояние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соответствующее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взрослого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человека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побеги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из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дома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разговоры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суициде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100000"/>
              </a:lnSpc>
              <a:spcBef>
                <a:spcPts val="45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заявление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о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что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его/ее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заставляли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заниматься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сексом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642910" y="245974"/>
            <a:ext cx="7929618" cy="1200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НЕКОТОРЫЕ ПРИЗНАКИ СЕКСУАЛЬНОГО НАСИЛИЯ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642910" y="1643050"/>
            <a:ext cx="7929618" cy="416370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Сексуальное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400" b="1" dirty="0">
                <a:solidFill>
                  <a:srgbClr val="000000"/>
                </a:solidFill>
              </a:rPr>
              <a:t>: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демонстрирует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странное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необычное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его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возраста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искушенное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знание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поведение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вопросах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взаимоотношения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полов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меньше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возраст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ребенка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тем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явственнее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выступает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данный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признак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использует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большое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количество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элементов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игры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себя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или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своих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игрушек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инициирует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сексуальную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игру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общении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другими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детьми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marL="339725" indent="-339725">
              <a:lnSpc>
                <a:spcPct val="80000"/>
              </a:lnSpc>
              <a:spcBef>
                <a:spcPts val="600"/>
              </a:spcBef>
              <a:buFont typeface="Wingdings" charset="2"/>
              <a:buNone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   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Отношения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другими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людьми</a:t>
            </a:r>
            <a:r>
              <a:rPr lang="en-GB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нежелание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участвовать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в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деятельности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связанной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физической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активностью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en-GB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чрезмерная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уступчивость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39725" indent="-339725">
              <a:lnSpc>
                <a:spcPct val="80000"/>
              </a:lnSpc>
              <a:spcBef>
                <a:spcPts val="500"/>
              </a:spcBef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1013</Words>
  <Application>Microsoft Office PowerPoint</Application>
  <PresentationFormat>Экран (4:3)</PresentationFormat>
  <Paragraphs>132</Paragraphs>
  <Slides>21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Жестокое обращение с детьми     дети – это наша старость. Правильное воспитание – это наша счастливая старость, плохое воспитание – это наше будущее горе, это наши слезы, это наша вина перед другими людьми, перед всей страной.  А.С. Макаренко</vt:lpstr>
      <vt:lpstr>Слайд 2</vt:lpstr>
      <vt:lpstr>  Формы жестокого обращения  1. Физическое насилие  2. Сексуальное насилие 3. Эмоциональное(психическое           насилие) 4. Пренебрежение нуждами      ребенка </vt:lpstr>
      <vt:lpstr>1. Физическое насилие</vt:lpstr>
      <vt:lpstr>Слайд 5</vt:lpstr>
      <vt:lpstr>Слайд 6</vt:lpstr>
      <vt:lpstr>2. Сексуальное насилие</vt:lpstr>
      <vt:lpstr>Слайд 8</vt:lpstr>
      <vt:lpstr>Слайд 9</vt:lpstr>
      <vt:lpstr>3. Эмоциональное насилие</vt:lpstr>
      <vt:lpstr>Слайд 11</vt:lpstr>
      <vt:lpstr>4. Пренебрежение нуждами ребенка</vt:lpstr>
      <vt:lpstr>Слайд 13</vt:lpstr>
      <vt:lpstr>Слайд 14</vt:lpstr>
      <vt:lpstr>«Мозаика» развития</vt:lpstr>
      <vt:lpstr>Последствия жестокого обращения</vt:lpstr>
      <vt:lpstr>Защита прав и достоинств ребенка в законодательных актах</vt:lpstr>
      <vt:lpstr>Ответственность за жестокое обращение с детьми</vt:lpstr>
      <vt:lpstr>Ответственность за жестокое обращение с детьми</vt:lpstr>
      <vt:lpstr>Ответственность за жестокое обращение с детьми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26</cp:revision>
  <dcterms:modified xsi:type="dcterms:W3CDTF">2011-12-08T13:46:05Z</dcterms:modified>
</cp:coreProperties>
</file>