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311" r:id="rId3"/>
    <p:sldId id="258" r:id="rId4"/>
    <p:sldId id="259" r:id="rId5"/>
    <p:sldId id="278" r:id="rId6"/>
    <p:sldId id="281" r:id="rId7"/>
    <p:sldId id="279" r:id="rId8"/>
    <p:sldId id="284" r:id="rId9"/>
    <p:sldId id="285" r:id="rId10"/>
    <p:sldId id="282" r:id="rId11"/>
    <p:sldId id="283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306" r:id="rId23"/>
    <p:sldId id="307" r:id="rId24"/>
    <p:sldId id="308" r:id="rId25"/>
    <p:sldId id="309" r:id="rId26"/>
    <p:sldId id="310" r:id="rId27"/>
    <p:sldId id="301" r:id="rId28"/>
    <p:sldId id="302" r:id="rId29"/>
    <p:sldId id="303" r:id="rId30"/>
    <p:sldId id="304" r:id="rId31"/>
    <p:sldId id="30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CA8428-E023-4016-BBC9-F2FDD512755E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6EDB4B-4279-4BB0-8C40-BF772FAC64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28298">
            <a:off x="636284" y="544354"/>
            <a:ext cx="7864049" cy="209152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Ориентировочная основа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2571745"/>
            <a:ext cx="6286544" cy="114300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еятельности учителя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786190"/>
            <a:ext cx="8643966" cy="307181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Pour">
              <a:avLst/>
            </a:prstTxWarp>
            <a:spAutoFit/>
          </a:bodyPr>
          <a:lstStyle/>
          <a:p>
            <a:pPr algn="ctr"/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о проектированию </a:t>
            </a:r>
            <a:r>
              <a:rPr lang="ru-RU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метапредметных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уроков.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28596" y="428604"/>
            <a:ext cx="807249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Нельзя ограничить учебный процесс и учителя одной постоянной схемой урока, так как это нанесет ущерб учебному процессу в целом.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Этот ущерб будет вызван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неучтенностью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своеобразия разных видов содержания, соответствующих способов их усвоения, методов обучения, изменчивым чередованием характера учебного материала.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85720" y="1071546"/>
            <a:ext cx="8858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Элементами урока, которые при своем взаимосвязанном функционировании отражают эти закономерности, являются: актуализация, формирование новых понятий и способов действий и применение усвоенного. 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28662" y="714356"/>
            <a:ext cx="771530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Матапредметный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урок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предполагает синтез предметных знаний. Целью, урока является в первую очередь преодоление разобщенности различных учебных дисциплин, отказ от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узкопредметной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специализации. Таким образом,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метапредметный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урок является синтезом учебных предметов, формирующим целостное восприятие окружающего мира.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00174"/>
            <a:ext cx="8572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В качестве критериев эффективности урока можно рассматривать такие как: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500042"/>
            <a:ext cx="8786842" cy="590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наличие у учителя учебного плана проведения урока в зависимости от готовности класса;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использование проблемных творческих заданий;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применение знаний, позволяющих ученику самому выбирать тип, вид и форму материала (словесную, графическую, условно-символическую);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создание положительного эмоционального настроя на работу всех учеников в ходе урока;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обсуждение с детьми в конце урока не только того, что «мы узнали» но и того, что понравилось (не понравилось) и почему, что бы хотелось выполнить ещё раз, а сделать по-другому;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9297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стимулирование учеников к выбору и самостоятельному использованию разных способов выполнения заданий;</a:t>
            </a:r>
            <a:endParaRPr lang="ru-RU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оценка (поощрение) при опросе на уроке не только правильного ответа ученика, но и анализ того, как ученик рассуждал, какой способ использовал, почему и в чём ошибался;</a:t>
            </a:r>
            <a:endParaRPr lang="ru-RU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отметка, выставляемая ученику в конце урока, должна аргументироваться по ряду параметров: правильность, самостоятельность, оригинальность;</a:t>
            </a:r>
            <a:endParaRPr lang="ru-RU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FFFF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при задании на дом называется не только тема и объём задания, но подробно разъясняется, как следует рационально организовать свою учебную работу при выполнении домашнего задания.</a:t>
            </a:r>
            <a:endParaRPr lang="ru-RU" sz="2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500175"/>
            <a:ext cx="864399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 Для построения </a:t>
            </a:r>
            <a:r>
              <a:rPr lang="ru-RU" sz="4000" dirty="0" err="1" smtClean="0">
                <a:solidFill>
                  <a:srgbClr val="FFC000"/>
                </a:solidFill>
              </a:rPr>
              <a:t>метапредметного</a:t>
            </a:r>
            <a:r>
              <a:rPr lang="ru-RU" sz="4000" dirty="0" smtClean="0">
                <a:solidFill>
                  <a:srgbClr val="FFC000"/>
                </a:solidFill>
              </a:rPr>
              <a:t> урока </a:t>
            </a:r>
            <a:r>
              <a:rPr lang="ru-RU" sz="4000" dirty="0" smtClean="0">
                <a:solidFill>
                  <a:srgbClr val="C00000"/>
                </a:solidFill>
              </a:rPr>
              <a:t>необходимо глубокое знание учебного предмета, методы его конфигурирования с другими предметами и направление его развития. 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57158" y="785794"/>
            <a:ext cx="778674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постановке цели урока следует четко определиться со способом деятельности, формируемым на занятии. Выбор способа должен определяться с учетом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валеологических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особенностей учащихся и соответствующем для их восприятия и понимания материале.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857364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/>
              <a:t> </a:t>
            </a:r>
            <a:r>
              <a:rPr lang="ru-RU" sz="5400" b="1" i="1" dirty="0" err="1" smtClean="0">
                <a:solidFill>
                  <a:srgbClr val="FFFF00"/>
                </a:solidFill>
              </a:rPr>
              <a:t>Метапредметный</a:t>
            </a:r>
            <a:r>
              <a:rPr lang="ru-RU" sz="5400" b="1" i="1" dirty="0" smtClean="0">
                <a:solidFill>
                  <a:srgbClr val="FFFF00"/>
                </a:solidFill>
              </a:rPr>
              <a:t> урок нельзя построить по жесткому плану.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28596" y="500043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Первый этап моделирования системы работы учителя с обучающимися в образовательной области при формировании 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действий школьников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предполагает опору на воображение, как условие включения первого уровня познавательной активности школьника.</a:t>
            </a:r>
            <a:endParaRPr kumimoji="0" lang="ru-RU" sz="3600" b="0" i="1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714357"/>
            <a:ext cx="8501122" cy="564981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Inverted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Подготовила</a:t>
            </a:r>
          </a:p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Каменкина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Л.П.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МБОУ «Лицей ФМИ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№40» при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УлГУ</a:t>
            </a:r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.Ульяновск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2012год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71538" y="571481"/>
            <a:ext cx="7643866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Второй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  моделирования системы работы учителя с обучающимися в образовательной области и формированием </a:t>
            </a:r>
            <a:r>
              <a:rPr kumimoji="0" lang="ru-RU" sz="3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действий  школьников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 ориентацию учителя на создание обучающимся чувственного образа.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918864"/>
            <a:ext cx="84296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8596" y="500042"/>
            <a:ext cx="821537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Третий этап 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моделирования системы работы учителя с обучающимися в образовательной области и формированием </a:t>
            </a:r>
            <a:r>
              <a:rPr kumimoji="0" lang="ru-RU" sz="36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метапредметных</a:t>
            </a: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действий школьников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предполагает работу учителя под девизом «через знающего ученика поддерживать незнающего».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428596" y="1415772"/>
            <a:ext cx="87154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Этапы планирования </a:t>
            </a:r>
            <a:r>
              <a:rPr kumimoji="0" lang="ru-RU" sz="4800" b="1" i="0" u="sng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метапредметного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урока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подготовка к нему учителя: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8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714348" y="428604"/>
            <a:ext cx="8429652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Разработка системы уроков по теме или разделу.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Определение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образовательно-воспитательно-развивающих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задач урока на основе программы, методических пособий, школьного учебника и дополнительной литературы.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Отбор оптимального содержания материала урока, расчленение его на ряд законченных в смысловом отношении блоков, частей, выделение опорных знаний, дидактическая обработка.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Выделение главного материала, который ученик должен понять и запомнить на уроке.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Разработка структуры урока, определение его типа и наиболее целесообразных методов и приёмов обучения на нём.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285720" y="571480"/>
            <a:ext cx="850109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6.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Нахождение связей данного материала с другими предметами и использование этих связей при изучении нового материала при формировании новых знаний и умений учащихся.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7.   Планирование всех действий учителя и учащихся на всех этапах урока и прежде всего при овладении новыми знаниями и умениями, а также при применении их в стандартных ситуациях.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8.   Подбор дидактических средств урока (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кино-и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 диафильмов, картин, плакатов, карточек, схем, вспомогательной литературы и др.)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9.   Проверка оборудования и технических средств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10.Планирование записей и зарисовок на доске учителем и выполнение аналогичной работы учащимися на доске и в тетрадях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71472" y="214290"/>
            <a:ext cx="835824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11.Предусмотрение объёма и форм самостоятельной1работы учащихся на уроке и её направленности на развитие их самостоятельности.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12.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Определение форм и приёмов закрепления полученных знаний и приобретённых умений на уроке и дома, приёмов обобщения и систематизации знаний.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13.Составление списка учеников, знания которых будут проверяться соответствующими формами и методами с учётом уровней их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сформированности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; планирование проверки умений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14.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Определение содержания, объёма и форм домашнего задания, продумывание методики задавания уроков на дом.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642910" y="428604"/>
            <a:ext cx="821537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15.Продумывание форм подведения итогов урока.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16.Планирование внеклассной работы.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17.Запись плана и хода урока в соответствии с требования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ми.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571472" y="571480"/>
            <a:ext cx="85725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Познавая реальную действительность, ученик выполняет следующие виды деятельности: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познание (освоение) объектов окружающего мира и имеющихся знаний о нем;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создание учеником личностного продукта образования как эквивалента собственного образовательного приращения;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самоорганизация предыдущих видов деятельности — познания и созидания.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42910" y="918864"/>
            <a:ext cx="81439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При </a:t>
            </a:r>
            <a:r>
              <a:rPr kumimoji="0" lang="ru-RU" sz="400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осуществлении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учащимся этих видов образовательной деятельности проявляются соответствующие им качества личности: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28596" y="642918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Когнитивные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(познавательные) качества — умение чувствовать окружающий мир, задавать вопросы, отыскивать причины явлений, обозначать свое понимание или непонимание вопроса и др.;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Аксеологические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(ценностно-смысловые) качества — вдохновленность, фантазия, гибкость ума, чуткость к противоречиям; раскованность мыслей и чувств, движений;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прогностичность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 наличие своего мнения и др.;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Методологические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оргдеятельностные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 качества — способность осознания целей учебной деятельности и умение их пояснить; умение поставить цель и организовать ее достижение; способность к нормотворчеству; рефлексивное мышление; коммуникативные качества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472" y="642918"/>
            <a:ext cx="828680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егодня важно не столько дать ребенку как можно больший багаж знаний, сколько обеспечить его общекультурное, личностное и познавательное развитие, вооружить таким важным умением, как умение учиться, что является главной задачей новых образовательных стандартов, которые призваны реализовать развивающий потенциал общего среднего образования.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Существует такой тезис: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жизнь на уроке должна стать подлинной.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Сделать ее такой – задача современного учителя.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20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57158" y="428604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Используемые учителем способы оценки должны быть адекватны характеристикам трех групп основных образовательных результатов: предметным,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метапредметным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SimSun" pitchFamily="2" charset="-122"/>
                <a:cs typeface="Times New Roman" pitchFamily="18" charset="0"/>
              </a:rPr>
              <a:t> и личностным, учитывать требования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комплексного подхода к оценке результатов образования, позволяющего вести оценку достижения обучающимися всех трёх групп результатов образования; уровневого подхода к содержанию и инструментарию оценки, а также к представлению и интерпретации результатов измерений.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107996"/>
            <a:ext cx="89297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i="1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У</a:t>
            </a: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рок должен усиливать личностное развитие и безопасную социальную включённость в жизнь общества.</a:t>
            </a: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0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2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9" grpId="0"/>
      <p:bldP spid="43009" grpId="1"/>
      <p:bldP spid="43009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000108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Учитель </a:t>
            </a:r>
            <a:r>
              <a:rPr lang="ru-RU" sz="3200" dirty="0">
                <a:solidFill>
                  <a:srgbClr val="002060"/>
                </a:solidFill>
              </a:rPr>
              <a:t>сегодня должен уметь конструировать новые педагогические ситуации, новые задания, направленные на использование обобщенных способов деятельности и создание учащимися собственных продуктов в освоении знаний.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428596" y="571480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подготовке учебного занятия учитель попадает в ситуацию, когда ему необходимо адекватно оценить и выбрать те информационные средства, которые бы способствовали развитию учащихся, повышали мотивацию обучения, формировали универсальные учебные действия.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738664"/>
            <a:ext cx="8715404" cy="340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FadeDown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sng" strike="noStrike" cap="none" normalizeH="0" baseline="0" dirty="0" err="1" smtClean="0" bmk="_Toc315004836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Метепредметный</a:t>
            </a:r>
            <a:r>
              <a:rPr kumimoji="0" lang="ru-RU" sz="1800" b="1" i="0" u="sng" strike="noStrike" cap="none" normalizeH="0" baseline="0" dirty="0" smtClean="0" bmk="_Toc315004836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урок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  <p:bldP spid="3788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00034" y="0"/>
            <a:ext cx="8643966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Урок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3333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— это педагогическое произведение, и поэтому он должен отличаться целостностью, внутренней взаимосвязанностью частей, единой логикой развертывания деятельности учителя и учащихся.</a:t>
            </a: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9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67151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одной стороны в уроке принято выделять следующие блоки:</a:t>
            </a:r>
            <a:endParaRPr lang="ru-RU" sz="3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изучение нового материала, </a:t>
            </a:r>
            <a:endParaRPr lang="ru-RU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закрепление пройденного , </a:t>
            </a:r>
            <a:endParaRPr lang="ru-RU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контроль и оценка знаний учащихся, </a:t>
            </a:r>
            <a:endParaRPr lang="ru-RU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домашнее задание, </a:t>
            </a:r>
            <a:endParaRPr lang="ru-RU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обобщение и систематизация знаний. </a:t>
            </a:r>
            <a:endParaRPr lang="ru-RU" sz="3600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46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80"/>
                            </p:stCondLst>
                            <p:childTnLst>
                              <p:par>
                                <p:cTn id="3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75724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другой 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урока, 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 учебного материала, 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 приемы обучения, </a:t>
            </a:r>
            <a:endParaRPr lang="ru-RU" sz="4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способы организации учебной деятельности.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.2|1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7|1.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7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2|1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3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5|1.4|1.2|1.4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199</TotalTime>
  <Words>1211</Words>
  <Application>Microsoft Office PowerPoint</Application>
  <PresentationFormat>Экран (4:3)</PresentationFormat>
  <Paragraphs>82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22</cp:revision>
  <dcterms:created xsi:type="dcterms:W3CDTF">2012-08-17T10:27:20Z</dcterms:created>
  <dcterms:modified xsi:type="dcterms:W3CDTF">2012-11-26T16:19:39Z</dcterms:modified>
</cp:coreProperties>
</file>