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uter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23220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Образовательная программа развития педагога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857496"/>
            <a:ext cx="7772400" cy="235745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«В ногу со временем или использование интерактивной доски в современной школе»</a:t>
            </a:r>
          </a:p>
          <a:p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                                   Учитель русского языка и литературы Павлова А.А.</a:t>
            </a: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2009 год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772400" cy="1785950"/>
          </a:xfrm>
        </p:spPr>
        <p:txBody>
          <a:bodyPr/>
          <a:lstStyle/>
          <a:p>
            <a:pPr algn="just"/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327928" cy="1509712"/>
          </a:xfrm>
        </p:spPr>
        <p:txBody>
          <a:bodyPr/>
          <a:lstStyle/>
          <a:p>
            <a:r>
              <a:rPr lang="ru-RU" sz="4400" dirty="0" smtClean="0"/>
              <a:t>   </a:t>
            </a:r>
            <a:r>
              <a:rPr lang="ru-RU" sz="4400" dirty="0" smtClean="0">
                <a:solidFill>
                  <a:srgbClr val="FFC000"/>
                </a:solidFill>
              </a:rPr>
              <a:t>СПАСИБО </a:t>
            </a:r>
            <a:r>
              <a:rPr lang="ru-RU" sz="4400" dirty="0" smtClean="0">
                <a:solidFill>
                  <a:srgbClr val="FFC000"/>
                </a:solidFill>
              </a:rPr>
              <a:t>ЗА ВНИМАНИЕ!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571636"/>
          </a:xfrm>
        </p:spPr>
        <p:txBody>
          <a:bodyPr/>
          <a:lstStyle/>
          <a:p>
            <a:pPr algn="ctr"/>
            <a:r>
              <a:rPr lang="ru-RU" sz="4800" dirty="0" smtClean="0"/>
              <a:t>Обоснование написания программы (актуальность)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71678"/>
            <a:ext cx="7772400" cy="3786214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rgbClr val="FFC000"/>
                </a:solidFill>
              </a:rPr>
              <a:t>Выполнение социального заказа.</a:t>
            </a:r>
          </a:p>
          <a:p>
            <a:pPr algn="just"/>
            <a:endParaRPr lang="ru-RU" sz="2800" dirty="0" smtClean="0">
              <a:solidFill>
                <a:srgbClr val="FFC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 Увеличение мотивации и увлечённости учащихся      в процессе  обучения.</a:t>
            </a:r>
          </a:p>
          <a:p>
            <a:pPr algn="just"/>
            <a:endParaRPr lang="ru-RU" sz="2800" dirty="0" smtClean="0">
              <a:solidFill>
                <a:srgbClr val="FFC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 Пополнение собственного багажа знаний и практической направленности в компьютерных технологиях (информационная компетенция).</a:t>
            </a:r>
          </a:p>
          <a:p>
            <a:pPr algn="just">
              <a:buFont typeface="Arial" charset="0"/>
              <a:buChar char="•"/>
            </a:pPr>
            <a:endParaRPr lang="ru-RU" sz="2800" dirty="0" smtClean="0">
              <a:solidFill>
                <a:srgbClr val="FFC000"/>
              </a:solidFill>
            </a:endParaRPr>
          </a:p>
          <a:p>
            <a:pPr>
              <a:buFont typeface="Arial" charset="0"/>
              <a:buChar char="•"/>
            </a:pP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714512"/>
          </a:xfrm>
        </p:spPr>
        <p:txBody>
          <a:bodyPr/>
          <a:lstStyle/>
          <a:p>
            <a:pPr algn="ctr"/>
            <a:r>
              <a:rPr lang="ru-RU" dirty="0" smtClean="0"/>
              <a:t>Основание для разработки программы.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643182"/>
            <a:ext cx="7772400" cy="30003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C000"/>
                </a:solidFill>
              </a:rPr>
              <a:t>Требование государственных институтов, изложенные  в нормативных документах.</a:t>
            </a:r>
          </a:p>
          <a:p>
            <a:pPr algn="just">
              <a:buFont typeface="Wingdings" pitchFamily="2" charset="2"/>
              <a:buChar char="ü"/>
            </a:pPr>
            <a:endParaRPr lang="ru-RU" sz="2800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C000"/>
                </a:solidFill>
              </a:rPr>
              <a:t>Миссия педагога, от которого требуется высокий уровень профессионализма.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1357322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428868"/>
            <a:ext cx="7772400" cy="25717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Использование компьютера и интерактивной доски на уроках русского языка и литературы. 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485778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Познакомиться с </a:t>
            </a:r>
            <a:r>
              <a:rPr lang="ru-RU" dirty="0" err="1" smtClean="0">
                <a:solidFill>
                  <a:srgbClr val="FFC000"/>
                </a:solidFill>
              </a:rPr>
              <a:t>мультимидийными</a:t>
            </a:r>
            <a:r>
              <a:rPr lang="ru-RU" dirty="0" smtClean="0">
                <a:solidFill>
                  <a:srgbClr val="FFC000"/>
                </a:solidFill>
              </a:rPr>
              <a:t> средствами обучения нового поколения.</a:t>
            </a: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C000"/>
                </a:solidFill>
              </a:rPr>
              <a:t>Научиться находить, систематизировать, анализировать и отбирать информацию, преобразовывать, сохранять и передавать её.</a:t>
            </a: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C000"/>
                </a:solidFill>
              </a:rPr>
              <a:t>Уметь применять информационные и </a:t>
            </a:r>
            <a:r>
              <a:rPr lang="ru-RU" dirty="0" err="1" smtClean="0">
                <a:solidFill>
                  <a:srgbClr val="FFC000"/>
                </a:solidFill>
              </a:rPr>
              <a:t>телекоммуникативные</a:t>
            </a:r>
            <a:r>
              <a:rPr lang="ru-RU" dirty="0" smtClean="0">
                <a:solidFill>
                  <a:srgbClr val="FFC000"/>
                </a:solidFill>
              </a:rPr>
              <a:t> технологии для решения широкого класса учебных задач.</a:t>
            </a: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C000"/>
                </a:solidFill>
              </a:rPr>
              <a:t>Обеспечить развитие учащихся через использование компьютера и интерактивной доски.</a:t>
            </a: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C000"/>
                </a:solidFill>
              </a:rPr>
              <a:t>ПЕРСПЕКТИВА. Создать систему подготовки педагогов к организации введения в свои уроки информационных технологий.</a:t>
            </a:r>
          </a:p>
          <a:p>
            <a:pPr algn="just">
              <a:buFont typeface="Wingdings" pitchFamily="2" charset="2"/>
              <a:buChar char="ü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56"/>
          </a:xfrm>
        </p:spPr>
        <p:txBody>
          <a:bodyPr/>
          <a:lstStyle/>
          <a:p>
            <a:pPr algn="ctr"/>
            <a:r>
              <a:rPr lang="ru-RU" dirty="0" smtClean="0"/>
              <a:t>Срок реализации программы: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00372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>2009 – 2011 год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1285884"/>
          </a:xfrm>
        </p:spPr>
        <p:txBody>
          <a:bodyPr/>
          <a:lstStyle/>
          <a:p>
            <a:pPr algn="ctr"/>
            <a:r>
              <a:rPr lang="ru-RU" dirty="0" smtClean="0"/>
              <a:t>Этапы программы: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643182"/>
            <a:ext cx="7772400" cy="24388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I </a:t>
            </a:r>
            <a:r>
              <a:rPr lang="ru-RU" sz="3200" dirty="0" smtClean="0">
                <a:solidFill>
                  <a:srgbClr val="FFC000"/>
                </a:solidFill>
              </a:rPr>
              <a:t>этап – </a:t>
            </a:r>
            <a:r>
              <a:rPr lang="ru-RU" sz="3200" i="1" dirty="0" smtClean="0">
                <a:solidFill>
                  <a:srgbClr val="FFC000"/>
                </a:solidFill>
              </a:rPr>
              <a:t>ПОДГОТОВИТЕЛЬНЫЙ.</a:t>
            </a:r>
          </a:p>
          <a:p>
            <a:pPr algn="ctr"/>
            <a:endParaRPr lang="ru-RU" sz="3200" i="1" dirty="0" smtClean="0">
              <a:solidFill>
                <a:srgbClr val="FFC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II </a:t>
            </a:r>
            <a:r>
              <a:rPr lang="ru-RU" sz="3200" dirty="0" smtClean="0">
                <a:solidFill>
                  <a:srgbClr val="FFC000"/>
                </a:solidFill>
              </a:rPr>
              <a:t> этап – </a:t>
            </a:r>
            <a:r>
              <a:rPr lang="ru-RU" sz="3200" i="1" dirty="0" smtClean="0">
                <a:solidFill>
                  <a:srgbClr val="FFC000"/>
                </a:solidFill>
              </a:rPr>
              <a:t>ОСНОВНОЙ.</a:t>
            </a:r>
          </a:p>
          <a:p>
            <a:pPr algn="ctr"/>
            <a:endParaRPr lang="en-US" sz="3200" i="1" dirty="0" smtClean="0">
              <a:solidFill>
                <a:srgbClr val="FFC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III</a:t>
            </a:r>
            <a:r>
              <a:rPr lang="en-US" sz="3200" i="1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rgbClr val="FFC000"/>
                </a:solidFill>
              </a:rPr>
              <a:t>этап</a:t>
            </a:r>
            <a:r>
              <a:rPr lang="ru-RU" sz="3200" i="1" dirty="0" smtClean="0">
                <a:solidFill>
                  <a:srgbClr val="FFC000"/>
                </a:solidFill>
              </a:rPr>
              <a:t> – ОБОБЩАЮЩИЙ.</a:t>
            </a:r>
            <a:endParaRPr lang="ru-RU" sz="3200" dirty="0" smtClean="0">
              <a:solidFill>
                <a:srgbClr val="FFC000"/>
              </a:solidFill>
            </a:endParaRP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500174"/>
            <a:ext cx="7772400" cy="1143008"/>
          </a:xfrm>
        </p:spPr>
        <p:txBody>
          <a:bodyPr/>
          <a:lstStyle/>
          <a:p>
            <a:pPr algn="ctr"/>
            <a:r>
              <a:rPr lang="ru-RU" dirty="0" smtClean="0"/>
              <a:t>Система мероприятий по реализации программы.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71810"/>
            <a:ext cx="7772400" cy="1142566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C000"/>
                </a:solidFill>
              </a:rPr>
              <a:t>Мероприятия.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C000"/>
                </a:solidFill>
              </a:rPr>
              <a:t>Сроки.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C000"/>
                </a:solidFill>
              </a:rPr>
              <a:t>Ответственные.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C000"/>
                </a:solidFill>
              </a:rPr>
              <a:t>Ожидаемые результаты.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83438"/>
          </a:xfrm>
        </p:spPr>
        <p:txBody>
          <a:bodyPr/>
          <a:lstStyle/>
          <a:p>
            <a:pPr algn="ctr"/>
            <a:r>
              <a:rPr lang="ru-RU" dirty="0" smtClean="0"/>
              <a:t>Ожидаемые конечные результаты.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832792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Высокая эффективность обучения;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Индивидуальный подход в обучении;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Широкий объём предоставляемой учебной информации;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Гибкость управления учебным процессом;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Высокая организация урока;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Высокое качество контроля знаний учащихся и разнообразие его форм;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Большой интерес ребёнка к изучению предмета и к учению в целом;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Активизация </a:t>
            </a:r>
            <a:r>
              <a:rPr lang="ru-RU" dirty="0" err="1" smtClean="0">
                <a:solidFill>
                  <a:srgbClr val="FFC000"/>
                </a:solidFill>
              </a:rPr>
              <a:t>креативного</a:t>
            </a:r>
            <a:r>
              <a:rPr lang="ru-RU" dirty="0" smtClean="0">
                <a:solidFill>
                  <a:srgbClr val="FFC000"/>
                </a:solidFill>
              </a:rPr>
              <a:t> потенциала учителя и ученика;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Включение школьников и педагогов в современное пространство информационного общества;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C000"/>
                </a:solidFill>
              </a:rPr>
              <a:t>Самореализация и саморазвитие учителя и ученика;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290</Words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Образовательная программа развития педагога</vt:lpstr>
      <vt:lpstr>Обоснование написания программы (актуальность)</vt:lpstr>
      <vt:lpstr>Основание для разработки программы.</vt:lpstr>
      <vt:lpstr>ЦЕЛЬ:</vt:lpstr>
      <vt:lpstr>Задачи:</vt:lpstr>
      <vt:lpstr>Срок реализации программы:</vt:lpstr>
      <vt:lpstr>Этапы программы:</vt:lpstr>
      <vt:lpstr>Система мероприятий по реализации программы.</vt:lpstr>
      <vt:lpstr>Ожидаемые конечные результаты.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развития педагога</dc:title>
  <cp:lastModifiedBy>Computer</cp:lastModifiedBy>
  <cp:revision>8</cp:revision>
  <dcterms:modified xsi:type="dcterms:W3CDTF">2009-03-19T18:18:20Z</dcterms:modified>
</cp:coreProperties>
</file>