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12/10/2014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12/10/2014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12/10/2014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12/10/2014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12/10/2014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 sz="1600" b="1" dirty="0">
              <a:solidFill>
                <a:schemeClr val="tx2">
                  <a:shade val="90000"/>
                </a:schemeClr>
              </a:solidFill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3/32/%D0%A1%D0%B2%D0%B5%D1%80%D1%87%D0%BA%D0%BE%D0%B2_-_%D0%BF%D0%BE%D1%80%D1%82%D1%80%D0%B5%D1%82_%D0%9D%D0%B8%D0%BA%D0%BE%D0%BB%D0%B0%D1%8F_I.jpg/451px-%D0%A1%D0%B2%D0%B5%D1%80%D1%87%D0%BA%D0%BE%D0%B2_-_%D0%BF%D0%BE%D1%80%D1%82%D1%80%D0%B5%D1%82_%D0%9D%D0%B8%D0%BA%D0%BE%D0%BB%D0%B0%D1%8F_I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slide" Target="slide2.xml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505051402"/>
          <p:cNvPicPr>
            <a:picLocks noChangeAspect="1" noChangeArrowheads="1"/>
          </p:cNvPicPr>
          <p:nvPr/>
        </p:nvPicPr>
        <p:blipFill>
          <a:blip r:embed="rId2" cstate="email">
            <a:lum bright="30000" contrast="-3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9" descr="Картинка 28 из 13291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3568" y="980728"/>
            <a:ext cx="3643313" cy="48402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4429125" y="1214438"/>
            <a:ext cx="4321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4000" b="1">
                <a:latin typeface="Bookman Old Style" pitchFamily="18" charset="0"/>
              </a:rPr>
              <a:t>Николай</a:t>
            </a:r>
            <a:r>
              <a:rPr lang="en-US" sz="4000" b="1">
                <a:latin typeface="Bookman Old Style" pitchFamily="18" charset="0"/>
              </a:rPr>
              <a:t> </a:t>
            </a:r>
            <a:r>
              <a:rPr lang="ru-RU" sz="4000" b="1">
                <a:latin typeface="Bookman Old Style" pitchFamily="18" charset="0"/>
              </a:rPr>
              <a:t> I</a:t>
            </a:r>
          </a:p>
        </p:txBody>
      </p:sp>
      <p:pic>
        <p:nvPicPr>
          <p:cNvPr id="6151" name="Picture 7" descr="http://img1.liveinternet.ru/images/attach/c/0/45/267/45267395_1245277707_nikolayi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29190" y="3429000"/>
            <a:ext cx="2678925" cy="107157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8"/>
          <p:cNvSpPr txBox="1">
            <a:spLocks noChangeArrowheads="1"/>
          </p:cNvSpPr>
          <p:nvPr/>
        </p:nvSpPr>
        <p:spPr bwMode="auto">
          <a:xfrm>
            <a:off x="5127625" y="53927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5363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93175" y="6597650"/>
            <a:ext cx="250825" cy="260350"/>
          </a:xfrm>
          <a:prstGeom prst="actionButtonForwardNex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" name="Picture 2" descr="27460178"/>
          <p:cNvPicPr>
            <a:picLocks noChangeAspect="1" noChangeArrowheads="1"/>
          </p:cNvPicPr>
          <p:nvPr/>
        </p:nvPicPr>
        <p:blipFill>
          <a:blip r:embed="rId2" cstate="email">
            <a:lum bright="32000" contrast="-5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365" name="Text Box 9"/>
          <p:cNvSpPr txBox="1">
            <a:spLocks noChangeArrowheads="1"/>
          </p:cNvSpPr>
          <p:nvPr/>
        </p:nvSpPr>
        <p:spPr bwMode="auto">
          <a:xfrm>
            <a:off x="1643063" y="357188"/>
            <a:ext cx="5683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tx2"/>
                </a:solidFill>
                <a:latin typeface="Bookman Old Style" pitchFamily="18" charset="0"/>
              </a:rPr>
              <a:t>Виктор Павлович Кочубей</a:t>
            </a:r>
          </a:p>
        </p:txBody>
      </p:sp>
      <p:pic>
        <p:nvPicPr>
          <p:cNvPr id="6" name="Picture 6" descr="КОчубей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1214422"/>
            <a:ext cx="3751262" cy="47863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367" name="Rectangle 5"/>
          <p:cNvSpPr>
            <a:spLocks noChangeArrowheads="1"/>
          </p:cNvSpPr>
          <p:nvPr/>
        </p:nvSpPr>
        <p:spPr bwMode="auto">
          <a:xfrm>
            <a:off x="5000625" y="1428750"/>
            <a:ext cx="2808288" cy="1739900"/>
          </a:xfrm>
          <a:prstGeom prst="rect">
            <a:avLst/>
          </a:prstGeom>
          <a:solidFill>
            <a:schemeClr val="bg2"/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1" hangingPunct="1"/>
            <a:r>
              <a:rPr lang="ru-RU">
                <a:latin typeface="Bookman Old Style" pitchFamily="18" charset="0"/>
              </a:rPr>
              <a:t>Граф (1768-1834)  -  дипломат и государственный деятель, министр внутренних дел Российской империи</a:t>
            </a:r>
            <a:r>
              <a:rPr lang="ru-RU">
                <a:latin typeface="Garamond" pitchFamily="18" charset="0"/>
              </a:rPr>
              <a:t>. </a:t>
            </a:r>
          </a:p>
        </p:txBody>
      </p:sp>
      <p:pic>
        <p:nvPicPr>
          <p:cNvPr id="9" name="Picture 8" descr="Новый рисунок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28" y="3571877"/>
            <a:ext cx="3313111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929688" y="6643688"/>
            <a:ext cx="214312" cy="2143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8"/>
          <p:cNvSpPr txBox="1">
            <a:spLocks noChangeArrowheads="1"/>
          </p:cNvSpPr>
          <p:nvPr/>
        </p:nvSpPr>
        <p:spPr bwMode="auto">
          <a:xfrm>
            <a:off x="5127625" y="53927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6387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93175" y="6597650"/>
            <a:ext cx="250825" cy="260350"/>
          </a:xfrm>
          <a:prstGeom prst="actionButtonForwardNex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" name="Picture 2" descr="27460178"/>
          <p:cNvPicPr>
            <a:picLocks noChangeAspect="1" noChangeArrowheads="1"/>
          </p:cNvPicPr>
          <p:nvPr/>
        </p:nvPicPr>
        <p:blipFill>
          <a:blip r:embed="rId2" cstate="email">
            <a:lum bright="32000" contrast="-5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1214438" y="428625"/>
            <a:ext cx="69135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chemeClr val="tx2"/>
                </a:solidFill>
                <a:latin typeface="Bookman Old Style" pitchFamily="18" charset="0"/>
              </a:rPr>
              <a:t>Павел  Дмитриевич  Киселев</a:t>
            </a:r>
            <a:r>
              <a:rPr lang="ru-RU" sz="3600">
                <a:solidFill>
                  <a:schemeClr val="tx2"/>
                </a:solidFill>
                <a:latin typeface="Bookman Old Style" pitchFamily="18" charset="0"/>
              </a:rPr>
              <a:t> </a:t>
            </a:r>
          </a:p>
        </p:txBody>
      </p:sp>
      <p:pic>
        <p:nvPicPr>
          <p:cNvPr id="6" name="Picture 5" descr="Гр Киселев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1428736"/>
            <a:ext cx="3608387" cy="44640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6391" name="Rectangle 4"/>
          <p:cNvSpPr>
            <a:spLocks noChangeArrowheads="1"/>
          </p:cNvSpPr>
          <p:nvPr/>
        </p:nvSpPr>
        <p:spPr bwMode="auto">
          <a:xfrm>
            <a:off x="4787900" y="2133600"/>
            <a:ext cx="3744913" cy="2308225"/>
          </a:xfrm>
          <a:prstGeom prst="rect">
            <a:avLst/>
          </a:prstGeom>
          <a:solidFill>
            <a:schemeClr val="bg2"/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1" hangingPunct="1"/>
            <a:r>
              <a:rPr lang="ru-RU">
                <a:latin typeface="Bookman Old Style" pitchFamily="18" charset="0"/>
              </a:rPr>
              <a:t>Граф,  русский государственный деятель, В 1837-1856 министр государственных имуществ, провел реформу управления государственными крестьянами. Сторонник отмены крепостного права.</a:t>
            </a:r>
          </a:p>
        </p:txBody>
      </p:sp>
      <p:sp>
        <p:nvSpPr>
          <p:cNvPr id="9" name="Управляющая кнопка: домой 8">
            <a:hlinkClick r:id="rId4" action="ppaction://hlinksldjump" highlightClick="1"/>
          </p:cNvPr>
          <p:cNvSpPr/>
          <p:nvPr/>
        </p:nvSpPr>
        <p:spPr>
          <a:xfrm>
            <a:off x="8929688" y="6643688"/>
            <a:ext cx="214312" cy="2143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8"/>
          <p:cNvSpPr txBox="1">
            <a:spLocks noChangeArrowheads="1"/>
          </p:cNvSpPr>
          <p:nvPr/>
        </p:nvSpPr>
        <p:spPr bwMode="auto">
          <a:xfrm>
            <a:off x="5127625" y="53927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7411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93175" y="6597650"/>
            <a:ext cx="250825" cy="260350"/>
          </a:xfrm>
          <a:prstGeom prst="actionButtonForwardNex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" name="Picture 2" descr="27460178"/>
          <p:cNvPicPr>
            <a:picLocks noChangeAspect="1" noChangeArrowheads="1"/>
          </p:cNvPicPr>
          <p:nvPr/>
        </p:nvPicPr>
        <p:blipFill>
          <a:blip r:embed="rId2" cstate="email">
            <a:lum bright="32000" contrast="-5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1143000" y="571500"/>
            <a:ext cx="6426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tx2"/>
                </a:solidFill>
                <a:latin typeface="Bookman Old Style" pitchFamily="18" charset="0"/>
              </a:rPr>
              <a:t>III</a:t>
            </a:r>
            <a:r>
              <a:rPr lang="ru-RU" sz="3200">
                <a:solidFill>
                  <a:schemeClr val="tx2"/>
                </a:solidFill>
                <a:latin typeface="Bookman Old Style" pitchFamily="18" charset="0"/>
              </a:rPr>
              <a:t> Отделение -  Жандармерия</a:t>
            </a:r>
          </a:p>
        </p:txBody>
      </p:sp>
      <p:pic>
        <p:nvPicPr>
          <p:cNvPr id="6" name="Picture 3" descr="konis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1714488"/>
            <a:ext cx="5473700" cy="40211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2" descr="jand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86512" y="2214554"/>
            <a:ext cx="2119312" cy="30559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Управляющая кнопка: домой 8">
            <a:hlinkClick r:id="rId5" action="ppaction://hlinksldjump" highlightClick="1"/>
          </p:cNvPr>
          <p:cNvSpPr/>
          <p:nvPr/>
        </p:nvSpPr>
        <p:spPr>
          <a:xfrm>
            <a:off x="8929688" y="6643688"/>
            <a:ext cx="214312" cy="2143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8"/>
          <p:cNvSpPr txBox="1">
            <a:spLocks noChangeArrowheads="1"/>
          </p:cNvSpPr>
          <p:nvPr/>
        </p:nvSpPr>
        <p:spPr bwMode="auto">
          <a:xfrm>
            <a:off x="5127625" y="53927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8435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93175" y="6597650"/>
            <a:ext cx="250825" cy="260350"/>
          </a:xfrm>
          <a:prstGeom prst="actionButtonForwardNex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" name="Picture 2" descr="27460178"/>
          <p:cNvPicPr>
            <a:picLocks noChangeAspect="1" noChangeArrowheads="1"/>
          </p:cNvPicPr>
          <p:nvPr/>
        </p:nvPicPr>
        <p:blipFill>
          <a:blip r:embed="rId2" cstate="email">
            <a:lum bright="32000" contrast="-5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2286000" y="571500"/>
            <a:ext cx="45751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sz="3200">
                <a:solidFill>
                  <a:schemeClr val="tx2"/>
                </a:solidFill>
                <a:latin typeface="Bookman Old Style" pitchFamily="18" charset="0"/>
              </a:rPr>
              <a:t>Польское   восстание</a:t>
            </a:r>
          </a:p>
        </p:txBody>
      </p:sp>
      <p:pic>
        <p:nvPicPr>
          <p:cNvPr id="6" name="Picture 2" descr="48314821_41083_or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28" y="1428736"/>
            <a:ext cx="6553200" cy="43703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929688" y="6643688"/>
            <a:ext cx="214312" cy="2143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8"/>
          <p:cNvSpPr txBox="1">
            <a:spLocks noChangeArrowheads="1"/>
          </p:cNvSpPr>
          <p:nvPr/>
        </p:nvSpPr>
        <p:spPr bwMode="auto">
          <a:xfrm>
            <a:off x="5127625" y="53927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9459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93175" y="6597650"/>
            <a:ext cx="250825" cy="260350"/>
          </a:xfrm>
          <a:prstGeom prst="actionButtonForwardNex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" name="Picture 2" descr="27460178"/>
          <p:cNvPicPr>
            <a:picLocks noChangeAspect="1" noChangeArrowheads="1"/>
          </p:cNvPicPr>
          <p:nvPr/>
        </p:nvPicPr>
        <p:blipFill>
          <a:blip r:embed="rId2" cstate="email">
            <a:lum bright="32000" contrast="-5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14375" y="428625"/>
            <a:ext cx="8229600" cy="1139825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>
                <a:latin typeface="Bookman Old Style" pitchFamily="18" charset="0"/>
                <a:ea typeface="+mj-ea"/>
                <a:cs typeface="+mj-cs"/>
              </a:rPr>
              <a:t>Крымская  война </a:t>
            </a:r>
          </a:p>
        </p:txBody>
      </p:sp>
      <p:pic>
        <p:nvPicPr>
          <p:cNvPr id="6" name="Picture 4" descr="Malakhov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071538" y="1214422"/>
            <a:ext cx="7071327" cy="46915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Управляющая кнопка: домой 7">
            <a:hlinkClick r:id="rId4" action="ppaction://hlinksldjump" highlightClick="1"/>
          </p:cNvPr>
          <p:cNvSpPr/>
          <p:nvPr/>
        </p:nvSpPr>
        <p:spPr>
          <a:xfrm>
            <a:off x="8929688" y="6643688"/>
            <a:ext cx="214312" cy="2143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8"/>
          <p:cNvSpPr txBox="1">
            <a:spLocks noChangeArrowheads="1"/>
          </p:cNvSpPr>
          <p:nvPr/>
        </p:nvSpPr>
        <p:spPr bwMode="auto">
          <a:xfrm>
            <a:off x="5127625" y="53927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0483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93175" y="6597650"/>
            <a:ext cx="250825" cy="260350"/>
          </a:xfrm>
          <a:prstGeom prst="actionButtonForwardNex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" name="Picture 2" descr="27460178"/>
          <p:cNvPicPr>
            <a:picLocks noChangeAspect="1" noChangeArrowheads="1"/>
          </p:cNvPicPr>
          <p:nvPr/>
        </p:nvPicPr>
        <p:blipFill>
          <a:blip r:embed="rId2" cstate="email">
            <a:lum bright="32000" contrast="-5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0485" name="Text Box 10"/>
          <p:cNvSpPr txBox="1">
            <a:spLocks noChangeArrowheads="1"/>
          </p:cNvSpPr>
          <p:nvPr/>
        </p:nvSpPr>
        <p:spPr bwMode="auto">
          <a:xfrm>
            <a:off x="2500313" y="428625"/>
            <a:ext cx="41862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3200">
                <a:solidFill>
                  <a:schemeClr val="tx2"/>
                </a:solidFill>
                <a:latin typeface="Bookman Old Style" pitchFamily="18" charset="0"/>
              </a:rPr>
              <a:t>Витебский   вокзал</a:t>
            </a:r>
          </a:p>
        </p:txBody>
      </p:sp>
      <p:pic>
        <p:nvPicPr>
          <p:cNvPr id="6" name="Picture 7" descr="1801nsppncjd183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85852" y="1142984"/>
            <a:ext cx="6769100" cy="36671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0487" name="Прямоугольник 9"/>
          <p:cNvSpPr>
            <a:spLocks noChangeArrowheads="1"/>
          </p:cNvSpPr>
          <p:nvPr/>
        </p:nvSpPr>
        <p:spPr bwMode="auto">
          <a:xfrm>
            <a:off x="2286000" y="5072063"/>
            <a:ext cx="650081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ru-RU" sz="1600">
                <a:latin typeface="Bookman Old Style" pitchFamily="18" charset="0"/>
              </a:rPr>
              <a:t>Торжественное открытие всей линии Царскосельской железной дороги состоялось 11 ноября 1837 года. Первым рейсом из Петербурга в Царское Село управлял сам </a:t>
            </a:r>
            <a:r>
              <a:rPr lang="ru-RU" sz="1600">
                <a:latin typeface="Bookman Old Style" pitchFamily="18" charset="0"/>
                <a:hlinkClick r:id="rId4" action="ppaction://hlinksldjump"/>
              </a:rPr>
              <a:t>Герстнер </a:t>
            </a:r>
            <a:endParaRPr lang="ru-RU" sz="1600">
              <a:latin typeface="Bookman Old Style" pitchFamily="18" charset="0"/>
            </a:endParaRPr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929688" y="6643688"/>
            <a:ext cx="214312" cy="2143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8"/>
          <p:cNvSpPr txBox="1">
            <a:spLocks noChangeArrowheads="1"/>
          </p:cNvSpPr>
          <p:nvPr/>
        </p:nvSpPr>
        <p:spPr bwMode="auto">
          <a:xfrm>
            <a:off x="5127625" y="53927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1507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93175" y="6597650"/>
            <a:ext cx="250825" cy="260350"/>
          </a:xfrm>
          <a:prstGeom prst="actionButtonForwardNex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" name="Picture 2" descr="27460178"/>
          <p:cNvPicPr>
            <a:picLocks noChangeAspect="1" noChangeArrowheads="1"/>
          </p:cNvPicPr>
          <p:nvPr/>
        </p:nvPicPr>
        <p:blipFill>
          <a:blip r:embed="rId2" cstate="email">
            <a:lum bright="32000" contrast="-5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1071563" y="357188"/>
            <a:ext cx="70564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3200">
                <a:solidFill>
                  <a:schemeClr val="tx2"/>
                </a:solidFill>
                <a:latin typeface="Bookman Old Style" pitchFamily="18" charset="0"/>
              </a:rPr>
              <a:t>Московский   вокзал</a:t>
            </a:r>
          </a:p>
        </p:txBody>
      </p:sp>
      <p:pic>
        <p:nvPicPr>
          <p:cNvPr id="6" name="Picture 5" descr="c8824e271b4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12068" y="1142984"/>
            <a:ext cx="5892012" cy="37862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1511" name="Rectangle 8"/>
          <p:cNvSpPr>
            <a:spLocks noChangeArrowheads="1"/>
          </p:cNvSpPr>
          <p:nvPr/>
        </p:nvSpPr>
        <p:spPr bwMode="auto">
          <a:xfrm>
            <a:off x="2071688" y="5014913"/>
            <a:ext cx="62865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1" hangingPunct="1"/>
            <a:r>
              <a:rPr lang="ru-RU" sz="1600">
                <a:latin typeface="Bookman Old Style" pitchFamily="18" charset="0"/>
              </a:rPr>
              <a:t>Первый поезд прибыл из Санкт-Петербурга в Москву 3 августа 1851 года. Регулярное движение по первой российской магистрали было открыто 1 ноября 1851 года. </a:t>
            </a:r>
            <a:br>
              <a:rPr lang="ru-RU" sz="1600">
                <a:latin typeface="Bookman Old Style" pitchFamily="18" charset="0"/>
              </a:rPr>
            </a:br>
            <a:r>
              <a:rPr lang="ru-RU" sz="1600">
                <a:latin typeface="Bookman Old Style" pitchFamily="18" charset="0"/>
                <a:hlinkClick r:id="" action="ppaction://noaction"/>
              </a:rPr>
              <a:t>Архитектор Константин Тон</a:t>
            </a:r>
            <a:endParaRPr lang="ru-RU" sz="1600">
              <a:latin typeface="Bookman Old Style" pitchFamily="18" charset="0"/>
            </a:endParaRPr>
          </a:p>
        </p:txBody>
      </p:sp>
      <p:sp>
        <p:nvSpPr>
          <p:cNvPr id="10" name="Управляющая кнопка: домой 9">
            <a:hlinkClick r:id="rId4" action="ppaction://hlinksldjump" highlightClick="1"/>
          </p:cNvPr>
          <p:cNvSpPr/>
          <p:nvPr/>
        </p:nvSpPr>
        <p:spPr>
          <a:xfrm>
            <a:off x="8929688" y="6643688"/>
            <a:ext cx="214312" cy="2143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8"/>
          <p:cNvSpPr txBox="1">
            <a:spLocks noChangeArrowheads="1"/>
          </p:cNvSpPr>
          <p:nvPr/>
        </p:nvSpPr>
        <p:spPr bwMode="auto">
          <a:xfrm>
            <a:off x="5127625" y="53927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2531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93175" y="6597650"/>
            <a:ext cx="250825" cy="260350"/>
          </a:xfrm>
          <a:prstGeom prst="actionButtonForwardNex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" name="Picture 2" descr="27460178"/>
          <p:cNvPicPr>
            <a:picLocks noChangeAspect="1" noChangeArrowheads="1"/>
          </p:cNvPicPr>
          <p:nvPr/>
        </p:nvPicPr>
        <p:blipFill>
          <a:blip r:embed="rId2" cstate="email">
            <a:lum bright="32000" contrast="-5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2533" name="Text Box 1027"/>
          <p:cNvSpPr txBox="1">
            <a:spLocks noChangeArrowheads="1"/>
          </p:cNvSpPr>
          <p:nvPr/>
        </p:nvSpPr>
        <p:spPr bwMode="auto">
          <a:xfrm>
            <a:off x="2000250" y="642938"/>
            <a:ext cx="62658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chemeClr val="tx2"/>
                </a:solidFill>
                <a:latin typeface="Bookman Old Style" pitchFamily="18" charset="0"/>
              </a:rPr>
              <a:t>Франц фон-Герстнер</a:t>
            </a:r>
          </a:p>
        </p:txBody>
      </p:sp>
      <p:pic>
        <p:nvPicPr>
          <p:cNvPr id="6" name="Picture 1025" descr="Герстнер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4213" y="1341438"/>
            <a:ext cx="3732212" cy="4679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2535" name="Rectangle 1024"/>
          <p:cNvSpPr>
            <a:spLocks noChangeArrowheads="1"/>
          </p:cNvSpPr>
          <p:nvPr/>
        </p:nvSpPr>
        <p:spPr bwMode="auto">
          <a:xfrm>
            <a:off x="5072063" y="2357438"/>
            <a:ext cx="2890837" cy="2017712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bIns="31740" anchor="ctr">
            <a:spAutoFit/>
          </a:bodyPr>
          <a:lstStyle/>
          <a:p>
            <a:pPr algn="ctr" eaLnBrk="1" hangingPunct="1"/>
            <a:endParaRPr lang="ru-RU">
              <a:latin typeface="Garamond" pitchFamily="18" charset="0"/>
            </a:endParaRPr>
          </a:p>
          <a:p>
            <a:pPr algn="just" eaLnBrk="1" hangingPunct="1"/>
            <a:r>
              <a:rPr lang="ru-RU">
                <a:latin typeface="Bookman Old Style" pitchFamily="18" charset="0"/>
              </a:rPr>
              <a:t>Австрийский дворянин, профессор Венского университета, известный инженер. </a:t>
            </a:r>
          </a:p>
          <a:p>
            <a:pPr algn="just"/>
            <a:endParaRPr lang="ru-RU"/>
          </a:p>
        </p:txBody>
      </p:sp>
      <p:sp>
        <p:nvSpPr>
          <p:cNvPr id="10" name="Управляющая кнопка: домой 9">
            <a:hlinkClick r:id="rId4" action="ppaction://hlinksldjump" highlightClick="1"/>
          </p:cNvPr>
          <p:cNvSpPr/>
          <p:nvPr/>
        </p:nvSpPr>
        <p:spPr>
          <a:xfrm>
            <a:off x="8929688" y="6715125"/>
            <a:ext cx="214312" cy="14287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8"/>
          <p:cNvSpPr txBox="1">
            <a:spLocks noChangeArrowheads="1"/>
          </p:cNvSpPr>
          <p:nvPr/>
        </p:nvSpPr>
        <p:spPr bwMode="auto">
          <a:xfrm>
            <a:off x="5127625" y="53927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3555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93175" y="6597650"/>
            <a:ext cx="250825" cy="260350"/>
          </a:xfrm>
          <a:prstGeom prst="actionButtonForwardNex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3556" name="Picture 2" descr="27460178"/>
          <p:cNvPicPr>
            <a:picLocks noChangeAspect="1" noChangeArrowheads="1"/>
          </p:cNvPicPr>
          <p:nvPr/>
        </p:nvPicPr>
        <p:blipFill>
          <a:blip r:embed="rId2" cstate="email">
            <a:lum bright="32000" contrast="-5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ctangle 1028"/>
          <p:cNvSpPr>
            <a:spLocks noChangeArrowheads="1"/>
          </p:cNvSpPr>
          <p:nvPr/>
        </p:nvSpPr>
        <p:spPr bwMode="auto">
          <a:xfrm>
            <a:off x="1571625" y="2000250"/>
            <a:ext cx="6572250" cy="2032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ru-RU">
                <a:latin typeface="Bookman Old Style" pitchFamily="18" charset="0"/>
              </a:rPr>
              <a:t>Николай I скоропостижно скончался 18 февраля (2 марта) 1855 года; по наиболее распространённой версии — от скоротечного воспаления лёгких (простудился незадолго до смерти принимая парад в лёгком мундире) или гриппа. </a:t>
            </a:r>
          </a:p>
          <a:p>
            <a:pPr algn="ctr" eaLnBrk="1" hangingPunct="1"/>
            <a:r>
              <a:rPr lang="ru-RU">
                <a:latin typeface="Bookman Old Style" pitchFamily="18" charset="0"/>
              </a:rPr>
              <a:t>После его смерти российский престол унаследовал его сын, Александр II.</a:t>
            </a:r>
          </a:p>
        </p:txBody>
      </p:sp>
      <p:sp>
        <p:nvSpPr>
          <p:cNvPr id="9" name="Управляющая кнопка: домой 8">
            <a:hlinkClick r:id="" action="ppaction://hlinkshowjump?jump=endshow" highlightClick="1"/>
          </p:cNvPr>
          <p:cNvSpPr/>
          <p:nvPr/>
        </p:nvSpPr>
        <p:spPr>
          <a:xfrm>
            <a:off x="8929688" y="6572250"/>
            <a:ext cx="214312" cy="285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8"/>
          <p:cNvSpPr txBox="1">
            <a:spLocks noChangeArrowheads="1"/>
          </p:cNvSpPr>
          <p:nvPr/>
        </p:nvSpPr>
        <p:spPr bwMode="auto">
          <a:xfrm>
            <a:off x="5127625" y="53927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7171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93175" y="6597650"/>
            <a:ext cx="250825" cy="260350"/>
          </a:xfrm>
          <a:prstGeom prst="actionButtonForwardNex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" name="Picture 2" descr="27460178"/>
          <p:cNvPicPr>
            <a:picLocks noChangeAspect="1" noChangeArrowheads="1"/>
          </p:cNvPicPr>
          <p:nvPr/>
        </p:nvPicPr>
        <p:blipFill>
          <a:blip r:embed="rId2" cstate="email">
            <a:lum bright="32000" contrast="-5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650" y="1341438"/>
            <a:ext cx="3240088" cy="39592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6463" y="1341438"/>
            <a:ext cx="3240087" cy="39592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571500" y="5429250"/>
            <a:ext cx="39290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Bookman Old Style" pitchFamily="18" charset="0"/>
              </a:rPr>
              <a:t>Мария Федоровна </a:t>
            </a:r>
          </a:p>
          <a:p>
            <a:r>
              <a:rPr lang="ru-RU">
                <a:latin typeface="Bookman Old Style" pitchFamily="18" charset="0"/>
              </a:rPr>
              <a:t>(София – Доротея – Августа – Луиза)</a:t>
            </a:r>
          </a:p>
        </p:txBody>
      </p:sp>
      <p:sp>
        <p:nvSpPr>
          <p:cNvPr id="7176" name="Text Box 9"/>
          <p:cNvSpPr txBox="1">
            <a:spLocks noChangeArrowheads="1"/>
          </p:cNvSpPr>
          <p:nvPr/>
        </p:nvSpPr>
        <p:spPr bwMode="auto">
          <a:xfrm>
            <a:off x="4929188" y="5643563"/>
            <a:ext cx="26654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Bookman Old Style" pitchFamily="18" charset="0"/>
              </a:rPr>
              <a:t>Павел </a:t>
            </a:r>
            <a:r>
              <a:rPr lang="en-US">
                <a:latin typeface="Bookman Old Style" pitchFamily="18" charset="0"/>
              </a:rPr>
              <a:t>I – </a:t>
            </a:r>
            <a:r>
              <a:rPr lang="ru-RU">
                <a:latin typeface="Bookman Old Style" pitchFamily="18" charset="0"/>
              </a:rPr>
              <a:t>Император 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>
          <a:xfrm>
            <a:off x="914400" y="571500"/>
            <a:ext cx="8229600" cy="782638"/>
          </a:xfrm>
          <a:prstGeom prst="rect">
            <a:avLst/>
          </a:prstGeom>
          <a:noFill/>
          <a:ln/>
        </p:spPr>
        <p:txBody>
          <a:bodyPr>
            <a:normAutofit fontScale="97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>
                <a:latin typeface="Bookman Old Style" pitchFamily="18" charset="0"/>
                <a:ea typeface="+mj-ea"/>
                <a:cs typeface="+mj-cs"/>
              </a:rPr>
              <a:t>Родители будущего императора</a:t>
            </a:r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929688" y="6643688"/>
            <a:ext cx="214312" cy="2143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8"/>
          <p:cNvSpPr txBox="1">
            <a:spLocks noChangeArrowheads="1"/>
          </p:cNvSpPr>
          <p:nvPr/>
        </p:nvSpPr>
        <p:spPr bwMode="auto">
          <a:xfrm>
            <a:off x="5127625" y="53927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8195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93175" y="6597650"/>
            <a:ext cx="250825" cy="260350"/>
          </a:xfrm>
          <a:prstGeom prst="actionButtonForwardNex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" name="Picture 2" descr="27460178"/>
          <p:cNvPicPr>
            <a:picLocks noChangeAspect="1" noChangeArrowheads="1"/>
          </p:cNvPicPr>
          <p:nvPr/>
        </p:nvPicPr>
        <p:blipFill>
          <a:blip r:embed="rId2" cstate="email">
            <a:lum bright="32000" contrast="-5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1026" descr="Первые 2 года Николай служил младшим офицером в рядах Преображенского полк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99592" y="1052736"/>
            <a:ext cx="3624262" cy="47513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198" name="Rectangle 1025"/>
          <p:cNvSpPr>
            <a:spLocks noChangeArrowheads="1"/>
          </p:cNvSpPr>
          <p:nvPr/>
        </p:nvSpPr>
        <p:spPr bwMode="auto">
          <a:xfrm>
            <a:off x="4857750" y="642938"/>
            <a:ext cx="3857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3200">
                <a:solidFill>
                  <a:schemeClr val="tx2"/>
                </a:solidFill>
                <a:latin typeface="Bookman Old Style" pitchFamily="18" charset="0"/>
              </a:rPr>
              <a:t>Николай</a:t>
            </a:r>
            <a:r>
              <a:rPr lang="ru-RU" sz="3600" b="1">
                <a:solidFill>
                  <a:schemeClr val="tx2"/>
                </a:solidFill>
                <a:latin typeface="Bookman Old Style" pitchFamily="18" charset="0"/>
              </a:rPr>
              <a:t> </a:t>
            </a:r>
          </a:p>
        </p:txBody>
      </p:sp>
      <p:sp>
        <p:nvSpPr>
          <p:cNvPr id="8199" name="Text Box 1024"/>
          <p:cNvSpPr txBox="1">
            <a:spLocks noChangeArrowheads="1"/>
          </p:cNvSpPr>
          <p:nvPr/>
        </p:nvSpPr>
        <p:spPr bwMode="auto">
          <a:xfrm>
            <a:off x="4929188" y="2214563"/>
            <a:ext cx="3282950" cy="1190625"/>
          </a:xfrm>
          <a:prstGeom prst="rect">
            <a:avLst/>
          </a:prstGeom>
          <a:solidFill>
            <a:schemeClr val="bg2"/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>
                <a:latin typeface="Bookman Old Style" pitchFamily="18" charset="0"/>
              </a:rPr>
              <a:t>Николай получил хорошее домашнее образование, но особого усердия к учёбе не проявлял . </a:t>
            </a: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929688" y="6643688"/>
            <a:ext cx="214312" cy="2143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8"/>
          <p:cNvSpPr txBox="1">
            <a:spLocks noChangeArrowheads="1"/>
          </p:cNvSpPr>
          <p:nvPr/>
        </p:nvSpPr>
        <p:spPr bwMode="auto">
          <a:xfrm>
            <a:off x="5127625" y="53927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9219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93175" y="6597650"/>
            <a:ext cx="250825" cy="260350"/>
          </a:xfrm>
          <a:prstGeom prst="actionButtonForwardNex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" name="Picture 2" descr="27460178"/>
          <p:cNvPicPr>
            <a:picLocks noChangeAspect="1" noChangeArrowheads="1"/>
          </p:cNvPicPr>
          <p:nvPr/>
        </p:nvPicPr>
        <p:blipFill>
          <a:blip r:embed="rId2" cstate="email">
            <a:lum bright="32000" contrast="-5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14375" y="500063"/>
            <a:ext cx="8183563" cy="785812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>
                <a:latin typeface="Bookman Old Style" pitchFamily="18" charset="0"/>
                <a:ea typeface="+mj-ea"/>
                <a:cs typeface="+mj-cs"/>
              </a:rPr>
              <a:t>Семья   Императора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1538" y="1285860"/>
            <a:ext cx="3141662" cy="43577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29190" y="1285860"/>
            <a:ext cx="3321051" cy="43577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224" name="Text Box 6"/>
          <p:cNvSpPr txBox="1">
            <a:spLocks noChangeArrowheads="1"/>
          </p:cNvSpPr>
          <p:nvPr/>
        </p:nvSpPr>
        <p:spPr bwMode="auto">
          <a:xfrm>
            <a:off x="1143000" y="5715000"/>
            <a:ext cx="31702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Bookman Old Style" pitchFamily="18" charset="0"/>
              </a:rPr>
              <a:t>Александра Федоровна</a:t>
            </a:r>
          </a:p>
        </p:txBody>
      </p:sp>
      <p:sp>
        <p:nvSpPr>
          <p:cNvPr id="9225" name="Text Box 7"/>
          <p:cNvSpPr txBox="1">
            <a:spLocks noChangeArrowheads="1"/>
          </p:cNvSpPr>
          <p:nvPr/>
        </p:nvSpPr>
        <p:spPr bwMode="auto">
          <a:xfrm>
            <a:off x="5786438" y="5715000"/>
            <a:ext cx="1346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Bookman Old Style" pitchFamily="18" charset="0"/>
              </a:rPr>
              <a:t>Николай </a:t>
            </a:r>
            <a:r>
              <a:rPr lang="en-US">
                <a:latin typeface="Bookman Old Style" pitchFamily="18" charset="0"/>
              </a:rPr>
              <a:t>I</a:t>
            </a:r>
            <a:endParaRPr lang="ru-RU">
              <a:latin typeface="Bookman Old Style" pitchFamily="18" charset="0"/>
            </a:endParaRP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929688" y="6643688"/>
            <a:ext cx="214312" cy="2143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8"/>
          <p:cNvSpPr txBox="1">
            <a:spLocks noChangeArrowheads="1"/>
          </p:cNvSpPr>
          <p:nvPr/>
        </p:nvSpPr>
        <p:spPr bwMode="auto">
          <a:xfrm>
            <a:off x="5127625" y="53927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0243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93175" y="6597650"/>
            <a:ext cx="250825" cy="260350"/>
          </a:xfrm>
          <a:prstGeom prst="actionButtonForwardNex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" name="Picture 2" descr="27460178"/>
          <p:cNvPicPr>
            <a:picLocks noChangeAspect="1" noChangeArrowheads="1"/>
          </p:cNvPicPr>
          <p:nvPr/>
        </p:nvPicPr>
        <p:blipFill>
          <a:blip r:embed="rId2" cstate="email">
            <a:lum bright="32000" contrast="-5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28625" y="214313"/>
            <a:ext cx="1928813" cy="10509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>
                <a:latin typeface="Bookman Old Style" pitchFamily="18" charset="0"/>
                <a:ea typeface="+mj-ea"/>
                <a:cs typeface="+mj-cs"/>
              </a:rPr>
              <a:t>Дети:</a:t>
            </a:r>
          </a:p>
        </p:txBody>
      </p:sp>
      <p:pic>
        <p:nvPicPr>
          <p:cNvPr id="6" name="Picture 4" descr="250px-Grand_Duchess_Maria_Nikolayevna%2C_1857_Hermitag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0125" y="1143000"/>
            <a:ext cx="1458913" cy="19446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5" descr="250px-Olganicolaievna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874" y="1143000"/>
            <a:ext cx="1357315" cy="19446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6" descr="200px-Alexandra_Nikolaievna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57874" y="1143000"/>
            <a:ext cx="1428769" cy="19446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4375" y="4000500"/>
            <a:ext cx="1390650" cy="19192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7" descr="%B8%D0%BA%D0%BE%D0%BB%D0%B0%D0%B5%D0%B2%D0%B8%D1%87_%D0%BE%D1%82%D0%B5%D1%86_%D0%9D%D0%B8%D0%BA_%D0%9A%D0%BE%D0%BD%D1%81%D1%82%D0%B0%D0%BD%D1%82%D0%B8%D0%BD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71750" y="4000504"/>
            <a:ext cx="1468438" cy="19446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Picture 8" descr="300px-Grand_Duke_Nicholas_Nikolaevich_of_Russia_%281831-1891%29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572000" y="4000500"/>
            <a:ext cx="1457325" cy="19446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Picture 9" descr="%BE%D0%B3%D0%BE_%D0%9A%D0%BD%D1%8F%D0%B7%D1%8F_%D0%9C%D0%B8%D1%85%D0%B0%D0%B8%D0%BB%D0%B0_%D0%9D%D0%B8%D0%BA%D0%BE%D0%BB%D0%B0%D0%B5%D0%B2%D0%B8%D1%87%D0%B0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715125" y="4000500"/>
            <a:ext cx="1423988" cy="19446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253" name="Rectangle 15"/>
          <p:cNvSpPr>
            <a:spLocks noChangeArrowheads="1"/>
          </p:cNvSpPr>
          <p:nvPr/>
        </p:nvSpPr>
        <p:spPr bwMode="auto">
          <a:xfrm>
            <a:off x="928688" y="3143250"/>
            <a:ext cx="23034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ru-RU" sz="1400" b="1">
                <a:latin typeface="Bookman Old Style" pitchFamily="18" charset="0"/>
              </a:rPr>
              <a:t>Мария Николаевна</a:t>
            </a:r>
            <a:r>
              <a:rPr lang="ru-RU" sz="1400">
                <a:latin typeface="Bookman Old Style" pitchFamily="18" charset="0"/>
              </a:rPr>
              <a:t> </a:t>
            </a:r>
            <a:endParaRPr lang="en-US" sz="1400">
              <a:latin typeface="Bookman Old Style" pitchFamily="18" charset="0"/>
            </a:endParaRPr>
          </a:p>
          <a:p>
            <a:pPr eaLnBrk="1" hangingPunct="1"/>
            <a:r>
              <a:rPr lang="ru-RU" sz="1400">
                <a:latin typeface="Bookman Old Style" pitchFamily="18" charset="0"/>
              </a:rPr>
              <a:t>(1819 - 1876) </a:t>
            </a:r>
          </a:p>
        </p:txBody>
      </p:sp>
      <p:sp>
        <p:nvSpPr>
          <p:cNvPr id="10254" name="Rectangle 16"/>
          <p:cNvSpPr>
            <a:spLocks noChangeArrowheads="1"/>
          </p:cNvSpPr>
          <p:nvPr/>
        </p:nvSpPr>
        <p:spPr bwMode="auto">
          <a:xfrm>
            <a:off x="3500438" y="3143250"/>
            <a:ext cx="20716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1400" b="1">
                <a:latin typeface="Bookman Old Style" pitchFamily="18" charset="0"/>
              </a:rPr>
              <a:t>Ольга Николаевна</a:t>
            </a:r>
          </a:p>
          <a:p>
            <a:pPr eaLnBrk="1" hangingPunct="1"/>
            <a:r>
              <a:rPr lang="ru-RU" sz="1400">
                <a:latin typeface="Bookman Old Style" pitchFamily="18" charset="0"/>
              </a:rPr>
              <a:t> 11 сентября 1822</a:t>
            </a:r>
          </a:p>
        </p:txBody>
      </p:sp>
      <p:sp>
        <p:nvSpPr>
          <p:cNvPr id="10255" name="Rectangle 17"/>
          <p:cNvSpPr>
            <a:spLocks noChangeArrowheads="1"/>
          </p:cNvSpPr>
          <p:nvPr/>
        </p:nvSpPr>
        <p:spPr bwMode="auto">
          <a:xfrm>
            <a:off x="5786438" y="3143250"/>
            <a:ext cx="2571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1400" b="1">
                <a:latin typeface="Bookman Old Style" pitchFamily="18" charset="0"/>
              </a:rPr>
              <a:t>Александра Николаевна</a:t>
            </a:r>
            <a:r>
              <a:rPr lang="ru-RU" sz="1400">
                <a:latin typeface="Bookman Old Style" pitchFamily="18" charset="0"/>
              </a:rPr>
              <a:t> </a:t>
            </a:r>
          </a:p>
          <a:p>
            <a:pPr eaLnBrk="1" hangingPunct="1"/>
            <a:r>
              <a:rPr lang="ru-RU" sz="1400">
                <a:latin typeface="Bookman Old Style" pitchFamily="18" charset="0"/>
              </a:rPr>
              <a:t>24 июня 1825 </a:t>
            </a:r>
          </a:p>
        </p:txBody>
      </p:sp>
      <p:sp>
        <p:nvSpPr>
          <p:cNvPr id="10256" name="Rectangle 11"/>
          <p:cNvSpPr>
            <a:spLocks noChangeArrowheads="1"/>
          </p:cNvSpPr>
          <p:nvPr/>
        </p:nvSpPr>
        <p:spPr bwMode="auto">
          <a:xfrm>
            <a:off x="714375" y="6000750"/>
            <a:ext cx="19446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1400" b="1">
                <a:latin typeface="Bookman Old Style" pitchFamily="18" charset="0"/>
              </a:rPr>
              <a:t>Александр II</a:t>
            </a:r>
            <a:r>
              <a:rPr lang="ru-RU" sz="1400">
                <a:latin typeface="Bookman Old Style" pitchFamily="18" charset="0"/>
              </a:rPr>
              <a:t> </a:t>
            </a:r>
          </a:p>
          <a:p>
            <a:pPr eaLnBrk="1" hangingPunct="1"/>
            <a:r>
              <a:rPr lang="ru-RU" sz="1400">
                <a:latin typeface="Bookman Old Style" pitchFamily="18" charset="0"/>
              </a:rPr>
              <a:t>(1818—1881)</a:t>
            </a:r>
          </a:p>
        </p:txBody>
      </p:sp>
      <p:sp>
        <p:nvSpPr>
          <p:cNvPr id="10257" name="Rectangle 12"/>
          <p:cNvSpPr>
            <a:spLocks noChangeArrowheads="1"/>
          </p:cNvSpPr>
          <p:nvPr/>
        </p:nvSpPr>
        <p:spPr bwMode="auto">
          <a:xfrm>
            <a:off x="2500313" y="6000750"/>
            <a:ext cx="15128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ru-RU" sz="1400" b="1">
                <a:latin typeface="Bookman Old Style" pitchFamily="18" charset="0"/>
              </a:rPr>
              <a:t>Константин</a:t>
            </a:r>
            <a:r>
              <a:rPr lang="ru-RU" sz="1400">
                <a:latin typeface="Bookman Old Style" pitchFamily="18" charset="0"/>
              </a:rPr>
              <a:t> (1827—1892</a:t>
            </a:r>
            <a:r>
              <a:rPr lang="ru-RU" sz="1400"/>
              <a:t>) </a:t>
            </a:r>
          </a:p>
        </p:txBody>
      </p:sp>
      <p:sp>
        <p:nvSpPr>
          <p:cNvPr id="10258" name="Rectangle 13"/>
          <p:cNvSpPr>
            <a:spLocks noChangeArrowheads="1"/>
          </p:cNvSpPr>
          <p:nvPr/>
        </p:nvSpPr>
        <p:spPr bwMode="auto">
          <a:xfrm>
            <a:off x="4500563" y="6000750"/>
            <a:ext cx="15128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ru-RU" sz="1400" b="1">
                <a:latin typeface="Bookman Old Style" pitchFamily="18" charset="0"/>
              </a:rPr>
              <a:t>Николай</a:t>
            </a:r>
            <a:r>
              <a:rPr lang="ru-RU" sz="1400">
                <a:latin typeface="Bookman Old Style" pitchFamily="18" charset="0"/>
              </a:rPr>
              <a:t> (1831—1891) </a:t>
            </a:r>
          </a:p>
        </p:txBody>
      </p:sp>
      <p:sp>
        <p:nvSpPr>
          <p:cNvPr id="10259" name="Rectangle 14"/>
          <p:cNvSpPr>
            <a:spLocks noChangeArrowheads="1"/>
          </p:cNvSpPr>
          <p:nvPr/>
        </p:nvSpPr>
        <p:spPr bwMode="auto">
          <a:xfrm>
            <a:off x="6643688" y="6000750"/>
            <a:ext cx="18383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ru-RU" sz="1400" b="1">
                <a:latin typeface="Bookman Old Style" pitchFamily="18" charset="0"/>
              </a:rPr>
              <a:t>Михаил</a:t>
            </a:r>
            <a:r>
              <a:rPr lang="ru-RU" sz="1400">
                <a:latin typeface="Bookman Old Style" pitchFamily="18" charset="0"/>
              </a:rPr>
              <a:t> </a:t>
            </a:r>
          </a:p>
          <a:p>
            <a:pPr eaLnBrk="1" hangingPunct="1"/>
            <a:r>
              <a:rPr lang="ru-RU" sz="1400">
                <a:latin typeface="Bookman Old Style" pitchFamily="18" charset="0"/>
              </a:rPr>
              <a:t>(1832—1909</a:t>
            </a:r>
            <a:r>
              <a:rPr lang="ru-RU" sz="1200">
                <a:latin typeface="Bookman Old Style" pitchFamily="18" charset="0"/>
              </a:rPr>
              <a:t>)</a:t>
            </a:r>
            <a:r>
              <a:rPr lang="ru-RU">
                <a:latin typeface="Bookman Old Style" pitchFamily="18" charset="0"/>
              </a:rPr>
              <a:t> </a:t>
            </a:r>
          </a:p>
        </p:txBody>
      </p:sp>
      <p:sp>
        <p:nvSpPr>
          <p:cNvPr id="21" name="Управляющая кнопка: домой 20">
            <a:hlinkClick r:id="rId10" action="ppaction://hlinksldjump" highlightClick="1"/>
          </p:cNvPr>
          <p:cNvSpPr/>
          <p:nvPr/>
        </p:nvSpPr>
        <p:spPr>
          <a:xfrm>
            <a:off x="8929688" y="6643688"/>
            <a:ext cx="214312" cy="2143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8"/>
          <p:cNvSpPr txBox="1">
            <a:spLocks noChangeArrowheads="1"/>
          </p:cNvSpPr>
          <p:nvPr/>
        </p:nvSpPr>
        <p:spPr bwMode="auto">
          <a:xfrm>
            <a:off x="5127625" y="53927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1267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93175" y="6597650"/>
            <a:ext cx="250825" cy="260350"/>
          </a:xfrm>
          <a:prstGeom prst="actionButtonForwardNex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" name="Picture 2" descr="27460178"/>
          <p:cNvPicPr>
            <a:picLocks noChangeAspect="1" noChangeArrowheads="1"/>
          </p:cNvPicPr>
          <p:nvPr/>
        </p:nvPicPr>
        <p:blipFill>
          <a:blip r:embed="rId2" cstate="email">
            <a:lum bright="32000" contrast="-5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269" name="Rectangle 3"/>
          <p:cNvSpPr>
            <a:spLocks noChangeArrowheads="1"/>
          </p:cNvSpPr>
          <p:nvPr/>
        </p:nvSpPr>
        <p:spPr bwMode="auto">
          <a:xfrm>
            <a:off x="1000125" y="428625"/>
            <a:ext cx="71294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3200">
                <a:solidFill>
                  <a:schemeClr val="tx2"/>
                </a:solidFill>
                <a:latin typeface="Bookman Old Style" pitchFamily="18" charset="0"/>
              </a:rPr>
              <a:t>Воцарение  императора </a:t>
            </a:r>
          </a:p>
        </p:txBody>
      </p:sp>
      <p:pic>
        <p:nvPicPr>
          <p:cNvPr id="6" name="Picture 4" descr="КП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1538" y="1214422"/>
            <a:ext cx="2928958" cy="44457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4572000" y="1341438"/>
            <a:ext cx="3571875" cy="3370262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ru-RU">
                <a:latin typeface="Bookman Old Style" pitchFamily="18" charset="0"/>
              </a:rPr>
              <a:t>Из Манифеста Александра </a:t>
            </a:r>
            <a:r>
              <a:rPr lang="en-US">
                <a:latin typeface="Bookman Old Style" pitchFamily="18" charset="0"/>
              </a:rPr>
              <a:t>I</a:t>
            </a:r>
            <a:r>
              <a:rPr lang="ru-RU">
                <a:latin typeface="Bookman Old Style" pitchFamily="18" charset="0"/>
              </a:rPr>
              <a:t>:</a:t>
            </a:r>
          </a:p>
          <a:p>
            <a:pPr algn="just" eaLnBrk="1" hangingPunct="1"/>
            <a:endParaRPr lang="ru-RU">
              <a:latin typeface="Bookman Old Style" pitchFamily="18" charset="0"/>
            </a:endParaRPr>
          </a:p>
          <a:p>
            <a:pPr algn="just" eaLnBrk="1" hangingPunct="1"/>
            <a:r>
              <a:rPr lang="en-US">
                <a:latin typeface="Bookman Old Style" pitchFamily="18" charset="0"/>
              </a:rPr>
              <a:t> </a:t>
            </a:r>
            <a:r>
              <a:rPr lang="ru-RU" sz="1600" b="1" i="1">
                <a:latin typeface="Bookman Old Style" pitchFamily="18" charset="0"/>
              </a:rPr>
              <a:t>«акт сего отречения ради достоверной известности, хранить в Московском Большом Успенском Соборе и  в трех высших Правительственных местах…</a:t>
            </a:r>
          </a:p>
          <a:p>
            <a:pPr algn="just" eaLnBrk="1" hangingPunct="1"/>
            <a:endParaRPr lang="ru-RU" sz="1600" b="1" i="1">
              <a:latin typeface="Bookman Old Style" pitchFamily="18" charset="0"/>
            </a:endParaRPr>
          </a:p>
          <a:p>
            <a:pPr algn="just" eaLnBrk="1" hangingPunct="1"/>
            <a:r>
              <a:rPr lang="ru-RU" sz="1600" b="1" i="1">
                <a:latin typeface="Bookman Old Style" pitchFamily="18" charset="0"/>
              </a:rPr>
              <a:t>в случае моей кончины открыть московскому епархиальному архиерею и московскому генерал-губернатору в Успенском соборе прежде всякого другого деяния…»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1285875" y="5786438"/>
            <a:ext cx="2341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Bookman Old Style" pitchFamily="18" charset="0"/>
              </a:rPr>
              <a:t>Князь Константин</a:t>
            </a:r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929688" y="6643688"/>
            <a:ext cx="214312" cy="2143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8"/>
          <p:cNvSpPr txBox="1">
            <a:spLocks noChangeArrowheads="1"/>
          </p:cNvSpPr>
          <p:nvPr/>
        </p:nvSpPr>
        <p:spPr bwMode="auto">
          <a:xfrm>
            <a:off x="5127625" y="53927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2291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93175" y="6597650"/>
            <a:ext cx="250825" cy="260350"/>
          </a:xfrm>
          <a:prstGeom prst="actionButtonForwardNex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" name="Picture 2" descr="27460178"/>
          <p:cNvPicPr>
            <a:picLocks noChangeAspect="1" noChangeArrowheads="1"/>
          </p:cNvPicPr>
          <p:nvPr/>
        </p:nvPicPr>
        <p:blipFill>
          <a:blip r:embed="rId2" cstate="email">
            <a:lum bright="32000" contrast="-5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293" name="Rectangle 2050"/>
          <p:cNvSpPr>
            <a:spLocks noChangeArrowheads="1"/>
          </p:cNvSpPr>
          <p:nvPr/>
        </p:nvSpPr>
        <p:spPr bwMode="auto">
          <a:xfrm>
            <a:off x="1071563" y="428625"/>
            <a:ext cx="75612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3200">
                <a:solidFill>
                  <a:schemeClr val="tx2"/>
                </a:solidFill>
                <a:latin typeface="Bookman Old Style" pitchFamily="18" charset="0"/>
              </a:rPr>
              <a:t>Восстание   Декабристов</a:t>
            </a:r>
          </a:p>
        </p:txBody>
      </p:sp>
      <p:pic>
        <p:nvPicPr>
          <p:cNvPr id="6" name="Picture 2048" descr="is70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1357298"/>
            <a:ext cx="3198508" cy="32147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2051" descr="восстание декабристов Тимм В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29059" y="1357298"/>
            <a:ext cx="4714908" cy="32147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296" name="Прямоугольник 11"/>
          <p:cNvSpPr>
            <a:spLocks noChangeArrowheads="1"/>
          </p:cNvSpPr>
          <p:nvPr/>
        </p:nvSpPr>
        <p:spPr bwMode="auto">
          <a:xfrm>
            <a:off x="2214563" y="4714875"/>
            <a:ext cx="65722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Bookman Old Style" pitchFamily="18" charset="0"/>
              </a:rPr>
              <a:t>Во время переприсяги  14 декабря 1825 года произошло восстание на Сенатской площади, но план Государственного переворота выполнить не удалось. </a:t>
            </a:r>
          </a:p>
          <a:p>
            <a:r>
              <a:rPr lang="ru-RU" sz="1600">
                <a:latin typeface="Bookman Old Style" pitchFamily="18" charset="0"/>
              </a:rPr>
              <a:t>Восстание было подавлено. Убито 300 солдат и более 1000 горожан. 121 человек сосланы на каторгу, 5 декабристов были казнены</a:t>
            </a:r>
            <a:r>
              <a:rPr lang="ru-RU" sz="1600">
                <a:latin typeface="Arial "/>
              </a:rPr>
              <a:t>.</a:t>
            </a:r>
            <a:endParaRPr lang="ru-RU" sz="1600"/>
          </a:p>
        </p:txBody>
      </p:sp>
      <p:sp>
        <p:nvSpPr>
          <p:cNvPr id="10" name="Управляющая кнопка: домой 9">
            <a:hlinkClick r:id="rId5" action="ppaction://hlinksldjump" highlightClick="1"/>
          </p:cNvPr>
          <p:cNvSpPr/>
          <p:nvPr/>
        </p:nvSpPr>
        <p:spPr>
          <a:xfrm>
            <a:off x="8929688" y="6643688"/>
            <a:ext cx="214312" cy="2143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8"/>
          <p:cNvSpPr txBox="1">
            <a:spLocks noChangeArrowheads="1"/>
          </p:cNvSpPr>
          <p:nvPr/>
        </p:nvSpPr>
        <p:spPr bwMode="auto">
          <a:xfrm>
            <a:off x="5127625" y="53927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3315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93175" y="6597650"/>
            <a:ext cx="250825" cy="260350"/>
          </a:xfrm>
          <a:prstGeom prst="actionButtonForwardNex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" name="Picture 2" descr="27460178"/>
          <p:cNvPicPr>
            <a:picLocks noChangeAspect="1" noChangeArrowheads="1"/>
          </p:cNvPicPr>
          <p:nvPr/>
        </p:nvPicPr>
        <p:blipFill>
          <a:blip r:embed="rId2" cstate="email">
            <a:lum bright="32000" contrast="-5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42938" y="500063"/>
            <a:ext cx="8229600" cy="57626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300" dirty="0">
                <a:latin typeface="Bookman Old Style" pitchFamily="18" charset="0"/>
                <a:ea typeface="+mj-ea"/>
                <a:cs typeface="+mj-cs"/>
              </a:rPr>
              <a:t>Александр Христофорович </a:t>
            </a:r>
            <a:r>
              <a:rPr lang="ru-RU" sz="3300" dirty="0" err="1">
                <a:latin typeface="Bookman Old Style" pitchFamily="18" charset="0"/>
                <a:ea typeface="+mj-ea"/>
                <a:cs typeface="+mj-cs"/>
              </a:rPr>
              <a:t>Бенкендорф</a:t>
            </a:r>
            <a:endParaRPr lang="ru-RU" sz="3300" dirty="0">
              <a:latin typeface="Bookman Old Style" pitchFamily="18" charset="0"/>
              <a:ea typeface="+mj-ea"/>
              <a:cs typeface="+mj-cs"/>
            </a:endParaRPr>
          </a:p>
        </p:txBody>
      </p:sp>
      <p:pic>
        <p:nvPicPr>
          <p:cNvPr id="6" name="Picture 4" descr="бекендорф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000100" y="1285860"/>
            <a:ext cx="3932238" cy="4495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319" name="Text Box 6"/>
          <p:cNvSpPr txBox="1">
            <a:spLocks noChangeArrowheads="1"/>
          </p:cNvSpPr>
          <p:nvPr/>
        </p:nvSpPr>
        <p:spPr bwMode="auto">
          <a:xfrm>
            <a:off x="5214938" y="2214563"/>
            <a:ext cx="3097212" cy="2032000"/>
          </a:xfrm>
          <a:prstGeom prst="rect">
            <a:avLst/>
          </a:prstGeom>
          <a:solidFill>
            <a:schemeClr val="bg2"/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>
                <a:latin typeface="Bookman Old Style" pitchFamily="18" charset="0"/>
              </a:rPr>
              <a:t>Граф (1783—1844) — российский военачальник, шеф жандармов и главный начальник Третьего отделения. </a:t>
            </a:r>
          </a:p>
          <a:p>
            <a:pPr eaLnBrk="1" hangingPunct="1"/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929688" y="6643688"/>
            <a:ext cx="214312" cy="2143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8"/>
          <p:cNvSpPr txBox="1">
            <a:spLocks noChangeArrowheads="1"/>
          </p:cNvSpPr>
          <p:nvPr/>
        </p:nvSpPr>
        <p:spPr bwMode="auto">
          <a:xfrm>
            <a:off x="5127625" y="53927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4339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93175" y="6597650"/>
            <a:ext cx="250825" cy="260350"/>
          </a:xfrm>
          <a:prstGeom prst="actionButtonForwardNex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" name="Picture 2" descr="27460178"/>
          <p:cNvPicPr>
            <a:picLocks noChangeAspect="1" noChangeArrowheads="1"/>
          </p:cNvPicPr>
          <p:nvPr/>
        </p:nvPicPr>
        <p:blipFill>
          <a:blip r:embed="rId2" cstate="email">
            <a:lum bright="32000" contrast="-5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1500188" y="357188"/>
            <a:ext cx="8229600" cy="11398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>
                <a:latin typeface="Bookman Old Style" pitchFamily="18" charset="0"/>
                <a:ea typeface="+mj-ea"/>
                <a:cs typeface="+mj-cs"/>
              </a:rPr>
              <a:t>Егор  </a:t>
            </a:r>
            <a:r>
              <a:rPr lang="ru-RU" sz="3200" dirty="0" err="1">
                <a:latin typeface="Bookman Old Style" pitchFamily="18" charset="0"/>
                <a:ea typeface="+mj-ea"/>
                <a:cs typeface="+mj-cs"/>
              </a:rPr>
              <a:t>Францевич</a:t>
            </a:r>
            <a:r>
              <a:rPr lang="ru-RU" sz="3200" dirty="0">
                <a:latin typeface="Bookman Old Style" pitchFamily="18" charset="0"/>
                <a:ea typeface="+mj-ea"/>
                <a:cs typeface="+mj-cs"/>
              </a:rPr>
              <a:t>  </a:t>
            </a:r>
            <a:r>
              <a:rPr lang="ru-RU" sz="3200" dirty="0" err="1">
                <a:latin typeface="Bookman Old Style" pitchFamily="18" charset="0"/>
                <a:ea typeface="+mj-ea"/>
                <a:cs typeface="+mj-cs"/>
              </a:rPr>
              <a:t>Канкрин</a:t>
            </a:r>
            <a:endParaRPr lang="ru-RU" sz="3200" dirty="0">
              <a:latin typeface="Bookman Old Style" pitchFamily="18" charset="0"/>
              <a:ea typeface="+mj-ea"/>
              <a:cs typeface="+mj-cs"/>
            </a:endParaRPr>
          </a:p>
        </p:txBody>
      </p:sp>
      <p:pic>
        <p:nvPicPr>
          <p:cNvPr id="6" name="Picture 4" descr="канкурин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14348" y="1500174"/>
            <a:ext cx="3595688" cy="43513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343" name="Text Box 8"/>
          <p:cNvSpPr txBox="1">
            <a:spLocks noChangeArrowheads="1"/>
          </p:cNvSpPr>
          <p:nvPr/>
        </p:nvSpPr>
        <p:spPr bwMode="auto">
          <a:xfrm>
            <a:off x="5072063" y="2143125"/>
            <a:ext cx="2808287" cy="2014538"/>
          </a:xfrm>
          <a:prstGeom prst="rect">
            <a:avLst/>
          </a:prstGeom>
          <a:solidFill>
            <a:schemeClr val="bg2"/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>
                <a:latin typeface="Bookman Old Style" pitchFamily="18" charset="0"/>
              </a:rPr>
              <a:t>Граф (1774—1845) — писатель и государственный деятель, министр финансов России в 1823—1844 годах. </a:t>
            </a:r>
          </a:p>
          <a:p>
            <a:pPr eaLnBrk="1" hangingPunct="1"/>
            <a:endParaRPr lang="ru-RU">
              <a:latin typeface="Arial "/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929688" y="6643688"/>
            <a:ext cx="214312" cy="2143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365</Words>
  <Application>Microsoft Office PowerPoint</Application>
  <PresentationFormat>Экран (4:3)</PresentationFormat>
  <Paragraphs>53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Алена</dc:creator>
  <cp:lastModifiedBy>Алена</cp:lastModifiedBy>
  <cp:revision>2</cp:revision>
  <dcterms:created xsi:type="dcterms:W3CDTF">2014-12-10T07:27:49Z</dcterms:created>
  <dcterms:modified xsi:type="dcterms:W3CDTF">2014-12-10T07:29:00Z</dcterms:modified>
</cp:coreProperties>
</file>