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20000"/>
                <a:lumOff val="80000"/>
              </a:schemeClr>
            </a:gs>
            <a:gs pos="0">
              <a:schemeClr val="bg1">
                <a:tint val="40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к уроку по литературе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8 классе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Песня как художественный прием характеристики героев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рассказе И.С. Тургенева «Певцы»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246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4536504" cy="505201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16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3802489" cy="580814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2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0"/>
            <a:ext cx="9248776" cy="665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58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208874"/>
            <a:ext cx="6534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Впервые </a:t>
            </a:r>
            <a:r>
              <a:rPr lang="ru-RU" dirty="0"/>
              <a:t>опубликовано: </a:t>
            </a:r>
            <a:r>
              <a:rPr lang="ru-RU" i="1" dirty="0" err="1"/>
              <a:t>Совр</a:t>
            </a:r>
            <a:r>
              <a:rPr lang="ru-RU" i="1" dirty="0"/>
              <a:t>, </a:t>
            </a:r>
            <a:r>
              <a:rPr lang="ru-RU" dirty="0"/>
              <a:t>1850, № 11, отд. I, с. 97 — 114 (ценз. </a:t>
            </a:r>
            <a:r>
              <a:rPr lang="ru-RU" dirty="0" err="1"/>
              <a:t>разр</a:t>
            </a:r>
            <a:r>
              <a:rPr lang="ru-RU" dirty="0"/>
              <a:t>. 31 окт.), под № XVIII, вместе с рассказом «Свидание», с общей подписью: Ив. Тургенев.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037196"/>
            <a:ext cx="66064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>
                <a:solidFill>
                  <a:srgbClr val="FF0000"/>
                </a:solidFill>
              </a:rPr>
              <a:t>В письме из Петербурга к П. Виардо </a:t>
            </a:r>
            <a:r>
              <a:rPr lang="ru-RU" dirty="0"/>
              <a:t>от 26 октября (7 ноября) 1850 г. Тургенев сообщал о прибавлении к «Запискам охотника» нового рассказа, в котором он «в немного прикрашенном виде» изобразил состязание двух народных певцов, </a:t>
            </a:r>
            <a:r>
              <a:rPr lang="ru-RU" u="sng" dirty="0">
                <a:solidFill>
                  <a:srgbClr val="FF0000"/>
                </a:solidFill>
              </a:rPr>
              <a:t>очевидцем которого он сам был «два месяца назад». — «...Там было много оригинальных личностей, — писал Тургенев, — которые я пытался зарисовать</a:t>
            </a:r>
            <a:r>
              <a:rPr lang="ru-RU" dirty="0"/>
              <a:t> à </a:t>
            </a:r>
            <a:r>
              <a:rPr lang="ru-RU" dirty="0" err="1"/>
              <a:t>la</a:t>
            </a:r>
            <a:r>
              <a:rPr lang="ru-RU" dirty="0"/>
              <a:t> </a:t>
            </a:r>
            <a:r>
              <a:rPr lang="ru-RU" dirty="0" err="1"/>
              <a:t>Teniers</a:t>
            </a:r>
            <a:r>
              <a:rPr lang="ru-RU" dirty="0"/>
              <a:t>...» (подлинник по-французски). </a:t>
            </a:r>
            <a:r>
              <a:rPr lang="ru-RU" u="sng" dirty="0">
                <a:solidFill>
                  <a:srgbClr val="FF0000"/>
                </a:solidFill>
              </a:rPr>
              <a:t>Одною из этих «оригинальных личностей», послужившей прототипом Якова-Турка, был Яков Пасынков, работавший на бумажной фабрике брата писателя — Н. С. Тургенева </a:t>
            </a:r>
            <a:r>
              <a:rPr lang="ru-RU" dirty="0"/>
              <a:t>(см.: Шумский И. О прототипе Якова-Турка в «Певцах» И. С. Тургенева. — Русская литература, 1959, № 3, с. 198 — 200). В воспоминаниях бывшего крепостного Тургенева, сельского учителя А. И. Замятина, свидетельствуется, что </a:t>
            </a:r>
            <a:r>
              <a:rPr lang="ru-RU" u="sng" dirty="0">
                <a:solidFill>
                  <a:srgbClr val="FF0000"/>
                </a:solidFill>
              </a:rPr>
              <a:t>«Яшка-турчонок, сын пленной турчанки» — реально существовавшее лицо </a:t>
            </a:r>
            <a:r>
              <a:rPr lang="ru-RU" dirty="0"/>
              <a:t>(см.: </a:t>
            </a:r>
            <a:r>
              <a:rPr lang="ru-RU" i="1" dirty="0" err="1"/>
              <a:t>Орл</a:t>
            </a:r>
            <a:r>
              <a:rPr lang="ru-RU" i="1" dirty="0"/>
              <a:t> </a:t>
            </a:r>
            <a:r>
              <a:rPr lang="ru-RU" i="1" dirty="0" err="1"/>
              <a:t>сб</a:t>
            </a:r>
            <a:r>
              <a:rPr lang="ru-RU" i="1" dirty="0"/>
              <a:t>, 1955, </a:t>
            </a:r>
            <a:r>
              <a:rPr lang="ru-RU" dirty="0"/>
              <a:t>с. 291).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927" y="13030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Из истории создания рассказа «Певцы»</a:t>
            </a:r>
          </a:p>
        </p:txBody>
      </p:sp>
    </p:spTree>
    <p:extLst>
      <p:ext uri="{BB962C8B-B14F-4D97-AF65-F5344CB8AC3E}">
        <p14:creationId xmlns:p14="http://schemas.microsoft.com/office/powerpoint/2010/main" val="273445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20688"/>
            <a:ext cx="60304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передаче Д. Олсуфьева сохранилось следующее свидетельство Тургенева о его работе над «Певцами»: в 70-х годах в Париже, в доме Е. С. Рахмановой, </a:t>
            </a:r>
            <a:r>
              <a:rPr lang="ru-RU" sz="2400" u="sng" dirty="0">
                <a:solidFill>
                  <a:srgbClr val="FF0000"/>
                </a:solidFill>
              </a:rPr>
              <a:t>«Тургенев доказывал, что вдохновение не исключает долгой, кропотливой, черной работы исправления написанного.</a:t>
            </a:r>
            <a:r>
              <a:rPr lang="ru-RU" sz="2400" dirty="0"/>
              <a:t> „Как, неужели рассказ „Певцы“ (из „Записок охотника“) вы написали не сразу, по вдохновению?“ — воскликнула одна из дам. </a:t>
            </a:r>
            <a:r>
              <a:rPr lang="ru-RU" sz="2400" u="sng" dirty="0">
                <a:solidFill>
                  <a:srgbClr val="FF0000"/>
                </a:solidFill>
              </a:rPr>
              <a:t>Как сейчас во всей точности помню ответ Тургенева: „Певцы“? Как мозаику составлял» </a:t>
            </a:r>
            <a:r>
              <a:rPr lang="ru-RU" sz="2400" dirty="0"/>
              <a:t>(Олсуфьев </a:t>
            </a:r>
            <a:r>
              <a:rPr lang="ru-RU" sz="2400" dirty="0" err="1"/>
              <a:t>Дм</a:t>
            </a:r>
            <a:r>
              <a:rPr lang="ru-RU" sz="2400" dirty="0"/>
              <a:t>. Тургенев. Воспоминания и заметки. — На чужой стороне, Прага, 1925, №11, с. 56).</a:t>
            </a:r>
          </a:p>
        </p:txBody>
      </p:sp>
    </p:spTree>
    <p:extLst>
      <p:ext uri="{BB962C8B-B14F-4D97-AF65-F5344CB8AC3E}">
        <p14:creationId xmlns:p14="http://schemas.microsoft.com/office/powerpoint/2010/main" val="327967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772818"/>
            <a:ext cx="69127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редакции «Современника» «Певцы» получили высокую оценку. 16 (28) ноября 1850 г, </a:t>
            </a:r>
            <a:r>
              <a:rPr lang="ru-RU" sz="2400" u="sng" dirty="0">
                <a:solidFill>
                  <a:srgbClr val="FF0000"/>
                </a:solidFill>
              </a:rPr>
              <a:t>Некрасов сообщал Анненкову: «Приехал Тургенев (уже давно), написал два рассказа, которые найдете в XI № „</a:t>
            </a:r>
            <a:r>
              <a:rPr lang="ru-RU" sz="2400" u="sng" dirty="0" err="1">
                <a:solidFill>
                  <a:srgbClr val="FF0000"/>
                </a:solidFill>
              </a:rPr>
              <a:t>Современ</a:t>
            </a:r>
            <a:r>
              <a:rPr lang="ru-RU" sz="2400" u="sng" dirty="0">
                <a:solidFill>
                  <a:srgbClr val="FF0000"/>
                </a:solidFill>
              </a:rPr>
              <a:t>&lt;</a:t>
            </a:r>
            <a:r>
              <a:rPr lang="ru-RU" sz="2400" u="sng" dirty="0" err="1">
                <a:solidFill>
                  <a:srgbClr val="FF0000"/>
                </a:solidFill>
              </a:rPr>
              <a:t>ника</a:t>
            </a:r>
            <a:r>
              <a:rPr lang="ru-RU" sz="2400" u="sng" dirty="0">
                <a:solidFill>
                  <a:srgbClr val="FF0000"/>
                </a:solidFill>
              </a:rPr>
              <a:t>&gt;“. Один из них, „Певцы“, — чудо! </a:t>
            </a:r>
            <a:r>
              <a:rPr lang="ru-RU" sz="2400" dirty="0"/>
              <a:t>И вообще это отличная поправка бедному „Современнику“, который в нынешнем году не может-таки похвалиться беллетристикой» </a:t>
            </a:r>
            <a:r>
              <a:rPr lang="ru-RU" sz="2400" i="1" dirty="0"/>
              <a:t>(Некрасов, </a:t>
            </a:r>
            <a:r>
              <a:rPr lang="ru-RU" sz="2400" dirty="0"/>
              <a:t>т. Х, с. 158). Сам </a:t>
            </a:r>
            <a:r>
              <a:rPr lang="ru-RU" sz="2400" u="sng" dirty="0">
                <a:solidFill>
                  <a:srgbClr val="FF0000"/>
                </a:solidFill>
              </a:rPr>
              <a:t>Тургенев в письме к П. Виардо (см. выше, с. 488) писал, что работа его удалась лучше, чем он ожидал</a:t>
            </a:r>
          </a:p>
        </p:txBody>
      </p:sp>
    </p:spTree>
    <p:extLst>
      <p:ext uri="{BB962C8B-B14F-4D97-AF65-F5344CB8AC3E}">
        <p14:creationId xmlns:p14="http://schemas.microsoft.com/office/powerpoint/2010/main" val="201228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2" y="1844826"/>
            <a:ext cx="63367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Тема </a:t>
            </a:r>
            <a:r>
              <a:rPr lang="ru-RU" sz="2400" dirty="0" smtClean="0"/>
              <a:t>художественной одаренности и духовного богатства простого русского человека была </a:t>
            </a:r>
            <a:r>
              <a:rPr lang="ru-RU" sz="2400" dirty="0"/>
              <a:t>по-своему близка и литераторам-славянофилам. И. С. Аксаков </a:t>
            </a:r>
            <a:r>
              <a:rPr lang="ru-RU" sz="2400" dirty="0" smtClean="0"/>
              <a:t>причислял «</a:t>
            </a:r>
            <a:r>
              <a:rPr lang="ru-RU" sz="2400" dirty="0"/>
              <a:t>Певцов» к лучшим произведениям Тургенева. </a:t>
            </a:r>
            <a:r>
              <a:rPr lang="ru-RU" sz="2400" u="sng" dirty="0">
                <a:solidFill>
                  <a:srgbClr val="FF0000"/>
                </a:solidFill>
              </a:rPr>
              <a:t>Показательны, однако, для разграничения взглядов Тургенева и славянофилов дружные выступления последних против изображенной вслед за состязанием певцов сцены пьяного разгула в кабаке</a:t>
            </a:r>
          </a:p>
        </p:txBody>
      </p:sp>
    </p:spTree>
    <p:extLst>
      <p:ext uri="{BB962C8B-B14F-4D97-AF65-F5344CB8AC3E}">
        <p14:creationId xmlns:p14="http://schemas.microsoft.com/office/powerpoint/2010/main" val="165980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1105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Для Тургенева, не разделявшего свойственной славянофилам идеализации русской народной жизни в период крепостничества, </a:t>
            </a:r>
            <a:r>
              <a:rPr lang="ru-RU" sz="2000" dirty="0">
                <a:solidFill>
                  <a:srgbClr val="FF0000"/>
                </a:solidFill>
              </a:rPr>
              <a:t>сцена разгула была необходимой частью его замысла, художественным выражением трагической судьбы талантливого русского человека; </a:t>
            </a:r>
            <a:r>
              <a:rPr lang="ru-RU" sz="2000" dirty="0"/>
              <a:t>славянофилы же усматривали в ней только вредную дань этнографическому натурализму. О своем расхождении со славянофилами Тургенев прямо писал К. С. Аксакову 16 (28) октября 1852 г. и 16 (28) января 1853 г.:</a:t>
            </a:r>
            <a:r>
              <a:rPr lang="ru-RU" sz="2000" dirty="0">
                <a:solidFill>
                  <a:srgbClr val="FF0000"/>
                </a:solidFill>
              </a:rPr>
              <a:t> «Я вижу трагическую судьбу племени, великую общественную драму там, где Вы находите успокоение и прибежище эпоса...»; «...по моему мнению, трагическая сторона народной жизни — не одного нашего народа — каждого — ускользает от Вас, между тем как самые наши песни громко говорят о ней!». </a:t>
            </a:r>
            <a:r>
              <a:rPr lang="ru-RU" sz="2000" dirty="0"/>
              <a:t>«Певцы» явились художественной разработкой этих тезисов. Один из основных мотивов «Записок охотника» — изображение сдавленных, скрытых и не находящих выхода могучих сил русского народа — находит в «Певцах» наиболее яркое выражение. В образах «певцов» и их слушателей Тургенев реалистически раскрыл трагедию духовно одаренных людей из народа в условиях крепостнического строя.</a:t>
            </a:r>
          </a:p>
        </p:txBody>
      </p:sp>
    </p:spTree>
    <p:extLst>
      <p:ext uri="{BB962C8B-B14F-4D97-AF65-F5344CB8AC3E}">
        <p14:creationId xmlns:p14="http://schemas.microsoft.com/office/powerpoint/2010/main" val="165528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Обладая выдающимися идейно-художественными достоинствами, рассказ Тургенева приобрел огромную популярность и оказал существенное влияние на последующую русскую литературу</a:t>
            </a:r>
            <a:r>
              <a:rPr lang="ru-RU" sz="2000" u="sng" dirty="0">
                <a:solidFill>
                  <a:srgbClr val="FF0000"/>
                </a:solidFill>
              </a:rPr>
              <a:t>. Будучи первым в русской литературе художественным изображением исполнения народных песен и искусства народных певцов, он начал собою целую галерею подобных изображений</a:t>
            </a:r>
            <a:r>
              <a:rPr lang="ru-RU" sz="2000" dirty="0"/>
              <a:t> в произведениях </a:t>
            </a:r>
            <a:r>
              <a:rPr lang="ru-RU" sz="2000" dirty="0" err="1"/>
              <a:t>Левитова</a:t>
            </a:r>
            <a:r>
              <a:rPr lang="ru-RU" sz="2000" dirty="0"/>
              <a:t>, Мамина-Сибиряка, </a:t>
            </a:r>
            <a:r>
              <a:rPr lang="ru-RU" sz="2000" dirty="0" err="1"/>
              <a:t>Эртеля</a:t>
            </a:r>
            <a:r>
              <a:rPr lang="ru-RU" sz="2000" dirty="0"/>
              <a:t>, Короленко, М. Горького. «Певцы» чаще, чем какой бы то ни было другой рассказ «Записок охотника», подвергались инсценировкам (первые опыты относятся к 1867 г.).</a:t>
            </a:r>
            <a:r>
              <a:rPr lang="ru-RU" sz="2000" u="sng" dirty="0">
                <a:solidFill>
                  <a:srgbClr val="FF0000"/>
                </a:solidFill>
              </a:rPr>
              <a:t> В юбилейном 1918 г. в постановке «Певцов» на сцене Александрийского театра принял участие Ф. И. Шаляпин</a:t>
            </a:r>
            <a:r>
              <a:rPr lang="ru-RU" sz="2000" dirty="0"/>
              <a:t> (см.: Данилов С. С. и </a:t>
            </a:r>
            <a:r>
              <a:rPr lang="ru-RU" sz="2000" dirty="0" err="1"/>
              <a:t>Альтшуллер</a:t>
            </a:r>
            <a:r>
              <a:rPr lang="ru-RU" sz="2000" dirty="0"/>
              <a:t> А. Я. «Записки охотника» на сцене. — </a:t>
            </a:r>
            <a:r>
              <a:rPr lang="ru-RU" sz="2000" i="1" dirty="0" err="1"/>
              <a:t>Орл</a:t>
            </a:r>
            <a:r>
              <a:rPr lang="ru-RU" sz="2000" i="1" dirty="0"/>
              <a:t> </a:t>
            </a:r>
            <a:r>
              <a:rPr lang="ru-RU" sz="2000" i="1" dirty="0" err="1"/>
              <a:t>сб</a:t>
            </a:r>
            <a:r>
              <a:rPr lang="ru-RU" sz="2000" i="1" dirty="0"/>
              <a:t>, 1955, </a:t>
            </a:r>
            <a:r>
              <a:rPr lang="ru-RU" sz="2000" dirty="0"/>
              <a:t>с. 296 — 303).</a:t>
            </a:r>
          </a:p>
        </p:txBody>
      </p:sp>
    </p:spTree>
    <p:extLst>
      <p:ext uri="{BB962C8B-B14F-4D97-AF65-F5344CB8AC3E}">
        <p14:creationId xmlns:p14="http://schemas.microsoft.com/office/powerpoint/2010/main" val="36574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3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Стр. 208. </a:t>
            </a:r>
            <a:r>
              <a:rPr lang="ru-RU" sz="1200" i="1" dirty="0"/>
              <a:t>Небольшое сельцо Колотовка... </a:t>
            </a:r>
            <a:r>
              <a:rPr lang="ru-RU" sz="1200" dirty="0"/>
              <a:t>— Село с таким названием находилось в двух верстах от с. Тургенева </a:t>
            </a:r>
            <a:r>
              <a:rPr lang="ru-RU" sz="1200" i="1" dirty="0"/>
              <a:t>(Рында, </a:t>
            </a:r>
            <a:r>
              <a:rPr lang="ru-RU" sz="1200" dirty="0"/>
              <a:t>с. 74).</a:t>
            </a:r>
          </a:p>
          <a:p>
            <a:r>
              <a:rPr lang="ru-RU" sz="1200" i="1" dirty="0"/>
              <a:t>...помещице, за лихой и бойкий нрав прозванной в околотке Стрыганихой... </a:t>
            </a:r>
            <a:r>
              <a:rPr lang="ru-RU" sz="1200" dirty="0"/>
              <a:t>— Прозвище «Стрыганиха», в основе которого лежат понятия «строгать» и «стричь» (отдавать в солдаты), в сочетании с экспрессивным суффиксом создавало образ ярой крепостницы и напоминало о свирепой «Салтычихе», памятной в то время еще многим читателям. Вся характеристика «Стрыганихи» не была пропущена в «Современник» цензурой.</a:t>
            </a:r>
          </a:p>
          <a:p>
            <a:r>
              <a:rPr lang="ru-RU" sz="1200" dirty="0"/>
              <a:t>Стр. 209. </a:t>
            </a:r>
            <a:r>
              <a:rPr lang="ru-RU" sz="1200" i="1" dirty="0"/>
              <a:t>...в красном товаре... </a:t>
            </a:r>
            <a:r>
              <a:rPr lang="ru-RU" sz="1200" dirty="0"/>
              <a:t>— Красный товар — аршинный, продаваемый в линейных мерах, а не поштучно.</a:t>
            </a:r>
          </a:p>
          <a:p>
            <a:r>
              <a:rPr lang="ru-RU" sz="1200" dirty="0"/>
              <a:t>Стр. 211. </a:t>
            </a:r>
            <a:r>
              <a:rPr lang="ru-RU" sz="1200" i="1" dirty="0"/>
              <a:t>...рядчик с Жиздры. </a:t>
            </a:r>
            <a:r>
              <a:rPr lang="ru-RU" sz="1200" dirty="0"/>
              <a:t>— Рядчик — мелкий подрядчик, берущий на себя не исполнение работ, а только поставку рабочих.</a:t>
            </a:r>
          </a:p>
          <a:p>
            <a:r>
              <a:rPr lang="ru-RU" sz="1200" dirty="0"/>
              <a:t>491</a:t>
            </a:r>
          </a:p>
          <a:p>
            <a:r>
              <a:rPr lang="ru-RU" sz="1200" i="1" dirty="0"/>
              <a:t>...осьмуху пива поставили... </a:t>
            </a:r>
            <a:r>
              <a:rPr lang="ru-RU" sz="1200" dirty="0"/>
              <a:t>— Осьмуха — восьмая доля ведра.</a:t>
            </a:r>
          </a:p>
          <a:p>
            <a:r>
              <a:rPr lang="ru-RU" sz="1200" dirty="0"/>
              <a:t>Стр. 218. </a:t>
            </a:r>
            <a:r>
              <a:rPr lang="ru-RU" sz="1200" i="1" dirty="0"/>
              <a:t>...происходил он от однодворцев... </a:t>
            </a:r>
            <a:r>
              <a:rPr lang="ru-RU" sz="1200" dirty="0"/>
              <a:t>— См. примеч. на с. 461.</a:t>
            </a:r>
          </a:p>
          <a:p>
            <a:r>
              <a:rPr lang="ru-RU" sz="1200" dirty="0"/>
              <a:t>Стр. 219. </a:t>
            </a:r>
            <a:r>
              <a:rPr lang="ru-RU" sz="1200" i="1" dirty="0"/>
              <a:t>Распашу я, молода-молоденька... </a:t>
            </a:r>
            <a:r>
              <a:rPr lang="ru-RU" sz="1200" dirty="0"/>
              <a:t>— Широко распространенная русская народная лирическая песня с плясовым напевом, известная более с зачином: «Я посею, млада-</a:t>
            </a:r>
            <a:r>
              <a:rPr lang="ru-RU" sz="1200" dirty="0" err="1"/>
              <a:t>младень</a:t>
            </a:r>
            <a:r>
              <a:rPr lang="ru-RU" sz="1200" dirty="0"/>
              <a:t>-ка...». Опубликована впервые М. Д. Чулковым в 1770 г. Другой вариант, записанный в г. Орле, см.: </a:t>
            </a:r>
            <a:r>
              <a:rPr lang="ru-RU" sz="1200" i="1" dirty="0"/>
              <a:t>Киреевский, </a:t>
            </a:r>
            <a:r>
              <a:rPr lang="ru-RU" sz="1200" dirty="0"/>
              <a:t>вып. II, ч. 2, с. 82. Мелодия этой песни положена П. И. Чайковским в основу финала его Первой симфонии.</a:t>
            </a:r>
          </a:p>
          <a:p>
            <a:r>
              <a:rPr lang="ru-RU" sz="1200" i="1" dirty="0"/>
              <a:t>Действительно, в наших краях знают толк в пении, и недаром село Сергиевское ~ славится ~ согласным напевом. </a:t>
            </a:r>
            <a:r>
              <a:rPr lang="ru-RU" sz="1200" dirty="0"/>
              <a:t>— Село Сергиевское (ныне г. Плавск) находилось в пределах б. Тульской губ., на пути из Тулы в Орел. В черновом автографе после приведенных слов зачеркнуто: «Я бы [не одному] каждому музыканту посоветовал [поеха&lt;</a:t>
            </a:r>
            <a:r>
              <a:rPr lang="ru-RU" sz="1200" dirty="0" err="1"/>
              <a:t>ть</a:t>
            </a:r>
            <a:r>
              <a:rPr lang="ru-RU" sz="1200" dirty="0"/>
              <a:t>&gt;] съездить послушать хор Сергиевских мужиков; я ему отвечаю, что он бы не раскаялся в своей поездке и, может быть, вынес бы оттуда не одну мысль и не одно замечание».</a:t>
            </a:r>
          </a:p>
          <a:p>
            <a:r>
              <a:rPr lang="ru-RU" sz="1200" dirty="0"/>
              <a:t>Стр. 221. </a:t>
            </a:r>
            <a:r>
              <a:rPr lang="ru-RU" sz="1200" i="1" dirty="0"/>
              <a:t>Полехами называются обитатели южного Полесья... </a:t>
            </a:r>
            <a:r>
              <a:rPr lang="ru-RU" sz="1200" dirty="0"/>
              <a:t>— В первоначальной редакции этой сноски Тургенев обещал «когда-нибудь» подробнее поговорить о полесских селах (см. раздел «Варианты» в изд.: </a:t>
            </a:r>
            <a:r>
              <a:rPr lang="ru-RU" sz="1200" i="1" dirty="0"/>
              <a:t>Т, ПСС и П, Сочинения, </a:t>
            </a:r>
            <a:r>
              <a:rPr lang="ru-RU" sz="1200" dirty="0"/>
              <a:t>т. IV, с. 432). Частичной реализацией этого намерения была, очевидно, его «Поездка в Полесье» (наст. изд., Сочинения, т. 5).</a:t>
            </a:r>
          </a:p>
          <a:p>
            <a:r>
              <a:rPr lang="ru-RU" sz="1200" dirty="0"/>
              <a:t>Стр. 222. </a:t>
            </a:r>
            <a:r>
              <a:rPr lang="ru-RU" sz="1200" i="1" dirty="0"/>
              <a:t>«.Не одна во поле дороженька пролегала»... </a:t>
            </a:r>
            <a:r>
              <a:rPr lang="ru-RU" sz="1200" dirty="0"/>
              <a:t>— В первоначальных рукописях и в «Современнике» герой рассказа выступал с другой песней:</a:t>
            </a:r>
          </a:p>
          <a:p>
            <a:r>
              <a:rPr lang="ru-RU" sz="1200" dirty="0"/>
              <a:t>«При долинушке стояла,</a:t>
            </a:r>
            <a:br>
              <a:rPr lang="ru-RU" sz="1200" dirty="0"/>
            </a:br>
            <a:r>
              <a:rPr lang="ru-RU" sz="1200" dirty="0"/>
              <a:t>Калинушку ломала...»</a:t>
            </a:r>
          </a:p>
          <a:p>
            <a:r>
              <a:rPr lang="ru-RU" sz="1200" dirty="0"/>
              <a:t>Полный текст ее, записанный в Малоархангельском уезде Орловской губ., см.: </a:t>
            </a:r>
            <a:r>
              <a:rPr lang="ru-RU" sz="1200" i="1" dirty="0"/>
              <a:t>Киреевский, </a:t>
            </a:r>
            <a:r>
              <a:rPr lang="ru-RU" sz="1200" dirty="0"/>
              <a:t>вып. II, ч. 2, с. 119 — 120.</a:t>
            </a:r>
          </a:p>
        </p:txBody>
      </p:sp>
    </p:spTree>
    <p:extLst>
      <p:ext uri="{BB962C8B-B14F-4D97-AF65-F5344CB8AC3E}">
        <p14:creationId xmlns:p14="http://schemas.microsoft.com/office/powerpoint/2010/main" val="258570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40" y="0"/>
            <a:ext cx="9161162" cy="675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7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424936" cy="6070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Arial" charset="0"/>
                <a:cs typeface="Arial" charset="0"/>
              </a:rPr>
              <a:t>Но вскоре </a:t>
            </a:r>
            <a:r>
              <a:rPr lang="ru-RU" sz="2000" u="sng" dirty="0">
                <a:solidFill>
                  <a:srgbClr val="FF0000"/>
                </a:solidFill>
                <a:latin typeface="Arial" charset="0"/>
                <a:cs typeface="Arial" charset="0"/>
              </a:rPr>
              <a:t>В. А. Инсарский</a:t>
            </a:r>
            <a:r>
              <a:rPr lang="ru-RU" sz="2000" dirty="0">
                <a:latin typeface="Arial" charset="0"/>
                <a:cs typeface="Arial" charset="0"/>
              </a:rPr>
              <a:t> заметил Тургеневу, что эта веселая, почти плясовая песня, каким бы певцом она ни была исполнена, не могла возбудить в слушателях грустных и томительных чувств и тронуть их до слез, как это представлено в рассказе, </a:t>
            </a:r>
            <a:r>
              <a:rPr lang="ru-RU" sz="2000" u="sng" dirty="0">
                <a:solidFill>
                  <a:srgbClr val="FF0000"/>
                </a:solidFill>
                <a:latin typeface="Arial" charset="0"/>
                <a:cs typeface="Arial" charset="0"/>
              </a:rPr>
              <a:t>и рекомендовал заменить ее более содержательной и глубокой «Дороженькой», которую тут же и спел</a:t>
            </a:r>
            <a:r>
              <a:rPr lang="ru-RU" sz="2000" dirty="0">
                <a:latin typeface="Arial" charset="0"/>
                <a:cs typeface="Arial" charset="0"/>
              </a:rPr>
              <a:t> (Инсарский В. А. Половодье. СПб., 1875, с. 139 — 140. См. также: Записки В. А. Инсарского. СПб., 1898. Ч. 2, с. 309. Свидетельство Инсарского появилось в печати еще при жизни Тургенева и не вызвало возражений с его стороны). В цензурной рукописи Тургенев заменил песню «Дороженькой», вполне соответствующей его замыслу и гораздо лучше, чем прежняя, контрастирующей с песней рядчика. </a:t>
            </a:r>
            <a:r>
              <a:rPr lang="ru-RU" sz="2000" u="sng" dirty="0">
                <a:solidFill>
                  <a:srgbClr val="FF0000"/>
                </a:solidFill>
                <a:latin typeface="Arial" charset="0"/>
                <a:cs typeface="Arial" charset="0"/>
              </a:rPr>
              <a:t>В мемуарах Л. А. Жемчужникова сохранился рассказ о том, как Тургенев устроил у себя в петербургской квартире состязание певцов — художника К. А. Горбунова, исполнявшего русские песни, в том числе «Дороженьку», и автора мемуаров, исполнявшего песни украинские </a:t>
            </a:r>
            <a:r>
              <a:rPr lang="ru-RU" sz="2000" dirty="0">
                <a:latin typeface="Arial" charset="0"/>
                <a:cs typeface="Arial" charset="0"/>
              </a:rPr>
              <a:t>(см.: Жемчужников Л. От кадетского корпуса к Академии художеств. 1828 — 1852. М., 1926, с. 101 — 102). Такое состязание могло быть устроено Тургеневым специально для проверки </a:t>
            </a:r>
            <a:r>
              <a:rPr lang="ru-RU" sz="2000" dirty="0" smtClean="0">
                <a:latin typeface="Arial" charset="0"/>
                <a:cs typeface="Arial" charset="0"/>
              </a:rPr>
              <a:t>указаний</a:t>
            </a:r>
            <a:endParaRPr lang="ru-RU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692696"/>
            <a:ext cx="7340352" cy="85211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i="1" dirty="0" smtClean="0"/>
              <a:t>Звучит романс на стихи И.С. Тургенева </a:t>
            </a:r>
          </a:p>
          <a:p>
            <a:pPr algn="ctr"/>
            <a:r>
              <a:rPr lang="ru-RU" sz="2400" i="1" dirty="0" smtClean="0"/>
              <a:t>«Утро туманное»</a:t>
            </a:r>
            <a:endParaRPr lang="ru-RU" sz="24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7"/>
            <a:ext cx="7848872" cy="47846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88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5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8861" y="1772816"/>
            <a:ext cx="6696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cap="all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Рассказ «Певцы»</a:t>
            </a:r>
            <a:r>
              <a:rPr lang="ru-RU" u="sng" cap="all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 </a:t>
            </a:r>
          </a:p>
          <a:p>
            <a:pPr algn="ctr"/>
            <a:r>
              <a:rPr lang="ru-RU" u="sng" dirty="0" smtClean="0">
                <a:latin typeface="BatangChe" pitchFamily="49" charset="-127"/>
                <a:ea typeface="BatangChe" pitchFamily="49" charset="-127"/>
              </a:rPr>
              <a:t>из</a:t>
            </a:r>
            <a:r>
              <a:rPr lang="ru-RU" sz="2800" u="sng" dirty="0" smtClean="0">
                <a:latin typeface="BatangChe" pitchFamily="49" charset="-127"/>
                <a:ea typeface="BatangChe" pitchFamily="49" charset="-127"/>
              </a:rPr>
              <a:t> сборника </a:t>
            </a:r>
          </a:p>
          <a:p>
            <a:pPr algn="ctr"/>
            <a:r>
              <a:rPr lang="ru-RU" sz="2800" u="sng" dirty="0" smtClean="0">
                <a:latin typeface="BatangChe" pitchFamily="49" charset="-127"/>
                <a:ea typeface="BatangChe" pitchFamily="49" charset="-127"/>
              </a:rPr>
              <a:t>«Записки охотника»</a:t>
            </a:r>
            <a:endParaRPr lang="ru-RU" sz="2800" u="sng" dirty="0">
              <a:latin typeface="BatangChe" pitchFamily="49" charset="-127"/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866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Arial Black" pitchFamily="34" charset="0"/>
              </a:rPr>
              <a:t>Словарь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2"/>
                </a:solidFill>
              </a:rPr>
              <a:t>осьмуха</a:t>
            </a:r>
            <a:r>
              <a:rPr lang="ru-RU" dirty="0" smtClean="0"/>
              <a:t>-восьмая доля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2"/>
                </a:solidFill>
              </a:rPr>
              <a:t>рядчик</a:t>
            </a:r>
            <a:r>
              <a:rPr lang="ru-RU" dirty="0" smtClean="0"/>
              <a:t>-кто рядит, подряжает, зовут так второстепенных подрядчиков, не берущих на себя работы, а только поставку рабочих 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грош</a:t>
            </a:r>
            <a:r>
              <a:rPr lang="ru-RU" dirty="0" smtClean="0"/>
              <a:t>-2-х копеечная медная монета</a:t>
            </a:r>
          </a:p>
          <a:p>
            <a:r>
              <a:rPr lang="ru-RU" dirty="0" smtClean="0"/>
              <a:t> биться об заклад- поспорить на что-то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2"/>
                </a:solidFill>
              </a:rPr>
              <a:t>лубочные картинки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 1) луб-войлочная ткань растений;</a:t>
            </a:r>
          </a:p>
          <a:p>
            <a:r>
              <a:rPr lang="ru-RU" dirty="0" smtClean="0"/>
              <a:t>2) кусок коры; </a:t>
            </a:r>
          </a:p>
          <a:p>
            <a:r>
              <a:rPr lang="ru-RU" dirty="0" smtClean="0"/>
              <a:t>3) лубок-липовая доска, на которой гравирована картинка; </a:t>
            </a:r>
          </a:p>
          <a:p>
            <a:r>
              <a:rPr lang="ru-RU" dirty="0" smtClean="0"/>
              <a:t>4) о литературе: примитивная, рассчитанная на невзыскательный вкус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 нанковый</a:t>
            </a:r>
            <a:r>
              <a:rPr lang="ru-RU" dirty="0" smtClean="0"/>
              <a:t> -хлопчато-бумажная ткань из толстой пряжи, чаще желтого цвета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2"/>
                </a:solidFill>
              </a:rPr>
              <a:t>кафтан</a:t>
            </a:r>
            <a:r>
              <a:rPr lang="ru-RU" dirty="0" smtClean="0"/>
              <a:t>-русская мужская долгополая одежда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2"/>
                </a:solidFill>
              </a:rPr>
              <a:t>свита</a:t>
            </a:r>
            <a:r>
              <a:rPr lang="ru-RU" dirty="0" smtClean="0"/>
              <a:t>-верхняя длинная одежда у украинцев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2"/>
                </a:solidFill>
              </a:rPr>
              <a:t>ярмо</a:t>
            </a:r>
            <a:r>
              <a:rPr lang="ru-RU" dirty="0" smtClean="0"/>
              <a:t>-деревянный хомут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2"/>
                </a:solidFill>
              </a:rPr>
              <a:t>картуз</a:t>
            </a:r>
            <a:r>
              <a:rPr lang="ru-RU" dirty="0" smtClean="0"/>
              <a:t>-фуражка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2"/>
                </a:solidFill>
              </a:rPr>
              <a:t>дворовый человек</a:t>
            </a:r>
            <a:r>
              <a:rPr lang="ru-RU" dirty="0" smtClean="0"/>
              <a:t>-принадлежащий к дворне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2"/>
                </a:solidFill>
              </a:rPr>
              <a:t>дворня</a:t>
            </a:r>
            <a:r>
              <a:rPr lang="ru-RU" dirty="0" smtClean="0"/>
              <a:t>-помещичья прислуга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140770"/>
            <a:ext cx="655272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Характеристика героя</a:t>
            </a:r>
          </a:p>
          <a:p>
            <a:pPr algn="just">
              <a:lnSpc>
                <a:spcPct val="200000"/>
              </a:lnSpc>
            </a:pPr>
            <a:r>
              <a:rPr lang="ru-RU" i="1" dirty="0" smtClean="0"/>
              <a:t> 1.Портрет</a:t>
            </a:r>
          </a:p>
          <a:p>
            <a:pPr algn="just">
              <a:lnSpc>
                <a:spcPct val="200000"/>
              </a:lnSpc>
            </a:pPr>
            <a:r>
              <a:rPr lang="ru-RU" i="1" dirty="0" smtClean="0"/>
              <a:t> 2. Внешность, одежда</a:t>
            </a:r>
          </a:p>
          <a:p>
            <a:pPr algn="just">
              <a:lnSpc>
                <a:spcPct val="200000"/>
              </a:lnSpc>
            </a:pPr>
            <a:r>
              <a:rPr lang="ru-RU" i="1" dirty="0" smtClean="0"/>
              <a:t> 3. Род занятий</a:t>
            </a:r>
          </a:p>
          <a:p>
            <a:pPr algn="just">
              <a:lnSpc>
                <a:spcPct val="200000"/>
              </a:lnSpc>
            </a:pPr>
            <a:r>
              <a:rPr lang="ru-RU" i="1" dirty="0" smtClean="0"/>
              <a:t> 4.Отношение к другим</a:t>
            </a:r>
          </a:p>
          <a:p>
            <a:pPr algn="just">
              <a:lnSpc>
                <a:spcPct val="200000"/>
              </a:lnSpc>
            </a:pPr>
            <a:r>
              <a:rPr lang="ru-RU" i="1" dirty="0" smtClean="0"/>
              <a:t> 5. Отношение окружающих к герою</a:t>
            </a:r>
          </a:p>
          <a:p>
            <a:pPr algn="just">
              <a:lnSpc>
                <a:spcPct val="200000"/>
              </a:lnSpc>
            </a:pPr>
            <a:r>
              <a:rPr lang="ru-RU" i="1" dirty="0" smtClean="0"/>
              <a:t> 6. Жилище, интерьер</a:t>
            </a:r>
          </a:p>
          <a:p>
            <a:pPr algn="just">
              <a:lnSpc>
                <a:spcPct val="200000"/>
              </a:lnSpc>
            </a:pPr>
            <a:r>
              <a:rPr lang="ru-RU" i="1" dirty="0" smtClean="0"/>
              <a:t> 7. Прозвище.</a:t>
            </a:r>
          </a:p>
          <a:p>
            <a:pPr algn="just">
              <a:lnSpc>
                <a:spcPct val="200000"/>
              </a:lnSpc>
            </a:pPr>
            <a:r>
              <a:rPr lang="ru-RU" i="1" dirty="0" smtClean="0"/>
              <a:t> 8. Через восприятие песни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3370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848" y="18864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Авторская характеристика действующих лиц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8" y="993504"/>
            <a:ext cx="4373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Николай Иванович</a:t>
            </a:r>
            <a:r>
              <a:rPr lang="ru-RU" dirty="0" smtClean="0"/>
              <a:t>-хозяин кабака,</a:t>
            </a:r>
          </a:p>
          <a:p>
            <a:r>
              <a:rPr lang="ru-RU" dirty="0" smtClean="0"/>
              <a:t> толстый, с хитро-добрыми глазами,</a:t>
            </a:r>
          </a:p>
          <a:p>
            <a:r>
              <a:rPr lang="ru-RU" dirty="0" smtClean="0"/>
              <a:t> благополучный, его уважают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69222" y="2155218"/>
            <a:ext cx="3888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Обалдуй</a:t>
            </a:r>
            <a:r>
              <a:rPr lang="ru-RU" dirty="0" smtClean="0"/>
              <a:t>-надоедал всем несносно, навязчивый, ни петь ни плясать, не сказал ни одного путного слова, «лопошил, врал что ни попало»,окружающие переносили как неизбежное зло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8" y="1916834"/>
            <a:ext cx="4353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Моргач</a:t>
            </a:r>
            <a:r>
              <a:rPr lang="ru-RU" dirty="0" smtClean="0"/>
              <a:t>-ему ни до кого нет дела, хитрый, расчетливый, предприимчивый, его не любят,но уважают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3032379"/>
            <a:ext cx="396044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Дикий-Барин</a:t>
            </a:r>
            <a:r>
              <a:rPr lang="ru-RU" dirty="0" smtClean="0"/>
              <a:t>-пользовался огромным влиянием во всей округе, ему повиновались, он не пил вина, не знался с женщинами и страстно любил пение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91262" y="860077"/>
            <a:ext cx="3866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Жена его</a:t>
            </a:r>
            <a:r>
              <a:rPr lang="ru-RU" dirty="0" smtClean="0"/>
              <a:t>-бойкая, востроносая и быстроглазая мещанка, деньги у нее под ключом, оценивает посетителей по выгоде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4604935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Яков-Турок</a:t>
            </a:r>
            <a:r>
              <a:rPr lang="ru-RU" dirty="0" smtClean="0"/>
              <a:t>-черпальщик на бумажной фабрике, по душе-художник во всех смыслах этого слова, знают его многие и ценят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48793" y="3992531"/>
            <a:ext cx="3929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Рядчик</a:t>
            </a:r>
            <a:r>
              <a:rPr lang="ru-RU" dirty="0" smtClean="0"/>
              <a:t>-судьба его осталась автору  неизвестной, показался изворотливым и бойким городским мещанином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842331" y="5517233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Мужичок</a:t>
            </a:r>
            <a:r>
              <a:rPr lang="ru-RU" dirty="0" smtClean="0"/>
              <a:t> в изношенной свите, с огромной дырой на плече, случайный посетитель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81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2" grpId="0"/>
      <p:bldP spid="13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26241"/>
            <a:ext cx="712879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Пение рядчика</a:t>
            </a:r>
          </a:p>
          <a:p>
            <a:pPr>
              <a:lnSpc>
                <a:spcPct val="250000"/>
              </a:lnSpc>
            </a:pPr>
            <a:r>
              <a:rPr lang="ru-RU" b="1" i="1" dirty="0" smtClean="0"/>
              <a:t> голос приятный, но сиплый,</a:t>
            </a:r>
          </a:p>
          <a:p>
            <a:pPr>
              <a:lnSpc>
                <a:spcPct val="250000"/>
              </a:lnSpc>
            </a:pPr>
            <a:r>
              <a:rPr lang="ru-RU" b="1" i="1" dirty="0" smtClean="0"/>
              <a:t> играл и вилял голосом, как юлою,</a:t>
            </a:r>
          </a:p>
          <a:p>
            <a:pPr>
              <a:lnSpc>
                <a:spcPct val="250000"/>
              </a:lnSpc>
            </a:pPr>
            <a:r>
              <a:rPr lang="ru-RU" b="1" i="1" dirty="0" smtClean="0"/>
              <a:t> с особенным старанием,</a:t>
            </a:r>
          </a:p>
          <a:p>
            <a:pPr>
              <a:lnSpc>
                <a:spcPct val="250000"/>
              </a:lnSpc>
            </a:pPr>
            <a:r>
              <a:rPr lang="ru-RU" b="1" i="1" dirty="0" smtClean="0"/>
              <a:t> с заносистой удалью,</a:t>
            </a:r>
          </a:p>
          <a:p>
            <a:pPr>
              <a:lnSpc>
                <a:spcPct val="250000"/>
              </a:lnSpc>
            </a:pPr>
            <a:r>
              <a:rPr lang="ru-RU" b="1" i="1" dirty="0" smtClean="0"/>
              <a:t> веселая плясовая,</a:t>
            </a:r>
          </a:p>
          <a:p>
            <a:pPr>
              <a:lnSpc>
                <a:spcPct val="250000"/>
              </a:lnSpc>
            </a:pPr>
            <a:r>
              <a:rPr lang="ru-RU" b="1" i="1" dirty="0" smtClean="0"/>
              <a:t> лез из кожи,</a:t>
            </a:r>
          </a:p>
          <a:p>
            <a:pPr>
              <a:lnSpc>
                <a:spcPct val="250000"/>
              </a:lnSpc>
            </a:pPr>
            <a:r>
              <a:rPr lang="ru-RU" b="1" i="1" dirty="0" smtClean="0"/>
              <a:t> самоуверенность и торжество успеха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62792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215" y="294701"/>
            <a:ext cx="748883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i="1" dirty="0" smtClean="0"/>
              <a:t>Пение Якова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 закрылся рукой, первый звук его голоса был  слаб и неровен, странно подействовал на всех нас, трепещущий, звенящий звук,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как струна, полилась заунывная песня,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 всем нам сладко становилось и жутко,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 редко слыхивал подобный голос,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 в нем была неподдельная глубокая страсть, и молодость, и сила, и сладость, и какая-то увлекательно-беспечная, грустная скорбь, русская , правдивая, горячая душа звучала и дышала в нем,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 песня росла, разливалась,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 Яковом овладевало упоение, он уже не робел,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 пел, позабыв соперника,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 от его голоса веяло чем-то родным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8889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2022</Words>
  <Application>Microsoft Office PowerPoint</Application>
  <PresentationFormat>Экран (4:3)</PresentationFormat>
  <Paragraphs>83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BatangChe</vt:lpstr>
      <vt:lpstr>Arial</vt:lpstr>
      <vt:lpstr>Arial Black</vt:lpstr>
      <vt:lpstr>Calibri</vt:lpstr>
      <vt:lpstr>Times New Roman</vt:lpstr>
      <vt:lpstr>Тема Office</vt:lpstr>
      <vt:lpstr>Презентация  к уроку по литературе  в 8 классе  Песня как художественный прием характеристики героев  в рассказе И.С. Тургенева «Певцы»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литературе  в 8 классе  Песня как художественный прием характеристики героев  в рассказе И.С. Тургенева «Певцы»</dc:title>
  <dc:creator>one</dc:creator>
  <cp:lastModifiedBy>user</cp:lastModifiedBy>
  <cp:revision>3</cp:revision>
  <dcterms:created xsi:type="dcterms:W3CDTF">2014-11-09T11:21:19Z</dcterms:created>
  <dcterms:modified xsi:type="dcterms:W3CDTF">2014-11-11T17:13:24Z</dcterms:modified>
</cp:coreProperties>
</file>