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97" r:id="rId3"/>
    <p:sldId id="257" r:id="rId4"/>
    <p:sldId id="262" r:id="rId5"/>
    <p:sldId id="258" r:id="rId6"/>
    <p:sldId id="261" r:id="rId7"/>
    <p:sldId id="259" r:id="rId8"/>
    <p:sldId id="260" r:id="rId9"/>
    <p:sldId id="263" r:id="rId10"/>
    <p:sldId id="264" r:id="rId11"/>
    <p:sldId id="289" r:id="rId12"/>
    <p:sldId id="290" r:id="rId13"/>
    <p:sldId id="267" r:id="rId14"/>
    <p:sldId id="268" r:id="rId15"/>
    <p:sldId id="269" r:id="rId16"/>
    <p:sldId id="270" r:id="rId17"/>
    <p:sldId id="271" r:id="rId18"/>
    <p:sldId id="292" r:id="rId19"/>
    <p:sldId id="293" r:id="rId20"/>
    <p:sldId id="283" r:id="rId21"/>
    <p:sldId id="274" r:id="rId22"/>
    <p:sldId id="275" r:id="rId23"/>
    <p:sldId id="295" r:id="rId24"/>
    <p:sldId id="296" r:id="rId25"/>
    <p:sldId id="294" r:id="rId26"/>
    <p:sldId id="276" r:id="rId27"/>
    <p:sldId id="278" r:id="rId28"/>
    <p:sldId id="280" r:id="rId29"/>
    <p:sldId id="282" r:id="rId30"/>
    <p:sldId id="284" r:id="rId31"/>
    <p:sldId id="287" r:id="rId32"/>
    <p:sldId id="285" r:id="rId33"/>
    <p:sldId id="286" r:id="rId34"/>
    <p:sldId id="288" r:id="rId35"/>
    <p:sldId id="298" r:id="rId36"/>
    <p:sldId id="312"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744" autoAdjust="0"/>
    <p:restoredTop sz="96540" autoAdjust="0"/>
  </p:normalViewPr>
  <p:slideViewPr>
    <p:cSldViewPr>
      <p:cViewPr varScale="1">
        <p:scale>
          <a:sx n="72" d="100"/>
          <a:sy n="72" d="100"/>
        </p:scale>
        <p:origin x="-10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0354" name="Group 2"/>
          <p:cNvGrpSpPr>
            <a:grpSpLocks/>
          </p:cNvGrpSpPr>
          <p:nvPr/>
        </p:nvGrpSpPr>
        <p:grpSpPr bwMode="auto">
          <a:xfrm>
            <a:off x="0" y="0"/>
            <a:ext cx="8763000" cy="5943600"/>
            <a:chOff x="0" y="0"/>
            <a:chExt cx="5520" cy="3744"/>
          </a:xfrm>
        </p:grpSpPr>
        <p:sp>
          <p:nvSpPr>
            <p:cNvPr id="10035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100356" name="Group 4"/>
            <p:cNvGrpSpPr>
              <a:grpSpLocks/>
            </p:cNvGrpSpPr>
            <p:nvPr userDrawn="1"/>
          </p:nvGrpSpPr>
          <p:grpSpPr bwMode="auto">
            <a:xfrm>
              <a:off x="0" y="2208"/>
              <a:ext cx="5520" cy="1536"/>
              <a:chOff x="0" y="2208"/>
              <a:chExt cx="5520" cy="1536"/>
            </a:xfrm>
          </p:grpSpPr>
          <p:sp>
            <p:nvSpPr>
              <p:cNvPr id="100357"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100358"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ru-RU" sz="2400">
                  <a:latin typeface="Times New Roman" pitchFamily="18" charset="0"/>
                </a:endParaRPr>
              </a:p>
            </p:txBody>
          </p:sp>
          <p:sp>
            <p:nvSpPr>
              <p:cNvPr id="100359"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ru-RU"/>
              </a:p>
            </p:txBody>
          </p:sp>
        </p:grpSp>
        <p:grpSp>
          <p:nvGrpSpPr>
            <p:cNvPr id="100360" name="Group 8"/>
            <p:cNvGrpSpPr>
              <a:grpSpLocks/>
            </p:cNvGrpSpPr>
            <p:nvPr userDrawn="1"/>
          </p:nvGrpSpPr>
          <p:grpSpPr bwMode="auto">
            <a:xfrm>
              <a:off x="400" y="336"/>
              <a:ext cx="5088" cy="192"/>
              <a:chOff x="400" y="336"/>
              <a:chExt cx="5088" cy="192"/>
            </a:xfrm>
          </p:grpSpPr>
          <p:sp>
            <p:nvSpPr>
              <p:cNvPr id="100361"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100362"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ru-RU"/>
              </a:p>
            </p:txBody>
          </p:sp>
        </p:grpSp>
      </p:grpSp>
      <p:sp>
        <p:nvSpPr>
          <p:cNvPr id="100363"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10036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100365" name="Rectangle 13"/>
          <p:cNvSpPr>
            <a:spLocks noGrp="1" noChangeArrowheads="1"/>
          </p:cNvSpPr>
          <p:nvPr>
            <p:ph type="dt" sz="half" idx="2"/>
          </p:nvPr>
        </p:nvSpPr>
        <p:spPr>
          <a:xfrm>
            <a:off x="912813" y="6251575"/>
            <a:ext cx="1905000" cy="457200"/>
          </a:xfrm>
        </p:spPr>
        <p:txBody>
          <a:bodyPr/>
          <a:lstStyle>
            <a:lvl1pPr>
              <a:defRPr/>
            </a:lvl1pPr>
          </a:lstStyle>
          <a:p>
            <a:endParaRPr lang="ru-RU"/>
          </a:p>
        </p:txBody>
      </p:sp>
      <p:sp>
        <p:nvSpPr>
          <p:cNvPr id="100366" name="Rectangle 14"/>
          <p:cNvSpPr>
            <a:spLocks noGrp="1" noChangeArrowheads="1"/>
          </p:cNvSpPr>
          <p:nvPr>
            <p:ph type="ftr" sz="quarter" idx="3"/>
          </p:nvPr>
        </p:nvSpPr>
        <p:spPr>
          <a:xfrm>
            <a:off x="3354388" y="6248400"/>
            <a:ext cx="2895600" cy="457200"/>
          </a:xfrm>
        </p:spPr>
        <p:txBody>
          <a:bodyPr/>
          <a:lstStyle>
            <a:lvl1pPr>
              <a:defRPr/>
            </a:lvl1pPr>
          </a:lstStyle>
          <a:p>
            <a:endParaRPr lang="ru-RU"/>
          </a:p>
        </p:txBody>
      </p:sp>
      <p:sp>
        <p:nvSpPr>
          <p:cNvPr id="100367" name="Rectangle 15"/>
          <p:cNvSpPr>
            <a:spLocks noGrp="1" noChangeArrowheads="1"/>
          </p:cNvSpPr>
          <p:nvPr>
            <p:ph type="sldNum" sz="quarter" idx="4"/>
          </p:nvPr>
        </p:nvSpPr>
        <p:spPr/>
        <p:txBody>
          <a:bodyPr/>
          <a:lstStyle>
            <a:lvl1pPr>
              <a:defRPr/>
            </a:lvl1pPr>
          </a:lstStyle>
          <a:p>
            <a:fld id="{2B7E35D1-EC37-4BDF-A8D9-C45CEBD0F8F3}"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B85F9D2-78A3-44AB-BDF0-06A264AA6CB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0FD4A24-2524-41D5-9006-C9276434B6F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C4823FA-7B38-4216-8AF9-08828DD54DBB}"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3CD0829-AFC8-4DDA-828D-AA2E968881DC}"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FF162C-FC6D-4FC2-A275-9D6D6164C8B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4392B23-1E89-4A59-A7BD-4BC06D4BE8C8}"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CBBC2F4-CE1A-4CD6-A58B-46E972537C36}"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F129C7D-9D7C-4E0C-801A-5C16B0A0B40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0306CEA-861F-42A1-8720-1B7F23AE703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12A4284-A47A-433A-AEBE-289CE3E26016}"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8686800" cy="4876800"/>
            <a:chOff x="0" y="0"/>
            <a:chExt cx="5472" cy="3072"/>
          </a:xfrm>
        </p:grpSpPr>
        <p:sp>
          <p:nvSpPr>
            <p:cNvPr id="9933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99332" name="Group 4"/>
            <p:cNvGrpSpPr>
              <a:grpSpLocks/>
            </p:cNvGrpSpPr>
            <p:nvPr/>
          </p:nvGrpSpPr>
          <p:grpSpPr bwMode="auto">
            <a:xfrm>
              <a:off x="240" y="893"/>
              <a:ext cx="5232" cy="115"/>
              <a:chOff x="240" y="893"/>
              <a:chExt cx="5232" cy="115"/>
            </a:xfrm>
          </p:grpSpPr>
          <p:sp>
            <p:nvSpPr>
              <p:cNvPr id="9933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9933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ru-RU"/>
              </a:p>
            </p:txBody>
          </p:sp>
        </p:grpSp>
      </p:grpSp>
      <p:sp>
        <p:nvSpPr>
          <p:cNvPr id="9933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933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933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9933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9933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7F51272-CDC3-4C3D-98D7-13D871F191B4}" type="slidenum">
              <a:rPr lang="ru-RU"/>
              <a:pPr/>
              <a:t>‹#›</a:t>
            </a:fld>
            <a:endParaRPr lang="ru-RU"/>
          </a:p>
        </p:txBody>
      </p:sp>
      <p:sp>
        <p:nvSpPr>
          <p:cNvPr id="9934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t>Интегрированный урок</a:t>
            </a:r>
            <a:br>
              <a:rPr lang="ru-RU"/>
            </a:br>
            <a:r>
              <a:rPr lang="ru-RU"/>
              <a:t>Литература</a:t>
            </a:r>
            <a:r>
              <a:rPr lang="en-US"/>
              <a:t>/</a:t>
            </a:r>
            <a:r>
              <a:rPr lang="ru-RU"/>
              <a:t>Английский</a:t>
            </a:r>
          </a:p>
        </p:txBody>
      </p:sp>
      <p:sp>
        <p:nvSpPr>
          <p:cNvPr id="2051" name="Rectangle 3"/>
          <p:cNvSpPr>
            <a:spLocks noGrp="1" noChangeArrowheads="1"/>
          </p:cNvSpPr>
          <p:nvPr>
            <p:ph type="subTitle" idx="1"/>
          </p:nvPr>
        </p:nvSpPr>
        <p:spPr/>
        <p:txBody>
          <a:bodyPr/>
          <a:lstStyle/>
          <a:p>
            <a:pPr>
              <a:lnSpc>
                <a:spcPct val="90000"/>
              </a:lnSpc>
            </a:pPr>
            <a:r>
              <a:rPr lang="ru-RU" sz="2400"/>
              <a:t>Тема урока:</a:t>
            </a:r>
          </a:p>
          <a:p>
            <a:pPr>
              <a:lnSpc>
                <a:spcPct val="90000"/>
              </a:lnSpc>
            </a:pPr>
            <a:r>
              <a:rPr lang="ru-RU" sz="2400"/>
              <a:t>«Петербург Достоевского»</a:t>
            </a:r>
          </a:p>
          <a:p>
            <a:pPr>
              <a:lnSpc>
                <a:spcPct val="90000"/>
              </a:lnSpc>
            </a:pPr>
            <a:r>
              <a:rPr lang="ru-RU" sz="2400"/>
              <a:t>(По роману Ф. М. Достоевского «Преступление и наказание»)</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a:t>Ход урока</a:t>
            </a:r>
          </a:p>
        </p:txBody>
      </p:sp>
      <p:sp>
        <p:nvSpPr>
          <p:cNvPr id="34819" name="Rectangle 3"/>
          <p:cNvSpPr>
            <a:spLocks noGrp="1" noChangeArrowheads="1"/>
          </p:cNvSpPr>
          <p:nvPr>
            <p:ph type="body" idx="1"/>
          </p:nvPr>
        </p:nvSpPr>
        <p:spPr/>
        <p:txBody>
          <a:bodyPr/>
          <a:lstStyle/>
          <a:p>
            <a:r>
              <a:rPr lang="ru-RU"/>
              <a:t>С первого дня своего становления этот город покоряет, потрясает, пугает, мучает, помогает много понять, вдохновляет… Какими видели и как изображали Петербург в своих произведениях поэты и писатели </a:t>
            </a:r>
            <a:r>
              <a:rPr lang="en-US"/>
              <a:t>XIX </a:t>
            </a:r>
            <a:r>
              <a:rPr lang="ru-RU"/>
              <a:t>века? Чем был Петербург для них?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А.С. Пушкина</a:t>
            </a:r>
          </a:p>
        </p:txBody>
      </p:sp>
      <p:sp>
        <p:nvSpPr>
          <p:cNvPr id="61443" name="Rectangle 3"/>
          <p:cNvSpPr>
            <a:spLocks noGrp="1" noChangeArrowheads="1"/>
          </p:cNvSpPr>
          <p:nvPr>
            <p:ph type="body" idx="1"/>
          </p:nvPr>
        </p:nvSpPr>
        <p:spPr/>
        <p:txBody>
          <a:bodyPr/>
          <a:lstStyle/>
          <a:p>
            <a:pPr>
              <a:lnSpc>
                <a:spcPct val="80000"/>
              </a:lnSpc>
            </a:pPr>
            <a:r>
              <a:rPr lang="ru-RU" sz="1800"/>
              <a:t>Прошло сто лет, и юный град, </a:t>
            </a:r>
            <a:br>
              <a:rPr lang="ru-RU" sz="1800"/>
            </a:br>
            <a:r>
              <a:rPr lang="ru-RU" sz="1800"/>
              <a:t>Полнощных стран краса и диво, </a:t>
            </a:r>
            <a:br>
              <a:rPr lang="ru-RU" sz="1800"/>
            </a:br>
            <a:r>
              <a:rPr lang="ru-RU" sz="1800"/>
              <a:t>Из тьмы лесов, из топи блат </a:t>
            </a:r>
            <a:br>
              <a:rPr lang="ru-RU" sz="1800"/>
            </a:br>
            <a:r>
              <a:rPr lang="ru-RU" sz="1800"/>
              <a:t>Вознесся пышно, горделиво; </a:t>
            </a:r>
            <a:br>
              <a:rPr lang="ru-RU" sz="1800"/>
            </a:br>
            <a:r>
              <a:rPr lang="ru-RU" sz="1800"/>
              <a:t>Где прежде финский рыболов, </a:t>
            </a:r>
            <a:br>
              <a:rPr lang="ru-RU" sz="1800"/>
            </a:br>
            <a:r>
              <a:rPr lang="ru-RU" sz="1800"/>
              <a:t>Печальный пасынок природы, </a:t>
            </a:r>
            <a:br>
              <a:rPr lang="ru-RU" sz="1800"/>
            </a:br>
            <a:r>
              <a:rPr lang="ru-RU" sz="1800"/>
              <a:t>Один у низких берегов </a:t>
            </a:r>
            <a:br>
              <a:rPr lang="ru-RU" sz="1800"/>
            </a:br>
            <a:r>
              <a:rPr lang="ru-RU" sz="1800"/>
              <a:t>Бросал в неведомые воды </a:t>
            </a:r>
            <a:br>
              <a:rPr lang="ru-RU" sz="1800"/>
            </a:br>
            <a:r>
              <a:rPr lang="ru-RU" sz="1800"/>
              <a:t>Свой ветхой невод, ныне там </a:t>
            </a:r>
            <a:br>
              <a:rPr lang="ru-RU" sz="1800"/>
            </a:br>
            <a:r>
              <a:rPr lang="ru-RU" sz="1800"/>
              <a:t>По оживленным берегам </a:t>
            </a:r>
            <a:br>
              <a:rPr lang="ru-RU" sz="1800"/>
            </a:br>
            <a:r>
              <a:rPr lang="ru-RU" sz="1800"/>
              <a:t>Громады стройные теснятся </a:t>
            </a:r>
            <a:br>
              <a:rPr lang="ru-RU" sz="1800"/>
            </a:br>
            <a:r>
              <a:rPr lang="ru-RU" sz="1800"/>
              <a:t>Дворцов и башен; корабли </a:t>
            </a:r>
            <a:br>
              <a:rPr lang="ru-RU" sz="1800"/>
            </a:br>
            <a:r>
              <a:rPr lang="ru-RU" sz="1800"/>
              <a:t>Толпой со всех концов земли </a:t>
            </a:r>
            <a:br>
              <a:rPr lang="ru-RU" sz="1800"/>
            </a:br>
            <a:r>
              <a:rPr lang="ru-RU" sz="1800"/>
              <a:t>К богатым пристаням стремятся; </a:t>
            </a:r>
            <a:br>
              <a:rPr lang="ru-RU" sz="1800"/>
            </a:br>
            <a:r>
              <a:rPr lang="ru-RU" sz="1800"/>
              <a:t>В гранит оделася Нева; </a:t>
            </a:r>
            <a:br>
              <a:rPr lang="ru-RU" sz="1800"/>
            </a:br>
            <a:r>
              <a:rPr lang="ru-RU" sz="1800"/>
              <a:t>Мосты повисли над водами; </a:t>
            </a:r>
            <a:br>
              <a:rPr lang="ru-RU" sz="1800"/>
            </a:br>
            <a:r>
              <a:rPr lang="ru-RU" sz="1800"/>
              <a:t>Темно-зелеными садами </a:t>
            </a:r>
            <a:br>
              <a:rPr lang="ru-RU" sz="1800"/>
            </a:br>
            <a:r>
              <a:rPr lang="ru-RU" sz="1800"/>
              <a:t>Ее покрылись острова, </a:t>
            </a:r>
            <a:br>
              <a:rPr lang="ru-RU" sz="1800"/>
            </a:br>
            <a:r>
              <a:rPr lang="ru-RU" sz="1800"/>
              <a:t>И перед младшею столицей </a:t>
            </a:r>
            <a:br>
              <a:rPr lang="ru-RU" sz="1800"/>
            </a:br>
            <a:r>
              <a:rPr lang="ru-RU" sz="1800"/>
              <a:t>Померкла старая Москва, </a:t>
            </a:r>
            <a:br>
              <a:rPr lang="ru-RU" sz="1800"/>
            </a:br>
            <a:r>
              <a:rPr lang="ru-RU" sz="1800"/>
              <a:t>Как перед новою царицей </a:t>
            </a:r>
            <a:br>
              <a:rPr lang="ru-RU" sz="1800"/>
            </a:br>
            <a:r>
              <a:rPr lang="ru-RU" sz="1800"/>
              <a:t>Порфироносная вдова.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А.С. Пушкина</a:t>
            </a:r>
          </a:p>
        </p:txBody>
      </p:sp>
      <p:sp>
        <p:nvSpPr>
          <p:cNvPr id="62467" name="Rectangle 3"/>
          <p:cNvSpPr>
            <a:spLocks noGrp="1" noChangeArrowheads="1"/>
          </p:cNvSpPr>
          <p:nvPr>
            <p:ph type="body" idx="1"/>
          </p:nvPr>
        </p:nvSpPr>
        <p:spPr/>
        <p:txBody>
          <a:bodyPr/>
          <a:lstStyle/>
          <a:p>
            <a:pPr>
              <a:lnSpc>
                <a:spcPct val="80000"/>
              </a:lnSpc>
            </a:pPr>
            <a:r>
              <a:rPr lang="ru-RU" sz="2000"/>
              <a:t>Люблю тебя, Петра творенье, </a:t>
            </a:r>
            <a:br>
              <a:rPr lang="ru-RU" sz="2000"/>
            </a:br>
            <a:r>
              <a:rPr lang="ru-RU" sz="2000"/>
              <a:t>Люблю твой строгий, стройный вид, </a:t>
            </a:r>
            <a:br>
              <a:rPr lang="ru-RU" sz="2000"/>
            </a:br>
            <a:r>
              <a:rPr lang="ru-RU" sz="2000"/>
              <a:t>Невы державное теченье, </a:t>
            </a:r>
            <a:br>
              <a:rPr lang="ru-RU" sz="2000"/>
            </a:br>
            <a:r>
              <a:rPr lang="ru-RU" sz="2000"/>
              <a:t>Береговой ее гранит, </a:t>
            </a:r>
            <a:br>
              <a:rPr lang="ru-RU" sz="2000"/>
            </a:br>
            <a:r>
              <a:rPr lang="ru-RU" sz="2000"/>
              <a:t>Твоих оград узор чугунный, </a:t>
            </a:r>
            <a:br>
              <a:rPr lang="ru-RU" sz="2000"/>
            </a:br>
            <a:r>
              <a:rPr lang="ru-RU" sz="2000"/>
              <a:t>Твоих задумчивых ночей </a:t>
            </a:r>
            <a:br>
              <a:rPr lang="ru-RU" sz="2000"/>
            </a:br>
            <a:r>
              <a:rPr lang="ru-RU" sz="2000"/>
              <a:t>Прозрачный сумрак, блеск безлунный, </a:t>
            </a:r>
            <a:br>
              <a:rPr lang="ru-RU" sz="2000"/>
            </a:br>
            <a:r>
              <a:rPr lang="ru-RU" sz="2000"/>
              <a:t>Когда я в комнате моей </a:t>
            </a:r>
            <a:br>
              <a:rPr lang="ru-RU" sz="2000"/>
            </a:br>
            <a:r>
              <a:rPr lang="ru-RU" sz="2000"/>
              <a:t>Пишу, читаю без лампады, </a:t>
            </a:r>
            <a:br>
              <a:rPr lang="ru-RU" sz="2000"/>
            </a:br>
            <a:r>
              <a:rPr lang="ru-RU" sz="2000"/>
              <a:t>И ясны спящие громады </a:t>
            </a:r>
            <a:br>
              <a:rPr lang="ru-RU" sz="2000"/>
            </a:br>
            <a:r>
              <a:rPr lang="ru-RU" sz="2000"/>
              <a:t>Пустынных улиц, и светла </a:t>
            </a:r>
            <a:br>
              <a:rPr lang="ru-RU" sz="2000"/>
            </a:br>
            <a:r>
              <a:rPr lang="ru-RU" sz="2000"/>
              <a:t>Адмиралтейская игла, </a:t>
            </a:r>
            <a:br>
              <a:rPr lang="ru-RU" sz="2000"/>
            </a:br>
            <a:r>
              <a:rPr lang="ru-RU" sz="2000"/>
              <a:t>И, не пуская тьму ночную </a:t>
            </a:r>
            <a:br>
              <a:rPr lang="ru-RU" sz="2000"/>
            </a:br>
            <a:r>
              <a:rPr lang="ru-RU" sz="2000"/>
              <a:t>На золотые небеса, </a:t>
            </a:r>
            <a:br>
              <a:rPr lang="ru-RU" sz="2000"/>
            </a:br>
            <a:r>
              <a:rPr lang="ru-RU" sz="2000"/>
              <a:t>Одна заря сменить другую </a:t>
            </a:r>
            <a:br>
              <a:rPr lang="ru-RU" sz="2000"/>
            </a:br>
            <a:r>
              <a:rPr lang="ru-RU" sz="2000"/>
              <a:t>Спешит, дав ночи полчаса. </a:t>
            </a:r>
            <a:br>
              <a:rPr lang="ru-RU" sz="2000"/>
            </a:br>
            <a:endParaRPr lang="ru-RU" sz="2000"/>
          </a:p>
          <a:p>
            <a:pPr>
              <a:lnSpc>
                <a:spcPct val="80000"/>
              </a:lnSpc>
            </a:pPr>
            <a:endParaRPr lang="ru-RU" sz="2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sz="3800"/>
              <a:t>Чтение стихотворений учащимися</a:t>
            </a:r>
            <a:br>
              <a:rPr lang="ru-RU" sz="3800"/>
            </a:br>
            <a:r>
              <a:rPr lang="ru-RU" sz="2400"/>
              <a:t>из поэзии А.А. Ахматовой</a:t>
            </a:r>
          </a:p>
        </p:txBody>
      </p:sp>
      <p:sp>
        <p:nvSpPr>
          <p:cNvPr id="37891" name="Rectangle 3"/>
          <p:cNvSpPr>
            <a:spLocks noGrp="1" noChangeArrowheads="1"/>
          </p:cNvSpPr>
          <p:nvPr>
            <p:ph type="body" idx="1"/>
          </p:nvPr>
        </p:nvSpPr>
        <p:spPr/>
        <p:txBody>
          <a:bodyPr/>
          <a:lstStyle/>
          <a:p>
            <a:pPr>
              <a:lnSpc>
                <a:spcPct val="80000"/>
              </a:lnSpc>
            </a:pPr>
            <a:r>
              <a:rPr lang="ru-RU" sz="1400" i="1"/>
              <a:t>СТИХИ О ПЕТЕРБУРГЕ</a:t>
            </a:r>
          </a:p>
          <a:p>
            <a:pPr>
              <a:lnSpc>
                <a:spcPct val="80000"/>
              </a:lnSpc>
            </a:pPr>
            <a:r>
              <a:rPr lang="ru-RU" sz="1400" i="1"/>
              <a:t>1</a:t>
            </a:r>
            <a:endParaRPr lang="ru-RU" sz="1400"/>
          </a:p>
          <a:p>
            <a:pPr>
              <a:lnSpc>
                <a:spcPct val="80000"/>
              </a:lnSpc>
            </a:pPr>
            <a:r>
              <a:rPr lang="ru-RU" sz="1400"/>
              <a:t>Вновь Исакий в облаченьи </a:t>
            </a:r>
          </a:p>
          <a:p>
            <a:pPr>
              <a:lnSpc>
                <a:spcPct val="80000"/>
              </a:lnSpc>
            </a:pPr>
            <a:r>
              <a:rPr lang="ru-RU" sz="1400"/>
              <a:t>Из литого серебра. </a:t>
            </a:r>
          </a:p>
          <a:p>
            <a:pPr>
              <a:lnSpc>
                <a:spcPct val="80000"/>
              </a:lnSpc>
            </a:pPr>
            <a:r>
              <a:rPr lang="ru-RU" sz="1400"/>
              <a:t>Стынет в грозном нетерпеньи </a:t>
            </a:r>
          </a:p>
          <a:p>
            <a:pPr>
              <a:lnSpc>
                <a:spcPct val="80000"/>
              </a:lnSpc>
            </a:pPr>
            <a:r>
              <a:rPr lang="ru-RU" sz="1400"/>
              <a:t>Конь Великого Петра.</a:t>
            </a:r>
          </a:p>
          <a:p>
            <a:pPr>
              <a:lnSpc>
                <a:spcPct val="80000"/>
              </a:lnSpc>
            </a:pPr>
            <a:r>
              <a:rPr lang="ru-RU" sz="1400"/>
              <a:t>Ветер душный и суровый </a:t>
            </a:r>
          </a:p>
          <a:p>
            <a:pPr>
              <a:lnSpc>
                <a:spcPct val="80000"/>
              </a:lnSpc>
            </a:pPr>
            <a:r>
              <a:rPr lang="ru-RU" sz="1400"/>
              <a:t>С черных труб сметает гарь... </a:t>
            </a:r>
          </a:p>
          <a:p>
            <a:pPr>
              <a:lnSpc>
                <a:spcPct val="80000"/>
              </a:lnSpc>
            </a:pPr>
            <a:r>
              <a:rPr lang="ru-RU" sz="1400"/>
              <a:t>Ах! своей столицей новой Недоволен государь.</a:t>
            </a:r>
          </a:p>
          <a:p>
            <a:pPr>
              <a:lnSpc>
                <a:spcPct val="80000"/>
              </a:lnSpc>
            </a:pPr>
            <a:r>
              <a:rPr lang="en-US" sz="1400" i="1"/>
              <a:t>VERSES ABOUT ST PETERSBURG</a:t>
            </a:r>
          </a:p>
          <a:p>
            <a:pPr>
              <a:lnSpc>
                <a:spcPct val="80000"/>
              </a:lnSpc>
            </a:pPr>
            <a:r>
              <a:rPr lang="en-US" sz="1400" i="1"/>
              <a:t>1</a:t>
            </a:r>
            <a:endParaRPr lang="en-US" sz="1400"/>
          </a:p>
          <a:p>
            <a:pPr>
              <a:lnSpc>
                <a:spcPct val="80000"/>
              </a:lnSpc>
            </a:pPr>
            <a:r>
              <a:rPr lang="en-US" sz="1400"/>
              <a:t>Again St Isaac's* is enrobed</a:t>
            </a:r>
          </a:p>
          <a:p>
            <a:pPr>
              <a:lnSpc>
                <a:spcPct val="80000"/>
              </a:lnSpc>
            </a:pPr>
            <a:r>
              <a:rPr lang="en-US" sz="1400"/>
              <a:t>In molten silver vestments,</a:t>
            </a:r>
          </a:p>
          <a:p>
            <a:pPr>
              <a:lnSpc>
                <a:spcPct val="80000"/>
              </a:lnSpc>
            </a:pPr>
            <a:r>
              <a:rPr lang="en-US" sz="1400"/>
              <a:t>And on the bank tsar Peter's horse *</a:t>
            </a:r>
          </a:p>
          <a:p>
            <a:pPr>
              <a:lnSpc>
                <a:spcPct val="80000"/>
              </a:lnSpc>
            </a:pPr>
            <a:r>
              <a:rPr lang="en-US" sz="1400"/>
              <a:t>Rears wrathful, chilled and restless.</a:t>
            </a:r>
          </a:p>
          <a:p>
            <a:pPr>
              <a:lnSpc>
                <a:spcPct val="80000"/>
              </a:lnSpc>
            </a:pPr>
            <a:r>
              <a:rPr lang="en-US" sz="1400"/>
              <a:t>The wind, so harsh it's hard to breathe, </a:t>
            </a:r>
          </a:p>
          <a:p>
            <a:pPr>
              <a:lnSpc>
                <a:spcPct val="80000"/>
              </a:lnSpc>
            </a:pPr>
            <a:r>
              <a:rPr lang="en-US" sz="1400"/>
              <a:t>The soot sweeps from the chimneys. </a:t>
            </a:r>
          </a:p>
          <a:p>
            <a:pPr>
              <a:lnSpc>
                <a:spcPct val="80000"/>
              </a:lnSpc>
            </a:pPr>
            <a:r>
              <a:rPr lang="en-US" sz="1400"/>
              <a:t>The Emperor is much displeased </a:t>
            </a:r>
          </a:p>
          <a:p>
            <a:pPr>
              <a:lnSpc>
                <a:spcPct val="80000"/>
              </a:lnSpc>
            </a:pPr>
            <a:r>
              <a:rPr lang="en-US" sz="1400"/>
              <a:t>With this new capital of his.</a:t>
            </a:r>
            <a:endParaRPr lang="ru-RU" sz="1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38915" name="Rectangle 3"/>
          <p:cNvSpPr>
            <a:spLocks noGrp="1" noChangeArrowheads="1"/>
          </p:cNvSpPr>
          <p:nvPr>
            <p:ph type="body" idx="1"/>
          </p:nvPr>
        </p:nvSpPr>
        <p:spPr/>
        <p:txBody>
          <a:bodyPr/>
          <a:lstStyle/>
          <a:p>
            <a:pPr>
              <a:lnSpc>
                <a:spcPct val="80000"/>
              </a:lnSpc>
            </a:pPr>
            <a:r>
              <a:rPr lang="ru-RU" sz="1400" i="1"/>
              <a:t>2</a:t>
            </a:r>
            <a:endParaRPr lang="ru-RU" sz="1400"/>
          </a:p>
          <a:p>
            <a:pPr>
              <a:lnSpc>
                <a:spcPct val="80000"/>
              </a:lnSpc>
            </a:pPr>
            <a:r>
              <a:rPr lang="ru-RU" sz="1400"/>
              <a:t>Сердце бьется ровно, мерно, </a:t>
            </a:r>
          </a:p>
          <a:p>
            <a:pPr>
              <a:lnSpc>
                <a:spcPct val="80000"/>
              </a:lnSpc>
            </a:pPr>
            <a:r>
              <a:rPr lang="ru-RU" sz="1400"/>
              <a:t>Что мне долгие года! </a:t>
            </a:r>
          </a:p>
          <a:p>
            <a:pPr>
              <a:lnSpc>
                <a:spcPct val="80000"/>
              </a:lnSpc>
            </a:pPr>
            <a:r>
              <a:rPr lang="ru-RU" sz="1400"/>
              <a:t>Ведь под аркой на Галерной </a:t>
            </a:r>
          </a:p>
          <a:p>
            <a:pPr>
              <a:lnSpc>
                <a:spcPct val="80000"/>
              </a:lnSpc>
            </a:pPr>
            <a:r>
              <a:rPr lang="ru-RU" sz="1400"/>
              <a:t>Наши тени навсегда.</a:t>
            </a:r>
          </a:p>
          <a:p>
            <a:pPr>
              <a:lnSpc>
                <a:spcPct val="80000"/>
              </a:lnSpc>
            </a:pPr>
            <a:r>
              <a:rPr lang="ru-RU" sz="1400"/>
              <a:t>Сквозь опущенные веки </a:t>
            </a:r>
          </a:p>
          <a:p>
            <a:pPr>
              <a:lnSpc>
                <a:spcPct val="80000"/>
              </a:lnSpc>
            </a:pPr>
            <a:r>
              <a:rPr lang="ru-RU" sz="1400"/>
              <a:t>Вижу, вижу, ты со мной, </a:t>
            </a:r>
          </a:p>
          <a:p>
            <a:pPr>
              <a:lnSpc>
                <a:spcPct val="80000"/>
              </a:lnSpc>
            </a:pPr>
            <a:r>
              <a:rPr lang="ru-RU" sz="1400"/>
              <a:t>И в руке твоей навеки Нераскрытый веер мой.</a:t>
            </a:r>
          </a:p>
          <a:p>
            <a:pPr>
              <a:lnSpc>
                <a:spcPct val="80000"/>
              </a:lnSpc>
            </a:pPr>
            <a:r>
              <a:rPr lang="ru-RU" sz="1400"/>
              <a:t>Оттого, что стали рядом </a:t>
            </a:r>
          </a:p>
          <a:p>
            <a:pPr>
              <a:lnSpc>
                <a:spcPct val="80000"/>
              </a:lnSpc>
            </a:pPr>
            <a:r>
              <a:rPr lang="ru-RU" sz="1400"/>
              <a:t>Мы в блаженный миг чудес, </a:t>
            </a:r>
          </a:p>
          <a:p>
            <a:pPr>
              <a:lnSpc>
                <a:spcPct val="80000"/>
              </a:lnSpc>
            </a:pPr>
            <a:r>
              <a:rPr lang="ru-RU" sz="1400"/>
              <a:t>В миг, когда над Летним садом Месяц розовый воскрес,—</a:t>
            </a:r>
          </a:p>
          <a:p>
            <a:pPr>
              <a:lnSpc>
                <a:spcPct val="80000"/>
              </a:lnSpc>
            </a:pPr>
            <a:r>
              <a:rPr lang="ru-RU" sz="1400"/>
              <a:t>Мне не надо ожиданий </a:t>
            </a:r>
          </a:p>
          <a:p>
            <a:pPr>
              <a:lnSpc>
                <a:spcPct val="80000"/>
              </a:lnSpc>
            </a:pPr>
            <a:r>
              <a:rPr lang="ru-RU" sz="1400"/>
              <a:t>У постылого окна </a:t>
            </a:r>
          </a:p>
          <a:p>
            <a:pPr>
              <a:lnSpc>
                <a:spcPct val="80000"/>
              </a:lnSpc>
            </a:pPr>
            <a:r>
              <a:rPr lang="ru-RU" sz="1400"/>
              <a:t>И томительных свиданий — </a:t>
            </a:r>
          </a:p>
          <a:p>
            <a:pPr>
              <a:lnSpc>
                <a:spcPct val="80000"/>
              </a:lnSpc>
            </a:pPr>
            <a:r>
              <a:rPr lang="ru-RU" sz="1400"/>
              <a:t>Вся любовь утолена.</a:t>
            </a:r>
          </a:p>
          <a:p>
            <a:pPr>
              <a:lnSpc>
                <a:spcPct val="80000"/>
              </a:lnSpc>
            </a:pPr>
            <a:r>
              <a:rPr lang="ru-RU" sz="1400"/>
              <a:t>Ты свободен, я свободна, Завтра лучше, чем вчера,— Над Невою темноводной, </a:t>
            </a:r>
          </a:p>
          <a:p>
            <a:pPr>
              <a:lnSpc>
                <a:spcPct val="80000"/>
              </a:lnSpc>
            </a:pPr>
            <a:r>
              <a:rPr lang="ru-RU" sz="1400"/>
              <a:t>Под улыбкою холодной Императора Петра.</a:t>
            </a:r>
            <a:endParaRPr lang="en-US" sz="1400"/>
          </a:p>
          <a:p>
            <a:pPr>
              <a:lnSpc>
                <a:spcPct val="80000"/>
              </a:lnSpc>
            </a:pPr>
            <a:r>
              <a:rPr lang="en-US" sz="1400"/>
              <a:t>1913</a:t>
            </a:r>
          </a:p>
          <a:p>
            <a:pPr>
              <a:lnSpc>
                <a:spcPct val="80000"/>
              </a:lnSpc>
            </a:pPr>
            <a:r>
              <a:rPr lang="en-US" sz="1400"/>
              <a:t/>
            </a:r>
            <a:br>
              <a:rPr lang="en-US" sz="1400"/>
            </a:br>
            <a:endParaRPr lang="ru-RU"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39939" name="Rectangle 3"/>
          <p:cNvSpPr>
            <a:spLocks noGrp="1" noChangeArrowheads="1"/>
          </p:cNvSpPr>
          <p:nvPr>
            <p:ph type="body" idx="1"/>
          </p:nvPr>
        </p:nvSpPr>
        <p:spPr/>
        <p:txBody>
          <a:bodyPr/>
          <a:lstStyle/>
          <a:p>
            <a:pPr>
              <a:lnSpc>
                <a:spcPct val="80000"/>
              </a:lnSpc>
            </a:pPr>
            <a:r>
              <a:rPr lang="en-US" sz="1200" i="1"/>
              <a:t>2</a:t>
            </a:r>
            <a:endParaRPr lang="en-US" sz="1200"/>
          </a:p>
          <a:p>
            <a:pPr>
              <a:lnSpc>
                <a:spcPct val="80000"/>
              </a:lnSpc>
            </a:pPr>
            <a:r>
              <a:rPr lang="en-US" sz="1200"/>
              <a:t>My heart beats evenly and calmly, </a:t>
            </a:r>
          </a:p>
          <a:p>
            <a:pPr>
              <a:lnSpc>
                <a:spcPct val="80000"/>
              </a:lnSpc>
            </a:pPr>
            <a:r>
              <a:rPr lang="en-US" sz="1200"/>
              <a:t>May long the years be, I don't care! </a:t>
            </a:r>
          </a:p>
          <a:p>
            <a:pPr>
              <a:lnSpc>
                <a:spcPct val="80000"/>
              </a:lnSpc>
            </a:pPr>
            <a:r>
              <a:rPr lang="en-US" sz="1200"/>
              <a:t>For in Galernaya, in the archway,* </a:t>
            </a:r>
          </a:p>
          <a:p>
            <a:pPr>
              <a:lnSpc>
                <a:spcPct val="80000"/>
              </a:lnSpc>
            </a:pPr>
            <a:r>
              <a:rPr lang="en-US" sz="1200"/>
              <a:t>Our shadows always will stay there.</a:t>
            </a:r>
          </a:p>
          <a:p>
            <a:pPr>
              <a:lnSpc>
                <a:spcPct val="80000"/>
              </a:lnSpc>
            </a:pPr>
            <a:r>
              <a:rPr lang="en-US" sz="1200"/>
              <a:t>I close my eyes, we are together, </a:t>
            </a:r>
          </a:p>
          <a:p>
            <a:pPr>
              <a:lnSpc>
                <a:spcPct val="80000"/>
              </a:lnSpc>
            </a:pPr>
            <a:r>
              <a:rPr lang="en-US" sz="1200"/>
              <a:t>I see you clearly: there we stand, </a:t>
            </a:r>
          </a:p>
          <a:p>
            <a:pPr>
              <a:lnSpc>
                <a:spcPct val="80000"/>
              </a:lnSpc>
            </a:pPr>
            <a:r>
              <a:rPr lang="en-US" sz="1200"/>
              <a:t>You are beside me, and forever </a:t>
            </a:r>
          </a:p>
          <a:p>
            <a:pPr>
              <a:lnSpc>
                <a:spcPct val="80000"/>
              </a:lnSpc>
            </a:pPr>
            <a:r>
              <a:rPr lang="en-US" sz="1200"/>
              <a:t>You will be holding my closed fan.</a:t>
            </a:r>
          </a:p>
          <a:p>
            <a:pPr>
              <a:lnSpc>
                <a:spcPct val="80000"/>
              </a:lnSpc>
            </a:pPr>
            <a:r>
              <a:rPr lang="en-US" sz="1200"/>
              <a:t>And so, because we stood so near, </a:t>
            </a:r>
          </a:p>
          <a:p>
            <a:pPr>
              <a:lnSpc>
                <a:spcPct val="80000"/>
              </a:lnSpc>
            </a:pPr>
            <a:r>
              <a:rPr lang="en-US" sz="1200"/>
              <a:t>In that rare moment of sheer magic </a:t>
            </a:r>
          </a:p>
          <a:p>
            <a:pPr>
              <a:lnSpc>
                <a:spcPct val="80000"/>
              </a:lnSpc>
            </a:pPr>
            <a:r>
              <a:rPr lang="en-US" sz="1200"/>
              <a:t>When rosily the moon appeared </a:t>
            </a:r>
          </a:p>
          <a:p>
            <a:pPr>
              <a:lnSpc>
                <a:spcPct val="80000"/>
              </a:lnSpc>
            </a:pPr>
            <a:r>
              <a:rPr lang="en-US" sz="1200"/>
              <a:t>Above the shadowed Summer Gardens,*</a:t>
            </a:r>
          </a:p>
          <a:p>
            <a:pPr>
              <a:lnSpc>
                <a:spcPct val="80000"/>
              </a:lnSpc>
            </a:pPr>
            <a:r>
              <a:rPr lang="en-US" sz="1200"/>
              <a:t>I do not have to wait and mope </a:t>
            </a:r>
          </a:p>
          <a:p>
            <a:pPr>
              <a:lnSpc>
                <a:spcPct val="80000"/>
              </a:lnSpc>
            </a:pPr>
            <a:r>
              <a:rPr lang="en-US" sz="1200"/>
              <a:t>Beside my window, stay awake </a:t>
            </a:r>
          </a:p>
          <a:p>
            <a:pPr>
              <a:lnSpc>
                <a:spcPct val="80000"/>
              </a:lnSpc>
            </a:pPr>
            <a:r>
              <a:rPr lang="en-US" sz="1200"/>
              <a:t>All night to dream of you and hope— </a:t>
            </a:r>
          </a:p>
          <a:p>
            <a:pPr>
              <a:lnSpc>
                <a:spcPct val="80000"/>
              </a:lnSpc>
            </a:pPr>
            <a:r>
              <a:rPr lang="en-US" sz="1200"/>
              <a:t>My thirst for love has been quite slaked.</a:t>
            </a:r>
          </a:p>
          <a:p>
            <a:pPr>
              <a:lnSpc>
                <a:spcPct val="80000"/>
              </a:lnSpc>
            </a:pPr>
            <a:r>
              <a:rPr lang="en-US" sz="1200"/>
              <a:t>So I am free. You are a free man, </a:t>
            </a:r>
          </a:p>
          <a:p>
            <a:pPr>
              <a:lnSpc>
                <a:spcPct val="80000"/>
              </a:lnSpc>
            </a:pPr>
            <a:r>
              <a:rPr lang="en-US" sz="1200"/>
              <a:t>Than yesterday tomorrow's better— </a:t>
            </a:r>
          </a:p>
          <a:p>
            <a:pPr>
              <a:lnSpc>
                <a:spcPct val="80000"/>
              </a:lnSpc>
            </a:pPr>
            <a:r>
              <a:rPr lang="en-US" sz="1200"/>
              <a:t>Here, on the dark, full-flowing Neva, </a:t>
            </a:r>
          </a:p>
          <a:p>
            <a:pPr>
              <a:lnSpc>
                <a:spcPct val="80000"/>
              </a:lnSpc>
            </a:pPr>
            <a:r>
              <a:rPr lang="en-US" sz="1200"/>
              <a:t>Beneath the chilly smile of Peter </a:t>
            </a:r>
          </a:p>
          <a:p>
            <a:pPr>
              <a:lnSpc>
                <a:spcPct val="80000"/>
              </a:lnSpc>
            </a:pPr>
            <a:r>
              <a:rPr lang="en-US" sz="1200"/>
              <a:t>Riding his horse of fiery mettle.</a:t>
            </a:r>
          </a:p>
          <a:p>
            <a:pPr>
              <a:lnSpc>
                <a:spcPct val="80000"/>
              </a:lnSpc>
            </a:pPr>
            <a:r>
              <a:rPr lang="en-US" sz="1200"/>
              <a:t>1913	</a:t>
            </a:r>
            <a:endParaRPr lang="en-US" sz="1200" i="1"/>
          </a:p>
          <a:p>
            <a:pPr>
              <a:lnSpc>
                <a:spcPct val="80000"/>
              </a:lnSpc>
            </a:pPr>
            <a:r>
              <a:rPr lang="en-US" sz="1200" i="1"/>
              <a:t>Translated by Olga Shartse</a:t>
            </a:r>
            <a:endParaRPr lang="ru-RU" sz="1200" i="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40963" name="Rectangle 3"/>
          <p:cNvSpPr>
            <a:spLocks noGrp="1" noChangeArrowheads="1"/>
          </p:cNvSpPr>
          <p:nvPr>
            <p:ph type="body" idx="1"/>
          </p:nvPr>
        </p:nvSpPr>
        <p:spPr/>
        <p:txBody>
          <a:bodyPr/>
          <a:lstStyle/>
          <a:p>
            <a:pPr>
              <a:lnSpc>
                <a:spcPct val="80000"/>
              </a:lnSpc>
            </a:pPr>
            <a:r>
              <a:rPr lang="ru-RU" sz="1600"/>
              <a:t>Тот город, мной любимый с детства, </a:t>
            </a:r>
          </a:p>
          <a:p>
            <a:pPr>
              <a:lnSpc>
                <a:spcPct val="80000"/>
              </a:lnSpc>
            </a:pPr>
            <a:r>
              <a:rPr lang="ru-RU" sz="1600"/>
              <a:t>В его декабрьской тишине </a:t>
            </a:r>
          </a:p>
          <a:p>
            <a:pPr>
              <a:lnSpc>
                <a:spcPct val="80000"/>
              </a:lnSpc>
            </a:pPr>
            <a:r>
              <a:rPr lang="ru-RU" sz="1600"/>
              <a:t>Моим промотанным наследством Сегодня показался мне.</a:t>
            </a:r>
          </a:p>
          <a:p>
            <a:pPr>
              <a:lnSpc>
                <a:spcPct val="80000"/>
              </a:lnSpc>
            </a:pPr>
            <a:r>
              <a:rPr lang="ru-RU" sz="1600"/>
              <a:t>Всё, что само давалось в руки, </a:t>
            </a:r>
          </a:p>
          <a:p>
            <a:pPr>
              <a:lnSpc>
                <a:spcPct val="80000"/>
              </a:lnSpc>
            </a:pPr>
            <a:r>
              <a:rPr lang="ru-RU" sz="1600"/>
              <a:t>Что было так легко отдать: </a:t>
            </a:r>
          </a:p>
          <a:p>
            <a:pPr>
              <a:lnSpc>
                <a:spcPct val="80000"/>
              </a:lnSpc>
            </a:pPr>
            <a:r>
              <a:rPr lang="ru-RU" sz="1600"/>
              <a:t>Душевный жар, молений звуки </a:t>
            </a:r>
          </a:p>
          <a:p>
            <a:pPr>
              <a:lnSpc>
                <a:spcPct val="80000"/>
              </a:lnSpc>
            </a:pPr>
            <a:r>
              <a:rPr lang="ru-RU" sz="1600"/>
              <a:t>И первой песни благодать —</a:t>
            </a:r>
          </a:p>
          <a:p>
            <a:pPr>
              <a:lnSpc>
                <a:spcPct val="80000"/>
              </a:lnSpc>
            </a:pPr>
            <a:r>
              <a:rPr lang="ru-RU" sz="1600"/>
              <a:t>Всё унеслось прозрачным дымом, Истлело в глубине зеркал... </a:t>
            </a:r>
          </a:p>
          <a:p>
            <a:pPr>
              <a:lnSpc>
                <a:spcPct val="80000"/>
              </a:lnSpc>
            </a:pPr>
            <a:r>
              <a:rPr lang="ru-RU" sz="1600"/>
              <a:t>И вот уж о невозвратимом </a:t>
            </a:r>
          </a:p>
          <a:p>
            <a:pPr>
              <a:lnSpc>
                <a:spcPct val="80000"/>
              </a:lnSpc>
            </a:pPr>
            <a:r>
              <a:rPr lang="ru-RU" sz="1600"/>
              <a:t>Скрипач безносый заиграл.</a:t>
            </a:r>
          </a:p>
          <a:p>
            <a:pPr>
              <a:lnSpc>
                <a:spcPct val="80000"/>
              </a:lnSpc>
            </a:pPr>
            <a:r>
              <a:rPr lang="ru-RU" sz="1600"/>
              <a:t>Но с любопытством иностранки, Плененной каждой новизной, </a:t>
            </a:r>
          </a:p>
          <a:p>
            <a:pPr>
              <a:lnSpc>
                <a:spcPct val="80000"/>
              </a:lnSpc>
            </a:pPr>
            <a:r>
              <a:rPr lang="ru-RU" sz="1600"/>
              <a:t>Глядела я, как мчатся санки, </a:t>
            </a:r>
          </a:p>
          <a:p>
            <a:pPr>
              <a:lnSpc>
                <a:spcPct val="80000"/>
              </a:lnSpc>
            </a:pPr>
            <a:r>
              <a:rPr lang="ru-RU" sz="1600"/>
              <a:t>И слушала язык родной.</a:t>
            </a:r>
          </a:p>
          <a:p>
            <a:pPr>
              <a:lnSpc>
                <a:spcPct val="80000"/>
              </a:lnSpc>
            </a:pPr>
            <a:r>
              <a:rPr lang="ru-RU" sz="1600"/>
              <a:t>И дикой свежестью и силой </a:t>
            </a:r>
          </a:p>
          <a:p>
            <a:pPr>
              <a:lnSpc>
                <a:spcPct val="80000"/>
              </a:lnSpc>
            </a:pPr>
            <a:r>
              <a:rPr lang="ru-RU" sz="1600"/>
              <a:t>Мне счастье веяло в лицо, </a:t>
            </a:r>
          </a:p>
          <a:p>
            <a:pPr>
              <a:lnSpc>
                <a:spcPct val="80000"/>
              </a:lnSpc>
            </a:pPr>
            <a:r>
              <a:rPr lang="ru-RU" sz="1600"/>
              <a:t>Как будто друг от века милый </a:t>
            </a:r>
          </a:p>
          <a:p>
            <a:pPr>
              <a:lnSpc>
                <a:spcPct val="80000"/>
              </a:lnSpc>
            </a:pPr>
            <a:r>
              <a:rPr lang="ru-RU" sz="1600"/>
              <a:t>Всходил со мною на крыльцо.</a:t>
            </a:r>
            <a:endParaRPr lang="en-US" sz="1600"/>
          </a:p>
          <a:p>
            <a:pPr>
              <a:lnSpc>
                <a:spcPct val="80000"/>
              </a:lnSpc>
            </a:pPr>
            <a:r>
              <a:rPr lang="en-US" sz="1600"/>
              <a:t>1929</a:t>
            </a:r>
            <a:endParaRPr lang="ru-RU"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41987" name="Rectangle 3"/>
          <p:cNvSpPr>
            <a:spLocks noGrp="1" noChangeArrowheads="1"/>
          </p:cNvSpPr>
          <p:nvPr>
            <p:ph type="body" idx="1"/>
          </p:nvPr>
        </p:nvSpPr>
        <p:spPr/>
        <p:txBody>
          <a:bodyPr/>
          <a:lstStyle/>
          <a:p>
            <a:pPr>
              <a:lnSpc>
                <a:spcPct val="80000"/>
              </a:lnSpc>
            </a:pPr>
            <a:r>
              <a:rPr lang="en-US" sz="1400"/>
              <a:t>This wintry city where I wandered, </a:t>
            </a:r>
          </a:p>
          <a:p>
            <a:pPr>
              <a:lnSpc>
                <a:spcPct val="80000"/>
              </a:lnSpc>
            </a:pPr>
            <a:r>
              <a:rPr lang="en-US" sz="1400"/>
              <a:t>A child, my youthful heart entranced, </a:t>
            </a:r>
          </a:p>
          <a:p>
            <a:pPr>
              <a:lnSpc>
                <a:spcPct val="80000"/>
              </a:lnSpc>
            </a:pPr>
            <a:r>
              <a:rPr lang="en-US" sz="1400"/>
              <a:t>Today seems but a fortune squandered, </a:t>
            </a:r>
          </a:p>
          <a:p>
            <a:pPr>
              <a:lnSpc>
                <a:spcPct val="80000"/>
              </a:lnSpc>
            </a:pPr>
            <a:r>
              <a:rPr lang="en-US" sz="1400"/>
              <a:t>A gained and lost inheritance!</a:t>
            </a:r>
          </a:p>
          <a:p>
            <a:pPr>
              <a:lnSpc>
                <a:spcPct val="80000"/>
              </a:lnSpc>
            </a:pPr>
            <a:r>
              <a:rPr lang="en-US" sz="1400"/>
              <a:t>All that came easily and lightly </a:t>
            </a:r>
          </a:p>
          <a:p>
            <a:pPr>
              <a:lnSpc>
                <a:spcPct val="80000"/>
              </a:lnSpc>
            </a:pPr>
            <a:r>
              <a:rPr lang="en-US" sz="1400"/>
              <a:t>And that was spent with equal ease — </a:t>
            </a:r>
          </a:p>
          <a:p>
            <a:pPr>
              <a:lnSpc>
                <a:spcPct val="80000"/>
              </a:lnSpc>
            </a:pPr>
            <a:r>
              <a:rPr lang="en-US" sz="1400"/>
              <a:t>The fire of soul, the prayers that nightly </a:t>
            </a:r>
          </a:p>
          <a:p>
            <a:pPr>
              <a:lnSpc>
                <a:spcPct val="80000"/>
              </a:lnSpc>
            </a:pPr>
            <a:r>
              <a:rPr lang="en-US" sz="1400"/>
              <a:t>Poured out from it, the first song's bliss—</a:t>
            </a:r>
          </a:p>
          <a:p>
            <a:pPr>
              <a:lnSpc>
                <a:spcPct val="80000"/>
              </a:lnSpc>
            </a:pPr>
            <a:r>
              <a:rPr lang="en-US" sz="1400"/>
              <a:t>All, all, in mirrors' depths decaying </a:t>
            </a:r>
          </a:p>
          <a:p>
            <a:pPr>
              <a:lnSpc>
                <a:spcPct val="80000"/>
              </a:lnSpc>
            </a:pPr>
            <a:r>
              <a:rPr lang="en-US" sz="1400"/>
              <a:t>Has gone, is now of haze a streak. </a:t>
            </a:r>
          </a:p>
          <a:p>
            <a:pPr>
              <a:lnSpc>
                <a:spcPct val="80000"/>
              </a:lnSpc>
            </a:pPr>
            <a:r>
              <a:rPr lang="en-US" sz="1400"/>
              <a:t>The noseless fiddler—hear him playing! — </a:t>
            </a:r>
          </a:p>
          <a:p>
            <a:pPr>
              <a:lnSpc>
                <a:spcPct val="80000"/>
              </a:lnSpc>
            </a:pPr>
            <a:r>
              <a:rPr lang="en-US" sz="1400"/>
              <a:t>Of the irreparable speaks.</a:t>
            </a:r>
          </a:p>
          <a:p>
            <a:pPr>
              <a:lnSpc>
                <a:spcPct val="80000"/>
              </a:lnSpc>
            </a:pPr>
            <a:r>
              <a:rPr lang="en-US" sz="1400"/>
              <a:t>But like a foreigner, elated </a:t>
            </a:r>
          </a:p>
          <a:p>
            <a:pPr>
              <a:lnSpc>
                <a:spcPct val="80000"/>
              </a:lnSpc>
            </a:pPr>
            <a:r>
              <a:rPr lang="en-US" sz="1400"/>
              <a:t>At hearing Russian speech am I, </a:t>
            </a:r>
          </a:p>
          <a:p>
            <a:pPr>
              <a:lnSpc>
                <a:spcPct val="80000"/>
              </a:lnSpc>
            </a:pPr>
            <a:r>
              <a:rPr lang="en-US" sz="1400"/>
              <a:t>And watch, absorbed and fascinated, </a:t>
            </a:r>
          </a:p>
          <a:p>
            <a:pPr>
              <a:lnSpc>
                <a:spcPct val="80000"/>
              </a:lnSpc>
            </a:pPr>
            <a:r>
              <a:rPr lang="en-US" sz="1400"/>
              <a:t>The horsedrawn sledges past me fly.</a:t>
            </a:r>
          </a:p>
          <a:p>
            <a:pPr>
              <a:lnSpc>
                <a:spcPct val="80000"/>
              </a:lnSpc>
            </a:pPr>
            <a:r>
              <a:rPr lang="en-US" sz="1400"/>
              <a:t>Joy's breath is full of savage freshness, </a:t>
            </a:r>
          </a:p>
          <a:p>
            <a:pPr>
              <a:lnSpc>
                <a:spcPct val="80000"/>
              </a:lnSpc>
            </a:pPr>
            <a:r>
              <a:rPr lang="en-US" sz="1400"/>
              <a:t>A strength that sweeps all else aside. </a:t>
            </a:r>
          </a:p>
          <a:p>
            <a:pPr>
              <a:lnSpc>
                <a:spcPct val="80000"/>
              </a:lnSpc>
            </a:pPr>
            <a:r>
              <a:rPr lang="en-US" sz="1400"/>
              <a:t>Is someone dear to me and precious </a:t>
            </a:r>
          </a:p>
          <a:p>
            <a:pPr>
              <a:lnSpc>
                <a:spcPct val="80000"/>
              </a:lnSpc>
            </a:pPr>
            <a:r>
              <a:rPr lang="en-US" sz="1400"/>
              <a:t>The staircase mounting at my side?..</a:t>
            </a:r>
            <a:endParaRPr lang="en-US" sz="1400" i="1"/>
          </a:p>
          <a:p>
            <a:pPr>
              <a:lnSpc>
                <a:spcPct val="80000"/>
              </a:lnSpc>
            </a:pPr>
            <a:r>
              <a:rPr lang="en-US" sz="1400" i="1"/>
              <a:t>Translated by Irina Zheleznova</a:t>
            </a:r>
            <a:endParaRPr lang="ru-RU" sz="1400"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64515" name="Rectangle 3"/>
          <p:cNvSpPr>
            <a:spLocks noGrp="1" noChangeArrowheads="1"/>
          </p:cNvSpPr>
          <p:nvPr>
            <p:ph type="body" idx="1"/>
          </p:nvPr>
        </p:nvSpPr>
        <p:spPr/>
        <p:txBody>
          <a:bodyPr/>
          <a:lstStyle/>
          <a:p>
            <a:pPr>
              <a:lnSpc>
                <a:spcPct val="80000"/>
              </a:lnSpc>
            </a:pPr>
            <a:r>
              <a:rPr lang="ru-RU" sz="800" i="1"/>
              <a:t>СЕВЕРНЫЕ ЭЛЕГИИ</a:t>
            </a:r>
            <a:endParaRPr lang="ru-RU" sz="800"/>
          </a:p>
          <a:p>
            <a:pPr>
              <a:lnSpc>
                <a:spcPct val="80000"/>
              </a:lnSpc>
            </a:pPr>
            <a:r>
              <a:rPr lang="ru-RU" sz="800"/>
              <a:t/>
            </a:r>
            <a:br>
              <a:rPr lang="ru-RU" sz="800"/>
            </a:br>
            <a:r>
              <a:rPr lang="en-US" sz="800" i="1"/>
              <a:t>NORTHERN ELEGIES</a:t>
            </a:r>
            <a:r>
              <a:rPr lang="ru-RU" sz="800" i="1"/>
              <a:t>*</a:t>
            </a:r>
            <a:endParaRPr lang="ru-RU" sz="800"/>
          </a:p>
          <a:p>
            <a:pPr>
              <a:lnSpc>
                <a:spcPct val="80000"/>
              </a:lnSpc>
            </a:pPr>
            <a:r>
              <a:rPr lang="ru-RU" sz="800"/>
              <a:t/>
            </a:r>
            <a:br>
              <a:rPr lang="ru-RU" sz="800"/>
            </a:br>
            <a:endParaRPr lang="ru-RU" sz="800"/>
          </a:p>
          <a:p>
            <a:pPr>
              <a:lnSpc>
                <a:spcPct val="80000"/>
              </a:lnSpc>
            </a:pPr>
            <a:r>
              <a:rPr lang="ru-RU" sz="800"/>
              <a:t/>
            </a:r>
            <a:br>
              <a:rPr lang="ru-RU" sz="800"/>
            </a:br>
            <a:r>
              <a:rPr lang="ru-RU" sz="800" i="1"/>
              <a:t>Всё в жертву памяти твоей... Пушкин</a:t>
            </a:r>
          </a:p>
          <a:p>
            <a:pPr>
              <a:lnSpc>
                <a:spcPct val="80000"/>
              </a:lnSpc>
            </a:pPr>
            <a:r>
              <a:rPr lang="ru-RU" sz="800" i="1"/>
              <a:t>ПЕРВАЯ</a:t>
            </a:r>
            <a:endParaRPr lang="ru-RU" sz="800"/>
          </a:p>
          <a:p>
            <a:pPr>
              <a:lnSpc>
                <a:spcPct val="80000"/>
              </a:lnSpc>
            </a:pPr>
            <a:r>
              <a:rPr lang="ru-RU" sz="800"/>
              <a:t>ПРЕДЫСТОРИЯ</a:t>
            </a:r>
            <a:endParaRPr lang="ru-RU" sz="800" i="1"/>
          </a:p>
          <a:p>
            <a:pPr>
              <a:lnSpc>
                <a:spcPct val="80000"/>
              </a:lnSpc>
            </a:pPr>
            <a:r>
              <a:rPr lang="ru-RU" sz="800" i="1"/>
              <a:t>Я теперь живу не там... Пушкин</a:t>
            </a:r>
            <a:endParaRPr lang="ru-RU" sz="800"/>
          </a:p>
          <a:p>
            <a:pPr>
              <a:lnSpc>
                <a:spcPct val="80000"/>
              </a:lnSpc>
            </a:pPr>
            <a:r>
              <a:rPr lang="ru-RU" sz="800"/>
              <a:t>Россия Достоевского. Луна</a:t>
            </a:r>
          </a:p>
          <a:p>
            <a:pPr>
              <a:lnSpc>
                <a:spcPct val="80000"/>
              </a:lnSpc>
            </a:pPr>
            <a:r>
              <a:rPr lang="ru-RU" sz="800"/>
              <a:t>Почти на четверть скрыта колокольней.</a:t>
            </a:r>
          </a:p>
          <a:p>
            <a:pPr>
              <a:lnSpc>
                <a:spcPct val="80000"/>
              </a:lnSpc>
            </a:pPr>
            <a:r>
              <a:rPr lang="ru-RU" sz="800"/>
              <a:t>Торгуют кабаки, летят пролетки,</a:t>
            </a:r>
          </a:p>
          <a:p>
            <a:pPr>
              <a:lnSpc>
                <a:spcPct val="80000"/>
              </a:lnSpc>
            </a:pPr>
            <a:r>
              <a:rPr lang="ru-RU" sz="800"/>
              <a:t>Пятиэтажные растут громады</a:t>
            </a:r>
          </a:p>
          <a:p>
            <a:pPr>
              <a:lnSpc>
                <a:spcPct val="80000"/>
              </a:lnSpc>
            </a:pPr>
            <a:r>
              <a:rPr lang="ru-RU" sz="800"/>
              <a:t>В Гороховой, у Знаменья, под Смольным.</a:t>
            </a:r>
          </a:p>
          <a:p>
            <a:pPr>
              <a:lnSpc>
                <a:spcPct val="80000"/>
              </a:lnSpc>
            </a:pPr>
            <a:r>
              <a:rPr lang="ru-RU" sz="800"/>
              <a:t>Везде танцклассы, вывески менял,</a:t>
            </a:r>
          </a:p>
          <a:p>
            <a:pPr>
              <a:lnSpc>
                <a:spcPct val="80000"/>
              </a:lnSpc>
            </a:pPr>
            <a:r>
              <a:rPr lang="ru-RU" sz="800"/>
              <a:t>А рядом: «</a:t>
            </a:r>
            <a:r>
              <a:rPr lang="en-US" sz="800"/>
              <a:t>Henriette</a:t>
            </a:r>
            <a:r>
              <a:rPr lang="ru-RU" sz="800"/>
              <a:t>», «</a:t>
            </a:r>
            <a:r>
              <a:rPr lang="en-US" sz="800"/>
              <a:t>Basile</a:t>
            </a:r>
            <a:r>
              <a:rPr lang="ru-RU" sz="800"/>
              <a:t>», «</a:t>
            </a:r>
            <a:r>
              <a:rPr lang="en-US" sz="800"/>
              <a:t>Andre</a:t>
            </a:r>
            <a:r>
              <a:rPr lang="ru-RU" sz="800"/>
              <a:t>»</a:t>
            </a:r>
          </a:p>
          <a:p>
            <a:pPr>
              <a:lnSpc>
                <a:spcPct val="80000"/>
              </a:lnSpc>
            </a:pPr>
            <a:r>
              <a:rPr lang="ru-RU" sz="800"/>
              <a:t>И пышные гроба: «Шумилов-старший»,</a:t>
            </a:r>
          </a:p>
          <a:p>
            <a:pPr>
              <a:lnSpc>
                <a:spcPct val="80000"/>
              </a:lnSpc>
            </a:pPr>
            <a:r>
              <a:rPr lang="ru-RU" sz="800"/>
              <a:t>Но, впрочем, город мало изменился.</a:t>
            </a:r>
          </a:p>
          <a:p>
            <a:pPr>
              <a:lnSpc>
                <a:spcPct val="80000"/>
              </a:lnSpc>
            </a:pPr>
            <a:r>
              <a:rPr lang="ru-RU" sz="800"/>
              <a:t>Не я одна, но и другие тоже</a:t>
            </a:r>
          </a:p>
          <a:p>
            <a:pPr>
              <a:lnSpc>
                <a:spcPct val="80000"/>
              </a:lnSpc>
            </a:pPr>
            <a:r>
              <a:rPr lang="ru-RU" sz="800"/>
              <a:t>Заметили, что он подчас умеет</a:t>
            </a:r>
          </a:p>
          <a:p>
            <a:pPr>
              <a:lnSpc>
                <a:spcPct val="80000"/>
              </a:lnSpc>
            </a:pPr>
            <a:r>
              <a:rPr lang="ru-RU" sz="800"/>
              <a:t>Казаться литографией старинной,</a:t>
            </a:r>
          </a:p>
          <a:p>
            <a:pPr>
              <a:lnSpc>
                <a:spcPct val="80000"/>
              </a:lnSpc>
            </a:pPr>
            <a:r>
              <a:rPr lang="ru-RU" sz="800"/>
              <a:t>Не первоклассной, но вполне пристойной,</a:t>
            </a:r>
          </a:p>
          <a:p>
            <a:pPr>
              <a:lnSpc>
                <a:spcPct val="80000"/>
              </a:lnSpc>
            </a:pPr>
            <a:r>
              <a:rPr lang="ru-RU" sz="800"/>
              <a:t>Семидесятых, кажется, годов.</a:t>
            </a:r>
          </a:p>
          <a:p>
            <a:pPr>
              <a:lnSpc>
                <a:spcPct val="80000"/>
              </a:lnSpc>
            </a:pPr>
            <a:r>
              <a:rPr lang="ru-RU" sz="800"/>
              <a:t>Особенно зимой, перед рассветом </a:t>
            </a:r>
          </a:p>
          <a:p>
            <a:pPr>
              <a:lnSpc>
                <a:spcPct val="80000"/>
              </a:lnSpc>
            </a:pPr>
            <a:r>
              <a:rPr lang="ru-RU" sz="800"/>
              <a:t>Иль в сумерки — тогда за воротами </a:t>
            </a:r>
          </a:p>
          <a:p>
            <a:pPr>
              <a:lnSpc>
                <a:spcPct val="80000"/>
              </a:lnSpc>
            </a:pPr>
            <a:r>
              <a:rPr lang="ru-RU" sz="800"/>
              <a:t>Темнеет жесткий и прямой Литейный, </a:t>
            </a:r>
          </a:p>
          <a:p>
            <a:pPr>
              <a:lnSpc>
                <a:spcPct val="80000"/>
              </a:lnSpc>
            </a:pPr>
            <a:r>
              <a:rPr lang="ru-RU" sz="800"/>
              <a:t>Еще не опозоренный модерном, </a:t>
            </a:r>
          </a:p>
          <a:p>
            <a:pPr>
              <a:lnSpc>
                <a:spcPct val="80000"/>
              </a:lnSpc>
            </a:pPr>
            <a:r>
              <a:rPr lang="ru-RU" sz="800"/>
              <a:t>И визави меня живут — Некрасов </a:t>
            </a:r>
          </a:p>
          <a:p>
            <a:pPr>
              <a:lnSpc>
                <a:spcPct val="80000"/>
              </a:lnSpc>
            </a:pPr>
            <a:r>
              <a:rPr lang="ru-RU" sz="800"/>
              <a:t>И Салтыков... Обоим по доске </a:t>
            </a:r>
          </a:p>
          <a:p>
            <a:pPr>
              <a:lnSpc>
                <a:spcPct val="80000"/>
              </a:lnSpc>
            </a:pPr>
            <a:r>
              <a:rPr lang="ru-RU" sz="800"/>
              <a:t>Мемориальной. О, как было б страшно </a:t>
            </a:r>
          </a:p>
          <a:p>
            <a:pPr>
              <a:lnSpc>
                <a:spcPct val="80000"/>
              </a:lnSpc>
            </a:pPr>
            <a:r>
              <a:rPr lang="ru-RU" sz="800"/>
              <a:t>Им видеть эти доски! Прохожу. </a:t>
            </a:r>
          </a:p>
          <a:p>
            <a:pPr>
              <a:lnSpc>
                <a:spcPct val="80000"/>
              </a:lnSpc>
            </a:pPr>
            <a:r>
              <a:rPr lang="ru-RU" sz="800"/>
              <a:t>А в Старой Руссе пышные канавы, </a:t>
            </a:r>
          </a:p>
          <a:p>
            <a:pPr>
              <a:lnSpc>
                <a:spcPct val="80000"/>
              </a:lnSpc>
            </a:pPr>
            <a:r>
              <a:rPr lang="ru-RU" sz="800"/>
              <a:t>И в садиках подгнившие беседки, </a:t>
            </a:r>
          </a:p>
          <a:p>
            <a:pPr>
              <a:lnSpc>
                <a:spcPct val="80000"/>
              </a:lnSpc>
            </a:pPr>
            <a:r>
              <a:rPr lang="ru-RU" sz="800"/>
              <a:t>И стекла окон так черны, как прорубь, </a:t>
            </a:r>
          </a:p>
          <a:p>
            <a:pPr>
              <a:lnSpc>
                <a:spcPct val="80000"/>
              </a:lnSpc>
            </a:pPr>
            <a:r>
              <a:rPr lang="ru-RU" sz="800"/>
              <a:t>И мнится, там такое приключилось, </a:t>
            </a:r>
          </a:p>
          <a:p>
            <a:pPr>
              <a:lnSpc>
                <a:spcPct val="80000"/>
              </a:lnSpc>
            </a:pPr>
            <a:r>
              <a:rPr lang="ru-RU" sz="800"/>
              <a:t>Что лучше не заглядывать, уйдем. </a:t>
            </a:r>
          </a:p>
          <a:p>
            <a:pPr>
              <a:lnSpc>
                <a:spcPct val="80000"/>
              </a:lnSpc>
            </a:pPr>
            <a:r>
              <a:rPr lang="ru-RU" sz="800"/>
              <a:t>Не с каждым местом сговориться можно, </a:t>
            </a:r>
          </a:p>
          <a:p>
            <a:pPr>
              <a:lnSpc>
                <a:spcPct val="80000"/>
              </a:lnSpc>
            </a:pPr>
            <a:r>
              <a:rPr lang="ru-RU" sz="800"/>
              <a:t>Чтобы оно свою открыло тайну </a:t>
            </a:r>
          </a:p>
          <a:p>
            <a:pPr>
              <a:lnSpc>
                <a:spcPct val="80000"/>
              </a:lnSpc>
            </a:pPr>
            <a:r>
              <a:rPr lang="ru-RU" sz="800"/>
              <a:t>(А в Оптиной мне больше не бывать...).</a:t>
            </a:r>
            <a:endParaRPr lang="en-US" sz="800"/>
          </a:p>
          <a:p>
            <a:pPr>
              <a:lnSpc>
                <a:spcPct val="80000"/>
              </a:lnSpc>
            </a:pPr>
            <a:r>
              <a:rPr lang="en-US" sz="800"/>
              <a:t/>
            </a:r>
            <a:br>
              <a:rPr lang="en-US" sz="800"/>
            </a:br>
            <a:endParaRPr lang="ru-RU" sz="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ru-RU" sz="3800"/>
              <a:t>Чтение стихотворений учащимися</a:t>
            </a:r>
            <a:br>
              <a:rPr lang="ru-RU" sz="3800"/>
            </a:br>
            <a:r>
              <a:rPr lang="ru-RU" sz="3800"/>
              <a:t> </a:t>
            </a:r>
            <a:r>
              <a:rPr lang="ru-RU" sz="2400"/>
              <a:t>из поэзии А.А. Ахматовой</a:t>
            </a:r>
          </a:p>
        </p:txBody>
      </p:sp>
      <p:sp>
        <p:nvSpPr>
          <p:cNvPr id="65539" name="Rectangle 3"/>
          <p:cNvSpPr>
            <a:spLocks noGrp="1" noChangeArrowheads="1"/>
          </p:cNvSpPr>
          <p:nvPr>
            <p:ph type="body" idx="1"/>
          </p:nvPr>
        </p:nvSpPr>
        <p:spPr/>
        <p:txBody>
          <a:bodyPr/>
          <a:lstStyle/>
          <a:p>
            <a:pPr>
              <a:lnSpc>
                <a:spcPct val="80000"/>
              </a:lnSpc>
            </a:pPr>
            <a:r>
              <a:rPr lang="en-US" sz="900" i="1"/>
              <a:t>All to your memory sacrificed...</a:t>
            </a:r>
            <a:endParaRPr lang="en-US" sz="900" b="1" i="1"/>
          </a:p>
          <a:p>
            <a:pPr>
              <a:lnSpc>
                <a:spcPct val="80000"/>
              </a:lnSpc>
            </a:pPr>
            <a:r>
              <a:rPr lang="en-US" sz="900" b="1" i="1"/>
              <a:t>Pushkin</a:t>
            </a:r>
            <a:endParaRPr lang="en-US" sz="900" i="1"/>
          </a:p>
          <a:p>
            <a:pPr>
              <a:lnSpc>
                <a:spcPct val="80000"/>
              </a:lnSpc>
            </a:pPr>
            <a:r>
              <a:rPr lang="en-US" sz="900" i="1"/>
              <a:t>FIRST</a:t>
            </a:r>
            <a:endParaRPr lang="en-US" sz="900"/>
          </a:p>
          <a:p>
            <a:pPr>
              <a:lnSpc>
                <a:spcPct val="80000"/>
              </a:lnSpc>
            </a:pPr>
            <a:r>
              <a:rPr lang="en-US" sz="900"/>
              <a:t>PRELUDE</a:t>
            </a:r>
            <a:endParaRPr lang="en-US" sz="900" i="1"/>
          </a:p>
          <a:p>
            <a:pPr>
              <a:lnSpc>
                <a:spcPct val="80000"/>
              </a:lnSpc>
            </a:pPr>
            <a:r>
              <a:rPr lang="en-US" sz="900" i="1"/>
              <a:t>I live elsewhere now... </a:t>
            </a:r>
            <a:r>
              <a:rPr lang="en-US" sz="900" b="1" i="1"/>
              <a:t>Pushkin</a:t>
            </a:r>
            <a:endParaRPr lang="en-US" sz="900"/>
          </a:p>
          <a:p>
            <a:pPr>
              <a:lnSpc>
                <a:spcPct val="80000"/>
              </a:lnSpc>
            </a:pPr>
            <a:r>
              <a:rPr lang="en-US" sz="900"/>
              <a:t>The Russia of Dostoyevsky. Half the moon,</a:t>
            </a:r>
          </a:p>
          <a:p>
            <a:pPr>
              <a:lnSpc>
                <a:spcPct val="80000"/>
              </a:lnSpc>
            </a:pPr>
            <a:r>
              <a:rPr lang="en-US" sz="900"/>
              <a:t>Or even more, is hidden by the belfry.</a:t>
            </a:r>
          </a:p>
          <a:p>
            <a:pPr>
              <a:lnSpc>
                <a:spcPct val="80000"/>
              </a:lnSpc>
            </a:pPr>
            <a:r>
              <a:rPr lang="en-US" sz="900"/>
              <a:t>Here night life thrives and cabs go flying past.</a:t>
            </a:r>
          </a:p>
          <a:p>
            <a:pPr>
              <a:lnSpc>
                <a:spcPct val="80000"/>
              </a:lnSpc>
            </a:pPr>
            <a:r>
              <a:rPr lang="en-US" sz="900"/>
              <a:t>More houses going up, five stories high,</a:t>
            </a:r>
          </a:p>
          <a:p>
            <a:pPr>
              <a:lnSpc>
                <a:spcPct val="80000"/>
              </a:lnSpc>
            </a:pPr>
            <a:r>
              <a:rPr lang="en-US" sz="900"/>
              <a:t>Not far from Smolny, in Gorokhovaya,</a:t>
            </a:r>
          </a:p>
          <a:p>
            <a:pPr>
              <a:lnSpc>
                <a:spcPct val="80000"/>
              </a:lnSpc>
            </a:pPr>
            <a:r>
              <a:rPr lang="en-US" sz="900"/>
              <a:t>And near the Church of the Sign as well.</a:t>
            </a:r>
          </a:p>
          <a:p>
            <a:pPr>
              <a:lnSpc>
                <a:spcPct val="80000"/>
              </a:lnSpc>
            </a:pPr>
            <a:r>
              <a:rPr lang="en-US" sz="900"/>
              <a:t>Dance classes everywhere and money changers</a:t>
            </a:r>
          </a:p>
          <a:p>
            <a:pPr>
              <a:lnSpc>
                <a:spcPct val="80000"/>
              </a:lnSpc>
            </a:pPr>
            <a:r>
              <a:rPr lang="en-US" sz="900"/>
              <a:t>Rub shoulders with "Basile", "Andre" and "Henriette",</a:t>
            </a:r>
          </a:p>
          <a:p>
            <a:pPr>
              <a:lnSpc>
                <a:spcPct val="80000"/>
              </a:lnSpc>
            </a:pPr>
            <a:r>
              <a:rPr lang="en-US" sz="900"/>
              <a:t>And gorgeous coffins by "Shumilov Elder".</a:t>
            </a:r>
          </a:p>
          <a:p>
            <a:pPr>
              <a:lnSpc>
                <a:spcPct val="80000"/>
              </a:lnSpc>
            </a:pPr>
            <a:r>
              <a:rPr lang="en-US" sz="900"/>
              <a:t>But still, the town has not changed much since then.</a:t>
            </a:r>
          </a:p>
          <a:p>
            <a:pPr>
              <a:lnSpc>
                <a:spcPct val="80000"/>
              </a:lnSpc>
            </a:pPr>
            <a:r>
              <a:rPr lang="en-US" sz="900"/>
              <a:t>Not only I, but others, too, have noticed</a:t>
            </a:r>
          </a:p>
          <a:p>
            <a:pPr>
              <a:lnSpc>
                <a:spcPct val="80000"/>
              </a:lnSpc>
            </a:pPr>
            <a:r>
              <a:rPr lang="en-US" sz="900"/>
              <a:t>That sometimes it is like a lithograph</a:t>
            </a:r>
          </a:p>
          <a:p>
            <a:pPr>
              <a:lnSpc>
                <a:spcPct val="80000"/>
              </a:lnSpc>
            </a:pPr>
            <a:r>
              <a:rPr lang="en-US" sz="900"/>
              <a:t>Made in the eighteen-seventies, I'd say.</a:t>
            </a:r>
          </a:p>
          <a:p>
            <a:pPr>
              <a:lnSpc>
                <a:spcPct val="80000"/>
              </a:lnSpc>
            </a:pPr>
            <a:r>
              <a:rPr lang="en-US" sz="900"/>
              <a:t>Not first-class, but quite decent anyway. </a:t>
            </a:r>
          </a:p>
          <a:p>
            <a:pPr>
              <a:lnSpc>
                <a:spcPct val="80000"/>
              </a:lnSpc>
            </a:pPr>
            <a:r>
              <a:rPr lang="en-US" sz="900"/>
              <a:t>Especially in winter, before daybreak, </a:t>
            </a:r>
          </a:p>
          <a:p>
            <a:pPr>
              <a:lnSpc>
                <a:spcPct val="80000"/>
              </a:lnSpc>
            </a:pPr>
            <a:r>
              <a:rPr lang="en-US" sz="900"/>
              <a:t>Or else at dusk when just outside my gate </a:t>
            </a:r>
          </a:p>
          <a:p>
            <a:pPr>
              <a:lnSpc>
                <a:spcPct val="80000"/>
              </a:lnSpc>
            </a:pPr>
            <a:r>
              <a:rPr lang="en-US" sz="900"/>
              <a:t>The stiff and straight Liteiny stretches darkly </a:t>
            </a:r>
          </a:p>
          <a:p>
            <a:pPr>
              <a:lnSpc>
                <a:spcPct val="80000"/>
              </a:lnSpc>
            </a:pPr>
            <a:r>
              <a:rPr lang="en-US" sz="900"/>
              <a:t>(As yet it's not disgraced by "style moderne"), </a:t>
            </a:r>
          </a:p>
          <a:p>
            <a:pPr>
              <a:lnSpc>
                <a:spcPct val="80000"/>
              </a:lnSpc>
            </a:pPr>
            <a:r>
              <a:rPr lang="en-US" sz="900"/>
              <a:t>And right across from me once lived Nekrasov </a:t>
            </a:r>
          </a:p>
          <a:p>
            <a:pPr>
              <a:lnSpc>
                <a:spcPct val="80000"/>
              </a:lnSpc>
            </a:pPr>
            <a:r>
              <a:rPr lang="en-US" sz="900"/>
              <a:t>And Saltykov-Shchedrin... With a memorial plaque </a:t>
            </a:r>
          </a:p>
          <a:p>
            <a:pPr>
              <a:lnSpc>
                <a:spcPct val="80000"/>
              </a:lnSpc>
            </a:pPr>
            <a:r>
              <a:rPr lang="en-US" sz="900"/>
              <a:t>Each has been honoured. Oh, how horrified </a:t>
            </a:r>
          </a:p>
          <a:p>
            <a:pPr>
              <a:lnSpc>
                <a:spcPct val="80000"/>
              </a:lnSpc>
            </a:pPr>
            <a:r>
              <a:rPr lang="en-US" sz="900"/>
              <a:t>They'd be to see those plaques! I pass them by.</a:t>
            </a:r>
          </a:p>
          <a:p>
            <a:pPr>
              <a:lnSpc>
                <a:spcPct val="80000"/>
              </a:lnSpc>
            </a:pPr>
            <a:r>
              <a:rPr lang="en-US" sz="900"/>
              <a:t>In Staraya Russa* grass has clogged the ditches,</a:t>
            </a:r>
          </a:p>
          <a:p>
            <a:pPr>
              <a:lnSpc>
                <a:spcPct val="80000"/>
              </a:lnSpc>
            </a:pPr>
            <a:r>
              <a:rPr lang="en-US" sz="900"/>
              <a:t>The arbours in the gardens sag from age,</a:t>
            </a:r>
          </a:p>
          <a:p>
            <a:pPr>
              <a:lnSpc>
                <a:spcPct val="80000"/>
              </a:lnSpc>
            </a:pPr>
            <a:r>
              <a:rPr lang="en-US" sz="900"/>
              <a:t>The windows are like ice-holes in the river,</a:t>
            </a:r>
          </a:p>
          <a:p>
            <a:pPr>
              <a:lnSpc>
                <a:spcPct val="80000"/>
              </a:lnSpc>
            </a:pPr>
            <a:r>
              <a:rPr lang="en-US" sz="900"/>
              <a:t>Some horror must have happened there, you feel,</a:t>
            </a:r>
          </a:p>
          <a:p>
            <a:pPr>
              <a:lnSpc>
                <a:spcPct val="80000"/>
              </a:lnSpc>
            </a:pPr>
            <a:r>
              <a:rPr lang="en-US" sz="900"/>
              <a:t>So better not peep in. Not every place</a:t>
            </a:r>
          </a:p>
          <a:p>
            <a:pPr>
              <a:lnSpc>
                <a:spcPct val="80000"/>
              </a:lnSpc>
            </a:pPr>
            <a:r>
              <a:rPr lang="en-US" sz="900"/>
              <a:t>Can be made friends with or be willing</a:t>
            </a:r>
          </a:p>
          <a:p>
            <a:pPr>
              <a:lnSpc>
                <a:spcPct val="80000"/>
              </a:lnSpc>
            </a:pPr>
            <a:r>
              <a:rPr lang="en-US" sz="900"/>
              <a:t>Its painful secrets to disclose to you.</a:t>
            </a:r>
          </a:p>
          <a:p>
            <a:pPr>
              <a:lnSpc>
                <a:spcPct val="80000"/>
              </a:lnSpc>
            </a:pPr>
            <a:r>
              <a:rPr lang="en-US" sz="900"/>
              <a:t>(And no more Optina* for me, alas...)</a:t>
            </a:r>
            <a:endParaRPr lang="ru-RU" sz="900"/>
          </a:p>
          <a:p>
            <a:pPr>
              <a:lnSpc>
                <a:spcPct val="80000"/>
              </a:lnSpc>
            </a:pPr>
            <a:endParaRPr lang="ru-RU" sz="9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ru-RU"/>
              <a:t>Домашнее задание к уроку</a:t>
            </a:r>
          </a:p>
        </p:txBody>
      </p:sp>
      <p:sp>
        <p:nvSpPr>
          <p:cNvPr id="71683" name="Rectangle 3"/>
          <p:cNvSpPr>
            <a:spLocks noGrp="1" noChangeArrowheads="1"/>
          </p:cNvSpPr>
          <p:nvPr>
            <p:ph type="body" idx="1"/>
          </p:nvPr>
        </p:nvSpPr>
        <p:spPr/>
        <p:txBody>
          <a:bodyPr/>
          <a:lstStyle/>
          <a:p>
            <a:r>
              <a:rPr lang="ru-RU"/>
              <a:t>Миниатюра «Мои первые впечатления о Петербурге»</a:t>
            </a:r>
          </a:p>
          <a:p>
            <a:r>
              <a:rPr lang="ru-RU"/>
              <a:t>Знакомство с презентацией «Петербург в русской литературе </a:t>
            </a:r>
            <a:r>
              <a:rPr lang="en-US"/>
              <a:t>XIX</a:t>
            </a:r>
            <a:r>
              <a:rPr lang="ru-RU"/>
              <a:t> века»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ru-RU" sz="4400"/>
              <a:t>Работа учащихся</a:t>
            </a:r>
            <a:br>
              <a:rPr lang="ru-RU" sz="4400"/>
            </a:br>
            <a:r>
              <a:rPr lang="ru-RU" sz="1800"/>
              <a:t>(Чтение отрывка из романа А. Белого «Петербург»)</a:t>
            </a:r>
            <a:r>
              <a:rPr lang="ru-RU" sz="3800"/>
              <a:t> </a:t>
            </a:r>
          </a:p>
        </p:txBody>
      </p:sp>
      <p:sp>
        <p:nvSpPr>
          <p:cNvPr id="55299" name="Rectangle 3"/>
          <p:cNvSpPr>
            <a:spLocks noGrp="1" noChangeArrowheads="1"/>
          </p:cNvSpPr>
          <p:nvPr>
            <p:ph type="body" idx="1"/>
          </p:nvPr>
        </p:nvSpPr>
        <p:spPr/>
        <p:txBody>
          <a:bodyPr/>
          <a:lstStyle/>
          <a:p>
            <a:pPr>
              <a:lnSpc>
                <a:spcPct val="80000"/>
              </a:lnSpc>
            </a:pPr>
            <a:r>
              <a:rPr lang="ru-RU" sz="2400"/>
              <a:t>Мокрый, скользкий проспект пересекся мокрым проспектом под прямым, девяностоградусным углом; в точке пересечения встал городовой… </a:t>
            </a:r>
          </a:p>
          <a:p>
            <a:pPr>
              <a:lnSpc>
                <a:spcPct val="80000"/>
              </a:lnSpc>
            </a:pPr>
            <a:r>
              <a:rPr lang="ru-RU" sz="2400"/>
              <a:t>И такие же точно возвышались дома, и такие же серые проходили там токи людские, и такой же стоял зелено-желтый туман. </a:t>
            </a:r>
          </a:p>
          <a:p>
            <a:pPr>
              <a:lnSpc>
                <a:spcPct val="80000"/>
              </a:lnSpc>
            </a:pPr>
            <a:r>
              <a:rPr lang="ru-RU" sz="2400"/>
              <a:t>Но параллельно с бегущим проспектом был бегущий проспект с тем же рядом коробок, с тою же нумерацией, с теми же облаками. </a:t>
            </a:r>
          </a:p>
          <a:p>
            <a:pPr>
              <a:lnSpc>
                <a:spcPct val="80000"/>
              </a:lnSpc>
            </a:pPr>
            <a:r>
              <a:rPr lang="ru-RU" sz="2400"/>
              <a:t>Есть бесконечность бегущих проспектов с бесконечностью бегущих пересекающих призраков. Весь Петербург – бесконечность проспекта, возведенного в энную степень. </a:t>
            </a:r>
          </a:p>
          <a:p>
            <a:pPr>
              <a:lnSpc>
                <a:spcPct val="80000"/>
              </a:lnSpc>
            </a:pPr>
            <a:r>
              <a:rPr lang="ru-RU" sz="2400"/>
              <a:t>За Петербургом – ничего нет.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sz="4600"/>
              <a:t>Работа учащихся</a:t>
            </a:r>
            <a:br>
              <a:rPr lang="ru-RU" sz="4600"/>
            </a:br>
            <a:r>
              <a:rPr lang="ru-RU" sz="2000"/>
              <a:t>(Чтение отрывка из дневника Ф.М. Достоевского)</a:t>
            </a:r>
          </a:p>
        </p:txBody>
      </p:sp>
      <p:sp>
        <p:nvSpPr>
          <p:cNvPr id="45059" name="Rectangle 3"/>
          <p:cNvSpPr>
            <a:spLocks noGrp="1" noChangeArrowheads="1"/>
          </p:cNvSpPr>
          <p:nvPr>
            <p:ph type="body" idx="1"/>
          </p:nvPr>
        </p:nvSpPr>
        <p:spPr/>
        <p:txBody>
          <a:bodyPr/>
          <a:lstStyle/>
          <a:p>
            <a:r>
              <a:rPr lang="ru-RU"/>
              <a:t>«Петербург, не знаю почему, для меня всегда казался какой-то тайной. Еще с детства, почти затерянный, заброшенный в Петербурге, я как-то все боялся его. </a:t>
            </a:r>
          </a:p>
          <a:p>
            <a:r>
              <a:rPr lang="ru-RU"/>
              <a:t>«Люблю тебя, Петра творенье!»Нет, не люблю, окна, дырья и монумент». </a:t>
            </a:r>
          </a:p>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ru-RU" sz="4600"/>
              <a:t>Работа учащихся</a:t>
            </a:r>
            <a:br>
              <a:rPr lang="ru-RU" sz="4600"/>
            </a:br>
            <a:r>
              <a:rPr lang="ru-RU" sz="2200"/>
              <a:t>(чтение отрывка из биографии Ф.М. Достоевского)</a:t>
            </a:r>
          </a:p>
        </p:txBody>
      </p:sp>
      <p:sp>
        <p:nvSpPr>
          <p:cNvPr id="46083" name="Rectangle 3"/>
          <p:cNvSpPr>
            <a:spLocks noGrp="1" noChangeArrowheads="1"/>
          </p:cNvSpPr>
          <p:nvPr>
            <p:ph type="body" idx="1"/>
          </p:nvPr>
        </p:nvSpPr>
        <p:spPr/>
        <p:txBody>
          <a:bodyPr/>
          <a:lstStyle/>
          <a:p>
            <a:r>
              <a:rPr lang="ru-RU" sz="2400"/>
              <a:t>Образ Петербурга занимает видное место в творчестве Ф.М. Достоевского. Около тридцати лет Ф.М. Достоевский прожил в Петербурге. Здесь создавалась большая часть его произведений, в том числе и роман «Преступление и наказание». Многие места в городе связаны с именем великого писателя. Среди них и дом на углу Кузнечного переулка. Сейчас здесь находится музей, и сотни людей приходят еще и еще раз,  чтобы услышать и пережить важнейшие моменты жизни великого русского писателя.</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ru-RU"/>
              <a:t>Работа учащихся</a:t>
            </a:r>
            <a:br>
              <a:rPr lang="ru-RU"/>
            </a:br>
            <a:r>
              <a:rPr lang="ru-RU" sz="2000"/>
              <a:t>(чтение отрывка из биографии Ф.М. Достоевского)</a:t>
            </a:r>
          </a:p>
        </p:txBody>
      </p:sp>
      <p:sp>
        <p:nvSpPr>
          <p:cNvPr id="67587" name="Rectangle 3"/>
          <p:cNvSpPr>
            <a:spLocks noGrp="1" noChangeArrowheads="1"/>
          </p:cNvSpPr>
          <p:nvPr>
            <p:ph type="body" idx="1"/>
          </p:nvPr>
        </p:nvSpPr>
        <p:spPr/>
        <p:txBody>
          <a:bodyPr/>
          <a:lstStyle/>
          <a:p>
            <a:pPr>
              <a:lnSpc>
                <a:spcPct val="80000"/>
              </a:lnSpc>
            </a:pPr>
            <a:r>
              <a:rPr lang="en-US" sz="2000" b="1"/>
              <a:t>Fyodor Mikhaylovich Dostoyevsky </a:t>
            </a:r>
            <a:r>
              <a:rPr lang="en-US" sz="2000"/>
              <a:t>(November 11 1821- February 9, 1881)</a:t>
            </a:r>
          </a:p>
          <a:p>
            <a:pPr>
              <a:lnSpc>
                <a:spcPct val="80000"/>
              </a:lnSpc>
            </a:pPr>
            <a:r>
              <a:rPr lang="en-US" sz="2000"/>
              <a:t>was a Russian writer of novels, short stories and essays He is best known for his novels </a:t>
            </a:r>
            <a:r>
              <a:rPr lang="en-US" sz="2000" i="1"/>
              <a:t>Crime and Punishment, The Idiot </a:t>
            </a:r>
            <a:r>
              <a:rPr lang="en-US" sz="2000"/>
              <a:t>and </a:t>
            </a:r>
            <a:r>
              <a:rPr lang="en-US" sz="2000" i="1"/>
              <a:t>The Brothers Karamazov. </a:t>
            </a:r>
            <a:r>
              <a:rPr lang="en-US" sz="2000"/>
              <a:t>His name has been transcribed in to English using various spellings, with some early translations rendering his first name by its English equivalent, Theodore Dostoyevsky's literary works explored human psychology in the troubled political, social and spiritual context of 19th-century Russian society Considered by many as a founder or precursor of 20th-century existentialism. Dostoyevsky wrote, with the embittered voice of the anonymous "underground man', </a:t>
            </a:r>
            <a:r>
              <a:rPr lang="en-US" sz="2000" i="1"/>
              <a:t>Notes from Underground </a:t>
            </a:r>
            <a:r>
              <a:rPr lang="en-US" sz="2000"/>
              <a:t>(1864), which was called the "best overture for existentialism ever written" by waiter Kaufmann. Dostoyevsky is often acknowledged by critics as one of the greatest and most prominent psychologists in world literature.</a:t>
            </a:r>
            <a:endParaRPr lang="ru-RU" sz="20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ru-RU"/>
              <a:t>Работа учащихся</a:t>
            </a:r>
            <a:br>
              <a:rPr lang="ru-RU"/>
            </a:br>
            <a:r>
              <a:rPr lang="ru-RU" sz="2000"/>
              <a:t>(чтение отрывка из биографии Ф.М. Достоевского)</a:t>
            </a:r>
          </a:p>
        </p:txBody>
      </p:sp>
      <p:sp>
        <p:nvSpPr>
          <p:cNvPr id="68611" name="Rectangle 3"/>
          <p:cNvSpPr>
            <a:spLocks noGrp="1" noChangeArrowheads="1"/>
          </p:cNvSpPr>
          <p:nvPr>
            <p:ph type="body" idx="1"/>
          </p:nvPr>
        </p:nvSpPr>
        <p:spPr/>
        <p:txBody>
          <a:bodyPr/>
          <a:lstStyle/>
          <a:p>
            <a:pPr>
              <a:lnSpc>
                <a:spcPct val="80000"/>
              </a:lnSpc>
            </a:pPr>
            <a:r>
              <a:rPr lang="en-US" sz="1200" b="1"/>
              <a:t>Early life</a:t>
            </a:r>
            <a:endParaRPr lang="en-US" sz="1200"/>
          </a:p>
          <a:p>
            <a:pPr>
              <a:lnSpc>
                <a:spcPct val="80000"/>
              </a:lnSpc>
            </a:pPr>
            <a:r>
              <a:rPr lang="en-US" sz="1200"/>
              <a:t>Mariinsky Hospital in Moscow, Dostoyovsky's birthplace</a:t>
            </a:r>
          </a:p>
          <a:p>
            <a:pPr>
              <a:lnSpc>
                <a:spcPct val="80000"/>
              </a:lnSpc>
            </a:pPr>
            <a:r>
              <a:rPr lang="en-US" sz="1200"/>
              <a:t>Dostoyevsky's father Mikhail and grandfather, Andrey were born in modern central Ukraine  Mikhail was a doctor and a devout Christian, who practised at the Mariinsky Hospital for the Poor in Moscow</a:t>
            </a:r>
          </a:p>
          <a:p>
            <a:pPr>
              <a:lnSpc>
                <a:spcPct val="80000"/>
              </a:lnSpc>
            </a:pPr>
            <a:r>
              <a:rPr lang="en-US" sz="1200"/>
              <a:t>Dostoyevsky was horn in Moscow to Mikhail and Maria Dostoyevsky, the second of seven children. The family lived in a small apartment in the Mariinsky Hospital grounds. The hospital was located near a cemetery for criminals a lunatic asylum, and an orphanage for abandoned infants. This urban landscape made a lasting impression on the young Dostoyevsky  whose compassion for the poor, oppressed </a:t>
            </a:r>
            <a:r>
              <a:rPr lang="en-US" sz="1200" i="1"/>
              <a:t>and </a:t>
            </a:r>
            <a:r>
              <a:rPr lang="en-US" sz="1200"/>
              <a:t>tormented was apparent in his life and works. Although it was forbidden by his parents, Dostoyevsky liked to wander out to the hospital garden, where the patients sat to catch a glimpse of the sun. The young Dostoyevsky appreciated spending time with these patients and listening to then stories.</a:t>
            </a:r>
          </a:p>
          <a:p>
            <a:pPr>
              <a:lnSpc>
                <a:spcPct val="80000"/>
              </a:lnSpc>
            </a:pPr>
            <a:r>
              <a:rPr lang="en-US" sz="1200"/>
              <a:t>There are many stories of Dostoyevsky's father's despotic treatment of his children, but this despotism was tempered by his extreme care for his children and their upbringing. After returning homo from work, he would take a nap while his children, ordered to keep absolutely silent, stood by their slumbering father in shifts and swatted the flies that came near his head. But the father was also careful to send his children to private schools where they would not be bean    In the opinion of Joseph Frank, author of a definitive biography-of Dostoyevsky, the father figure in </a:t>
            </a:r>
            <a:r>
              <a:rPr lang="en-US" sz="1200" i="1"/>
              <a:t>The Brothers Karamazov  </a:t>
            </a:r>
            <a:r>
              <a:rPr lang="en-US" sz="1200"/>
              <a:t>is not based on Dostoyevsky's</a:t>
            </a:r>
          </a:p>
          <a:p>
            <a:pPr>
              <a:lnSpc>
                <a:spcPct val="80000"/>
              </a:lnSpc>
            </a:pPr>
            <a:r>
              <a:rPr lang="en-US" sz="1200"/>
              <a:t>own father. </a:t>
            </a:r>
          </a:p>
          <a:p>
            <a:pPr>
              <a:lnSpc>
                <a:spcPct val="80000"/>
              </a:lnSpc>
            </a:pPr>
            <a:r>
              <a:rPr lang="en-US" sz="1200"/>
              <a:t>In 1837, shortly after his mother died of tuberculosis, Dostoyevsky and his brother were sent to St</a:t>
            </a:r>
            <a:br>
              <a:rPr lang="en-US" sz="1200"/>
            </a:br>
            <a:r>
              <a:rPr lang="en-US" sz="1200"/>
              <a:t>Petersburg to attend the Nikolayev Military Engineering Institute now called the Military Engineering</a:t>
            </a:r>
            <a:br>
              <a:rPr lang="en-US" sz="1200"/>
            </a:br>
            <a:r>
              <a:rPr lang="en-US" sz="1200"/>
              <a:t>Technical University. Fyodor Dostoyevsky's father died in 1839. Though it has never been proven, it is</a:t>
            </a:r>
            <a:br>
              <a:rPr lang="en-US" sz="1200"/>
            </a:br>
            <a:r>
              <a:rPr lang="en-US" sz="1200"/>
              <a:t>believed by some that fie was murdered by his own serfs.  According to one account, the serfs became</a:t>
            </a:r>
            <a:br>
              <a:rPr lang="en-US" sz="1200"/>
            </a:br>
            <a:r>
              <a:rPr lang="en-US" sz="1200"/>
              <a:t>enraged during one of his drunken fits of violence, and after restraining him, poured vodka into his mouth.</a:t>
            </a:r>
            <a:endParaRPr lang="ru-RU" sz="1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ru-RU"/>
              <a:t>Работа учащихся</a:t>
            </a:r>
            <a:br>
              <a:rPr lang="ru-RU"/>
            </a:br>
            <a:r>
              <a:rPr lang="ru-RU" sz="2000"/>
              <a:t>(чтение отрывка из биографии Ф.М. Достоевского)</a:t>
            </a:r>
          </a:p>
        </p:txBody>
      </p:sp>
      <p:sp>
        <p:nvSpPr>
          <p:cNvPr id="66563" name="Rectangle 3"/>
          <p:cNvSpPr>
            <a:spLocks noGrp="1" noChangeArrowheads="1"/>
          </p:cNvSpPr>
          <p:nvPr>
            <p:ph type="body" idx="1"/>
          </p:nvPr>
        </p:nvSpPr>
        <p:spPr/>
        <p:txBody>
          <a:bodyPr/>
          <a:lstStyle/>
          <a:p>
            <a:r>
              <a:rPr lang="en-US" sz="2400"/>
              <a:t>Crime and punishment focuses on the mental anguish and moral dilemmas of Rodion Romanovich Raskolnikov, an impoverished ex-student in St. Petersburg who formulates and executes a plan to kill a pawnbroker for her cash. He commits this murder to test his own hypothesis that some people are naturally capable of such things, and even have the right to do them. Raskolnikov justifies his action by connecting himself with Napoleon Bonaparte, believing that murder is permissible in pursuit of a higher purpose. </a:t>
            </a:r>
            <a:endParaRPr lang="ru-RU"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ru-RU" sz="4600"/>
              <a:t>Работа учащихся</a:t>
            </a:r>
            <a:br>
              <a:rPr lang="ru-RU" sz="4600"/>
            </a:br>
            <a:r>
              <a:rPr lang="ru-RU" sz="2200"/>
              <a:t>(чтение отрывка из биографии Ф.М. Достоевского)</a:t>
            </a:r>
          </a:p>
        </p:txBody>
      </p:sp>
      <p:sp>
        <p:nvSpPr>
          <p:cNvPr id="47107" name="Rectangle 3"/>
          <p:cNvSpPr>
            <a:spLocks noGrp="1" noChangeArrowheads="1"/>
          </p:cNvSpPr>
          <p:nvPr>
            <p:ph type="body" idx="1"/>
          </p:nvPr>
        </p:nvSpPr>
        <p:spPr/>
        <p:txBody>
          <a:bodyPr/>
          <a:lstStyle/>
          <a:p>
            <a:r>
              <a:rPr lang="ru-RU"/>
              <a:t>«В начале июля, в чрезвычайно жаркое время, под вечер, один молодой человек вышел из своей каморки, которую нанимал от жильцов в С-м переулке, на улицу и медленно, как бы в нерешимости, отправился к К-ну мосту».</a:t>
            </a:r>
          </a:p>
          <a:p>
            <a:pPr algn="r"/>
            <a:endParaRPr lang="ru-RU" sz="1400"/>
          </a:p>
          <a:p>
            <a:pPr algn="r"/>
            <a:r>
              <a:rPr lang="ru-RU" sz="1400"/>
              <a:t>Федор Михайлович Достоевский</a:t>
            </a:r>
          </a:p>
          <a:p>
            <a:pPr algn="r"/>
            <a:r>
              <a:rPr lang="ru-RU" sz="1400"/>
              <a:t>«Преступление и наказание»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sz="4600"/>
              <a:t>Работа учащихся</a:t>
            </a:r>
            <a:br>
              <a:rPr lang="ru-RU" sz="4600"/>
            </a:br>
            <a:r>
              <a:rPr lang="ru-RU" sz="2200"/>
              <a:t>(чтение отрывка из биографии Ф.М. Достоевского)</a:t>
            </a:r>
          </a:p>
        </p:txBody>
      </p:sp>
      <p:sp>
        <p:nvSpPr>
          <p:cNvPr id="49155" name="Rectangle 3"/>
          <p:cNvSpPr>
            <a:spLocks noGrp="1" noChangeArrowheads="1"/>
          </p:cNvSpPr>
          <p:nvPr>
            <p:ph type="body" idx="1"/>
          </p:nvPr>
        </p:nvSpPr>
        <p:spPr/>
        <p:txBody>
          <a:bodyPr/>
          <a:lstStyle/>
          <a:p>
            <a:pPr>
              <a:lnSpc>
                <a:spcPct val="90000"/>
              </a:lnSpc>
            </a:pPr>
            <a:r>
              <a:rPr lang="ru-RU" sz="2400"/>
              <a:t>Вышеупомянутое изречение из романа имеет символическое значение: российский критик Вадим Кожинов доказывает, что «чрезвычайно жаркий вечер» основан не только на удушающей атмосфере Санкт-Петербурга, но и на преступном, бесчеловечном окружении. Ф.М. Достоевский был одним из первых, кто узнал перспективы городской жизни. Ивнин рассматривает «Преступление и наказание», как первый великий русский роман, в котором основные моменты действия происходят в грязных кабаках, на улицах, в убогих черных комнатах бедноты.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ru-RU" sz="4600"/>
              <a:t>Работа учащихся</a:t>
            </a:r>
            <a:br>
              <a:rPr lang="ru-RU" sz="4600"/>
            </a:br>
            <a:r>
              <a:rPr lang="ru-RU" sz="2200"/>
              <a:t>(чтение отрывка из биографии Ф.М. Достоевского)</a:t>
            </a:r>
          </a:p>
        </p:txBody>
      </p:sp>
      <p:sp>
        <p:nvSpPr>
          <p:cNvPr id="51203" name="Rectangle 3"/>
          <p:cNvSpPr>
            <a:spLocks noGrp="1" noChangeArrowheads="1"/>
          </p:cNvSpPr>
          <p:nvPr>
            <p:ph type="body" idx="1"/>
          </p:nvPr>
        </p:nvSpPr>
        <p:spPr/>
        <p:txBody>
          <a:bodyPr/>
          <a:lstStyle/>
          <a:p>
            <a:pPr>
              <a:lnSpc>
                <a:spcPct val="80000"/>
              </a:lnSpc>
            </a:pPr>
            <a:r>
              <a:rPr lang="ru-RU" sz="2400"/>
              <a:t>Петербург Достоевского – город непрекращающейся нужды. Великолепию нет места здесь, потому что оно лишь внешнее, формальное, абстрактное. Ф.М. Достоевский соединяет городские проблемы с размышлениями Раскольникова и последующими событиями. Переполненные улицы и площади, запущенные дома и кабаки, глушь и вонь – все это преображено с помощью богатого запаса метафор. Дональд Фангер утверждал, что настоящий город представлен как точный образец города, отвечающий состоянию разума, и представляет атмосферу, отвечающую состоянию Раскольникова, и символизирует ее. Этот город – переполненный, пересохший и душный.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ru-RU"/>
              <a:t>Ход урока</a:t>
            </a:r>
          </a:p>
        </p:txBody>
      </p:sp>
      <p:sp>
        <p:nvSpPr>
          <p:cNvPr id="53251" name="Rectangle 3"/>
          <p:cNvSpPr>
            <a:spLocks noGrp="1" noChangeArrowheads="1"/>
          </p:cNvSpPr>
          <p:nvPr>
            <p:ph type="body" idx="1"/>
          </p:nvPr>
        </p:nvSpPr>
        <p:spPr/>
        <p:txBody>
          <a:bodyPr/>
          <a:lstStyle/>
          <a:p>
            <a:r>
              <a:rPr lang="ru-RU" sz="2400"/>
              <a:t>Каким же увидим мы Петербург Ф.М. Достоевского? Что таит этот город для писателя и его героев? И где взять сил, чтобы устоять и спастись? И что делать, «если некуда больше идти?» </a:t>
            </a:r>
          </a:p>
          <a:p>
            <a:r>
              <a:rPr lang="ru-RU" sz="2400"/>
              <a:t>Сейчас, вслед за героями романа «Преступление и наказание», мы отправимся в Петербург Ф.М. Достоевского. Мы попробуем разобраться в том, какую роль играет город в судьбах героев, в человеческой трагедии. Итак, восстановим образ Петербурга у Ф.М. Достоевского.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ru-RU"/>
              <a:t>Цели</a:t>
            </a:r>
          </a:p>
        </p:txBody>
      </p:sp>
      <p:sp>
        <p:nvSpPr>
          <p:cNvPr id="3075" name="Rectangle 3"/>
          <p:cNvSpPr>
            <a:spLocks noGrp="1" noChangeArrowheads="1"/>
          </p:cNvSpPr>
          <p:nvPr>
            <p:ph type="body" idx="1"/>
          </p:nvPr>
        </p:nvSpPr>
        <p:spPr/>
        <p:txBody>
          <a:bodyPr/>
          <a:lstStyle/>
          <a:p>
            <a:pPr>
              <a:lnSpc>
                <a:spcPct val="80000"/>
              </a:lnSpc>
            </a:pPr>
            <a:r>
              <a:rPr lang="ru-RU" sz="2400"/>
              <a:t>Рассмотреть образ Петербурга в русской литературе, помочь учащимся понять, как создается в романе «Преступление и наказание» образ тупика, в котором оказываются герои, увидеть роль Петербурга в судьбах героев;</a:t>
            </a:r>
          </a:p>
          <a:p>
            <a:pPr>
              <a:lnSpc>
                <a:spcPct val="80000"/>
              </a:lnSpc>
            </a:pPr>
            <a:r>
              <a:rPr lang="ru-RU" sz="2400"/>
              <a:t>Развивать умение работать с художественным текстом, выделять главное, анализировать;</a:t>
            </a:r>
          </a:p>
          <a:p>
            <a:pPr>
              <a:lnSpc>
                <a:spcPct val="80000"/>
              </a:lnSpc>
            </a:pPr>
            <a:r>
              <a:rPr lang="ru-RU" sz="2400"/>
              <a:t>Развивать умение синхронного перевода; </a:t>
            </a:r>
          </a:p>
          <a:p>
            <a:pPr>
              <a:lnSpc>
                <a:spcPct val="80000"/>
              </a:lnSpc>
            </a:pPr>
            <a:r>
              <a:rPr lang="ru-RU" sz="2400"/>
              <a:t>Воспитывать внимательное отношение к художественному слову, интерес к классической литературе, сочувствие и сострадание, понимание, назначение и ценность человеческой жизни.</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ru-RU" sz="3800"/>
              <a:t>Работа в группах </a:t>
            </a:r>
            <a:br>
              <a:rPr lang="ru-RU" sz="3800"/>
            </a:br>
            <a:r>
              <a:rPr lang="ru-RU" sz="1600"/>
              <a:t>(учащиеся распределены по группам: интерьеры, пейзажи, сцены уличной жизни в романе «Преступление и наказание»)</a:t>
            </a:r>
            <a:endParaRPr lang="ru-RU" sz="3800"/>
          </a:p>
        </p:txBody>
      </p:sp>
      <p:sp>
        <p:nvSpPr>
          <p:cNvPr id="56323" name="Rectangle 3"/>
          <p:cNvSpPr>
            <a:spLocks noGrp="1" noChangeArrowheads="1"/>
          </p:cNvSpPr>
          <p:nvPr>
            <p:ph type="body" idx="1"/>
          </p:nvPr>
        </p:nvSpPr>
        <p:spPr>
          <a:xfrm>
            <a:off x="900113" y="1484313"/>
            <a:ext cx="7772400" cy="4530725"/>
          </a:xfrm>
        </p:spPr>
        <p:txBody>
          <a:bodyPr/>
          <a:lstStyle/>
          <a:p>
            <a:pPr>
              <a:lnSpc>
                <a:spcPct val="80000"/>
              </a:lnSpc>
            </a:pPr>
            <a:r>
              <a:rPr lang="ru-RU" sz="1000" b="1"/>
              <a:t>Задания для групповой работы. </a:t>
            </a:r>
            <a:endParaRPr lang="en-US" sz="1000" b="1"/>
          </a:p>
          <a:p>
            <a:pPr>
              <a:lnSpc>
                <a:spcPct val="80000"/>
              </a:lnSpc>
            </a:pPr>
            <a:r>
              <a:rPr lang="en-US" sz="1000" b="1"/>
              <a:t> </a:t>
            </a:r>
            <a:endParaRPr lang="ru-RU" sz="1000" b="1"/>
          </a:p>
          <a:p>
            <a:pPr>
              <a:lnSpc>
                <a:spcPct val="80000"/>
              </a:lnSpc>
            </a:pPr>
            <a:r>
              <a:rPr lang="en-US" sz="1000" b="1"/>
              <a:t>I </a:t>
            </a:r>
            <a:r>
              <a:rPr lang="ru-RU" sz="1000" b="1"/>
              <a:t>группа: составьте описание интерьеров</a:t>
            </a:r>
            <a:endParaRPr lang="en-US" sz="1000" b="1"/>
          </a:p>
          <a:p>
            <a:pPr>
              <a:lnSpc>
                <a:spcPct val="80000"/>
              </a:lnSpc>
            </a:pPr>
            <a:r>
              <a:rPr lang="ru-RU" sz="1000" b="1"/>
              <a:t>Интерьеры:</a:t>
            </a:r>
            <a:r>
              <a:rPr lang="ru-RU" sz="1000"/>
              <a:t> анализ фрагмента ч.1, гл. 3 (каморка Раскольникова); ч.1, гл. 2 (кабак, где Раскольников слушает исповедь Мармеладова); ч.1, гл.2 и ч.2, гл.7 (комната – «проходной угол» Мармеладова); ч.4, гл.3 (трактир, в котором исповедуется Свидригайлов); ч.4, гл.4 (комната – «сарай» Сони).</a:t>
            </a:r>
          </a:p>
          <a:p>
            <a:pPr>
              <a:lnSpc>
                <a:spcPct val="80000"/>
              </a:lnSpc>
            </a:pPr>
            <a:r>
              <a:rPr lang="ru-RU" sz="1000"/>
              <a:t>Анализируя описание интерьеров Петербурга, мы видим, что толпа преследует героев не только на улицах: Мармеладовы живут в прохладных комнатах, и при всякой скандальной семейной сцене из разных дверей «протягивались наглые, смеющиеся головы с папиросками и трубками, в ермолках» и «потешно смеялись». Та же толпа появляется как кошмар во сне Раскольникова, невидимая и оттого особенно страшная, наблюдающая и злобно смеющаяся, лихорадочными стараниями безумнейшего героя довершится ее злополучное преступление. </a:t>
            </a:r>
          </a:p>
          <a:p>
            <a:pPr>
              <a:lnSpc>
                <a:spcPct val="80000"/>
              </a:lnSpc>
            </a:pPr>
            <a:r>
              <a:rPr lang="ru-RU" sz="1000"/>
              <a:t>Именно здесь должно было сложиться у главного героя представление о людях как о надоедливых насекомых, поедающих друг друга, подобно запертым в тесных банках паукам. Раскольников начинает едко ненавидеть своих «ближних»: «одно новое непреодолимое ощущение овладевает им все более и более с каждым днем: это было какое-то бесконечное, почти физическое отвращение ко всему встречающемуся и окружающему, упорное, злобное, ненавистное. Ему гадки были все встречные, гадки были их лица, походка и движения». </a:t>
            </a:r>
          </a:p>
          <a:p>
            <a:pPr>
              <a:lnSpc>
                <a:spcPct val="80000"/>
              </a:lnSpc>
            </a:pPr>
            <a:r>
              <a:rPr lang="ru-RU" sz="1000"/>
              <a:t>У героя невольно возникает желание уйти от всех, уединиться в себе и устроиться так, чтобы возвыситься и добиться господства над всем этим «людским» муравейником. Для этого можно и убить одну из этих «гадких и зловредных вшей», и за это только «сорок грехов простят». Тогда же герой и уходит в свою каморку, напоминающую «сундук», «шкаф» или «гроб», в свое духовное «подполье» и там вынашивает свою бесчеловечную теорию. Это каморка – тоже неотъемлемая часть Петербурга, особое духовное пространство, означающая мертвенность среды обитания героев, предопределяющая убийственность и бесчеловечность, обдумываемой им теории. «Я тогда, как паук, к себе в угол забился…А знаешь ли, Соня, что низкие потолки, тесные комнаты, душат и теснят! О, как я ненавидел это конуру! А  все-таки выходить из нее не хотел. Нарочно не хотел!» Комната Сони была также уродлива, похожа на сарай, где один угол был чересчур острый и черный, а другой – безобразно тупой, что символизирует изуродованность ее жизни. Окончательное философское завершение «образ мертвящей комнаты»получает в зловещем видении Свидригайлова, которому вся вечная жизни представлялась как пребывание в закоптелой «комнатке, наподобие деревенской бани» с пауками «по всем углам». Это – уже полное отсутствие «воздуха», равно как и полное унижение времени и пространства. То, что Раскольникову для жизни не хватает воздуха, вскользь говорит Порфирий и Свидригайлов, но в Петербурге воздуха ( в данном случае, это символ живой, непосредственной жизни) нет вообще, как это замечает Пульхерия Александровна: «Ужас у него душно, а где тут воздухом-то дышать? Здесь и на улице, как в комнатах без форточек. Господи, что за город!»                                                                                                        </a:t>
            </a:r>
          </a:p>
          <a:p>
            <a:pPr>
              <a:lnSpc>
                <a:spcPct val="80000"/>
              </a:lnSpc>
            </a:pPr>
            <a:r>
              <a:rPr lang="en-US" sz="800" b="1"/>
              <a:t>                                                                                                                </a:t>
            </a:r>
            <a:endParaRPr lang="ru-RU" sz="800" b="1"/>
          </a:p>
          <a:p>
            <a:pPr>
              <a:lnSpc>
                <a:spcPct val="80000"/>
              </a:lnSpc>
            </a:pPr>
            <a:endParaRPr lang="ru-RU" sz="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ru-RU" sz="3800"/>
              <a:t>Работа в группах </a:t>
            </a:r>
            <a:br>
              <a:rPr lang="ru-RU" sz="3800"/>
            </a:br>
            <a:r>
              <a:rPr lang="ru-RU" sz="1600"/>
              <a:t>(учащиеся распределены по группам: интерьеры, пейзажи, сцены уличной жизни в романе «Преступление и наказание»)</a:t>
            </a:r>
          </a:p>
        </p:txBody>
      </p:sp>
      <p:sp>
        <p:nvSpPr>
          <p:cNvPr id="59395" name="Rectangle 3"/>
          <p:cNvSpPr>
            <a:spLocks noGrp="1" noChangeArrowheads="1"/>
          </p:cNvSpPr>
          <p:nvPr>
            <p:ph type="body" idx="1"/>
          </p:nvPr>
        </p:nvSpPr>
        <p:spPr/>
        <p:txBody>
          <a:bodyPr/>
          <a:lstStyle/>
          <a:p>
            <a:pPr>
              <a:lnSpc>
                <a:spcPct val="80000"/>
              </a:lnSpc>
            </a:pPr>
            <a:r>
              <a:rPr lang="en-US" sz="1600" b="1"/>
              <a:t>II </a:t>
            </a:r>
            <a:r>
              <a:rPr lang="ru-RU" sz="1600" b="1"/>
              <a:t>группа: дайте характеристику пейзажам в романе</a:t>
            </a:r>
            <a:endParaRPr lang="en-US" sz="1600" b="1"/>
          </a:p>
          <a:p>
            <a:pPr>
              <a:lnSpc>
                <a:spcPct val="80000"/>
              </a:lnSpc>
            </a:pPr>
            <a:r>
              <a:rPr lang="ru-RU" sz="1600" b="1"/>
              <a:t>Пейзажи:</a:t>
            </a:r>
            <a:r>
              <a:rPr lang="ru-RU" sz="1600"/>
              <a:t> ч.1, гл.1 («отвратительный и грустный колорит» городского дня); ч.2, гл.1 (повторение предыдущий картины); ч.2, гл.2 («великолепная панорама Петербурга»); ч.2, гл.6 (вечерний Петербург); ч.4, гл.5 (вид из окна комнаты Раскольникова); ч.4, гл.6 (грозный вечер и утро накануне самоубийства Свидригайлова). </a:t>
            </a:r>
            <a:endParaRPr lang="en-US" sz="1600"/>
          </a:p>
          <a:p>
            <a:pPr>
              <a:lnSpc>
                <a:spcPct val="80000"/>
              </a:lnSpc>
            </a:pPr>
            <a:r>
              <a:rPr lang="ru-RU" sz="1600"/>
              <a:t>Анализ фрагмента учащимися и вывод:</a:t>
            </a:r>
          </a:p>
          <a:p>
            <a:pPr>
              <a:lnSpc>
                <a:spcPct val="80000"/>
              </a:lnSpc>
            </a:pPr>
            <a:r>
              <a:rPr lang="ru-RU" sz="1600"/>
              <a:t>Наблюдая за пейзажами Петербурга, складывается ощущение невыносимой духоты, которая становится атмосферой преступления. Темнота, грязь и слякоть, присутствующие в городе, развивают отвращение к жизни и к окружению. Величие Петербурга строится на угнетении и унижении людей. Он мстит за то, что город построен на крови. </a:t>
            </a:r>
          </a:p>
          <a:p>
            <a:pPr>
              <a:lnSpc>
                <a:spcPct val="80000"/>
              </a:lnSpc>
            </a:pPr>
            <a:endParaRPr lang="ru-RU" sz="1600"/>
          </a:p>
          <a:p>
            <a:pPr>
              <a:lnSpc>
                <a:spcPct val="80000"/>
              </a:lnSpc>
            </a:pPr>
            <a:r>
              <a:rPr lang="en-US" sz="1600" b="1"/>
              <a:t>III</a:t>
            </a:r>
            <a:r>
              <a:rPr lang="ru-RU" sz="1600" b="1"/>
              <a:t> группа: сопоставьте сцены уличной жизни</a:t>
            </a:r>
          </a:p>
          <a:p>
            <a:pPr>
              <a:lnSpc>
                <a:spcPct val="80000"/>
              </a:lnSpc>
            </a:pPr>
            <a:r>
              <a:rPr lang="ru-RU" sz="1600" b="1"/>
              <a:t>Сцены уличной жизни: </a:t>
            </a:r>
            <a:r>
              <a:rPr lang="ru-RU" sz="1600"/>
              <a:t>ч.1, гл.1, (пьяный в телеге, запряженной огромными ломовыми лошадьми); ч.2, гл.2, (сцена на Николайском мосту, удар бича и подаяния); ч.2, гл.6, (шарманщик и толпа женщин у распивочной; сцена на …ском мосту); ч.5, гл.5, (смерть Катерины Ивановны). </a:t>
            </a:r>
          </a:p>
          <a:p>
            <a:pPr>
              <a:lnSpc>
                <a:spcPct val="80000"/>
              </a:lnSpc>
            </a:pPr>
            <a:endParaRPr lang="ru-RU" sz="16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ru-RU" sz="2800"/>
              <a:t>Размышляя о сценах уличной жизни, невольно вспоминается стихотворение Василия Князева из цикла «Проклятый город»</a:t>
            </a:r>
          </a:p>
        </p:txBody>
      </p:sp>
      <p:sp>
        <p:nvSpPr>
          <p:cNvPr id="57347" name="Rectangle 3"/>
          <p:cNvSpPr>
            <a:spLocks noGrp="1" noChangeArrowheads="1"/>
          </p:cNvSpPr>
          <p:nvPr>
            <p:ph type="body" idx="1"/>
          </p:nvPr>
        </p:nvSpPr>
        <p:spPr/>
        <p:txBody>
          <a:bodyPr/>
          <a:lstStyle/>
          <a:p>
            <a:pPr>
              <a:lnSpc>
                <a:spcPct val="80000"/>
              </a:lnSpc>
            </a:pPr>
            <a:r>
              <a:rPr lang="ru-RU" sz="1200"/>
              <a:t>…И стоят на болоте </a:t>
            </a:r>
          </a:p>
          <a:p>
            <a:pPr>
              <a:lnSpc>
                <a:spcPct val="80000"/>
              </a:lnSpc>
            </a:pPr>
            <a:r>
              <a:rPr lang="ru-RU" sz="1200"/>
              <a:t>Прокаженные зданья.</a:t>
            </a:r>
          </a:p>
          <a:p>
            <a:pPr>
              <a:lnSpc>
                <a:spcPct val="80000"/>
              </a:lnSpc>
            </a:pPr>
            <a:r>
              <a:rPr lang="ru-RU" sz="1200"/>
              <a:t>В зданьях, в вечной заботе, </a:t>
            </a:r>
          </a:p>
          <a:p>
            <a:pPr>
              <a:lnSpc>
                <a:spcPct val="80000"/>
              </a:lnSpc>
            </a:pPr>
            <a:r>
              <a:rPr lang="ru-RU" sz="1200"/>
              <a:t>Гибнут Божьи созданья. </a:t>
            </a:r>
          </a:p>
          <a:p>
            <a:pPr>
              <a:lnSpc>
                <a:spcPct val="80000"/>
              </a:lnSpc>
            </a:pPr>
            <a:r>
              <a:rPr lang="ru-RU" sz="1200"/>
              <a:t>Каждый год на кладбище</a:t>
            </a:r>
          </a:p>
          <a:p>
            <a:pPr>
              <a:lnSpc>
                <a:spcPct val="80000"/>
              </a:lnSpc>
            </a:pPr>
            <a:r>
              <a:rPr lang="ru-RU" sz="1200"/>
              <a:t>Их отвозят без счета,</a:t>
            </a:r>
          </a:p>
          <a:p>
            <a:pPr>
              <a:lnSpc>
                <a:spcPct val="80000"/>
              </a:lnSpc>
            </a:pPr>
            <a:r>
              <a:rPr lang="ru-RU" sz="1200"/>
              <a:t>Бесконечные тыщи</a:t>
            </a:r>
          </a:p>
          <a:p>
            <a:pPr>
              <a:lnSpc>
                <a:spcPct val="80000"/>
              </a:lnSpc>
            </a:pPr>
            <a:r>
              <a:rPr lang="ru-RU" sz="1200"/>
              <a:t>Жертв гнилого болота. </a:t>
            </a:r>
          </a:p>
          <a:p>
            <a:pPr>
              <a:lnSpc>
                <a:spcPct val="80000"/>
              </a:lnSpc>
            </a:pPr>
            <a:r>
              <a:rPr lang="ru-RU" sz="1200"/>
              <a:t>Но на месте зарытых</a:t>
            </a:r>
          </a:p>
          <a:p>
            <a:pPr>
              <a:lnSpc>
                <a:spcPct val="80000"/>
              </a:lnSpc>
            </a:pPr>
            <a:r>
              <a:rPr lang="ru-RU" sz="1200"/>
              <a:t>Бьются снова и снова</a:t>
            </a:r>
          </a:p>
          <a:p>
            <a:pPr>
              <a:lnSpc>
                <a:spcPct val="80000"/>
              </a:lnSpc>
            </a:pPr>
            <a:r>
              <a:rPr lang="ru-RU" sz="1200"/>
              <a:t>На проплеванных плитах</a:t>
            </a:r>
          </a:p>
          <a:p>
            <a:pPr>
              <a:lnSpc>
                <a:spcPct val="80000"/>
              </a:lnSpc>
            </a:pPr>
            <a:r>
              <a:rPr lang="ru-RU" sz="1200"/>
              <a:t>Волны моря людского. </a:t>
            </a:r>
          </a:p>
          <a:p>
            <a:pPr>
              <a:lnSpc>
                <a:spcPct val="80000"/>
              </a:lnSpc>
            </a:pPr>
            <a:r>
              <a:rPr lang="ru-RU" sz="1200"/>
              <a:t>Вот, чахоточный помер – </a:t>
            </a:r>
          </a:p>
          <a:p>
            <a:pPr>
              <a:lnSpc>
                <a:spcPct val="80000"/>
              </a:lnSpc>
            </a:pPr>
            <a:r>
              <a:rPr lang="ru-RU" sz="1200"/>
              <a:t>Весть несется по дому,</a:t>
            </a:r>
          </a:p>
          <a:p>
            <a:pPr>
              <a:lnSpc>
                <a:spcPct val="80000"/>
              </a:lnSpc>
            </a:pPr>
            <a:r>
              <a:rPr lang="ru-RU" sz="1200"/>
              <a:t>И… сегодня же «номер»</a:t>
            </a:r>
          </a:p>
          <a:p>
            <a:pPr>
              <a:lnSpc>
                <a:spcPct val="80000"/>
              </a:lnSpc>
            </a:pPr>
            <a:r>
              <a:rPr lang="ru-RU" sz="1200"/>
              <a:t>Отдается другому.</a:t>
            </a:r>
          </a:p>
          <a:p>
            <a:pPr>
              <a:lnSpc>
                <a:spcPct val="80000"/>
              </a:lnSpc>
            </a:pPr>
            <a:r>
              <a:rPr lang="ru-RU" sz="1200"/>
              <a:t>А матрац зараженный </a:t>
            </a:r>
          </a:p>
          <a:p>
            <a:pPr>
              <a:lnSpc>
                <a:spcPct val="80000"/>
              </a:lnSpc>
            </a:pPr>
            <a:r>
              <a:rPr lang="ru-RU" sz="1200"/>
              <a:t>Отсылают… кухаркам,</a:t>
            </a:r>
          </a:p>
          <a:p>
            <a:pPr>
              <a:lnSpc>
                <a:spcPct val="80000"/>
              </a:lnSpc>
            </a:pPr>
            <a:r>
              <a:rPr lang="ru-RU" sz="1200"/>
              <a:t>Донельзя пораженным </a:t>
            </a:r>
          </a:p>
          <a:p>
            <a:pPr>
              <a:lnSpc>
                <a:spcPct val="80000"/>
              </a:lnSpc>
            </a:pPr>
            <a:r>
              <a:rPr lang="ru-RU" sz="1200"/>
              <a:t>Этим щедрым подарком.</a:t>
            </a:r>
          </a:p>
          <a:p>
            <a:pPr>
              <a:lnSpc>
                <a:spcPct val="80000"/>
              </a:lnSpc>
            </a:pPr>
            <a:r>
              <a:rPr lang="ru-RU" sz="1200"/>
              <a:t>Небо – вечно в тумане,</a:t>
            </a:r>
          </a:p>
          <a:p>
            <a:pPr>
              <a:lnSpc>
                <a:spcPct val="80000"/>
              </a:lnSpc>
            </a:pPr>
            <a:r>
              <a:rPr lang="ru-RU" sz="1200"/>
              <a:t>Почва – вечно в мокроте:</a:t>
            </a:r>
          </a:p>
          <a:p>
            <a:pPr>
              <a:lnSpc>
                <a:spcPct val="80000"/>
              </a:lnSpc>
            </a:pPr>
            <a:r>
              <a:rPr lang="ru-RU" sz="1200"/>
              <a:t>Как в поганой лохани,</a:t>
            </a:r>
          </a:p>
          <a:p>
            <a:pPr>
              <a:lnSpc>
                <a:spcPct val="80000"/>
              </a:lnSpc>
            </a:pPr>
            <a:r>
              <a:rPr lang="ru-RU" sz="1200"/>
              <a:t>На поганом болоте!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ru-RU"/>
              <a:t>Продолжение анализа            </a:t>
            </a:r>
          </a:p>
        </p:txBody>
      </p:sp>
      <p:sp>
        <p:nvSpPr>
          <p:cNvPr id="58371" name="Rectangle 3"/>
          <p:cNvSpPr>
            <a:spLocks noGrp="1" noChangeArrowheads="1"/>
          </p:cNvSpPr>
          <p:nvPr>
            <p:ph type="body" idx="1"/>
          </p:nvPr>
        </p:nvSpPr>
        <p:spPr/>
        <p:txBody>
          <a:bodyPr/>
          <a:lstStyle/>
          <a:p>
            <a:pPr>
              <a:lnSpc>
                <a:spcPct val="80000"/>
              </a:lnSpc>
            </a:pPr>
            <a:r>
              <a:rPr lang="ru-RU" sz="1400"/>
              <a:t>Анализируя сцены уличной жизни, мы пришли к выводу, что главные впечатления от Петербурга Ф.М. Достоевского – невыносимая духота, становящаяся «атмосферой преступления»; темнота, грязь и слякоть, от которых развивается отвращение к жизни, презрение к себе и окружающим, а также сырость и изобилие воды во всех видах (вспомним хотя бы страшную грозу и наводнение в ночь самоубийства Свидригайлова), рождающее ощущение текучести, недолговечности и относительности всех явления действительности. Приехавшие в Петербург из провинции быстро перерождаются, поддаваясь его «цивилизующему» разлагающему и опошляющему влиянию, а Раскольников, Миколка, Мармеладов, Катерина Ивановна. </a:t>
            </a:r>
          </a:p>
          <a:p>
            <a:pPr>
              <a:lnSpc>
                <a:spcPct val="80000"/>
              </a:lnSpc>
            </a:pPr>
            <a:r>
              <a:rPr lang="ru-RU" sz="1400"/>
              <a:t>Для Ф.М. Достоевского существует прежде всего не Петербург барокко и классицизма, дворцов и садов, а Петербург Сенной площади с ее шумом и торговцами; грязных переулков и доходных домов, кабаков и «домов увеселения», темных коморок и лестничных клеток. Это пространство наполняется неисчислимым количеством людей, сливающихся в безликую, бесчувственную толпу, сквернословящую, хохочущую и безжалостно топчущую всех ослабевших в жестокой «борьбе за жизнь». Петербург создает контраст крайней скрученности людей при крайней их разобщенности и чуждости друг к другу, что порождает в душах людей по отношению друг к другу враждебность и насмешливое любопытство. Весь роман наполнен бесконечными уличными сценами и скандалами: удар кнута, драка, самоубийство (Раскольников видит однажды, как бросается в канал женщина с «желтым», испитым лицом), задавленный лошадьми пьяница – все становится пищей для насмешек и пересудов. </a:t>
            </a:r>
          </a:p>
          <a:p>
            <a:pPr>
              <a:lnSpc>
                <a:spcPct val="80000"/>
              </a:lnSpc>
            </a:pPr>
            <a:r>
              <a:rPr lang="ru-RU" sz="1400"/>
              <a:t>Петербург у Ф.М. Достоевского является воплощением зла. Это не просто город, это действующий герой, который мстит людям за их легкомыслие, унижая их и заставляя совершать зло.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ru-RU"/>
              <a:t>Обсуждение и выводы</a:t>
            </a:r>
          </a:p>
        </p:txBody>
      </p:sp>
      <p:sp>
        <p:nvSpPr>
          <p:cNvPr id="60419" name="Rectangle 3"/>
          <p:cNvSpPr>
            <a:spLocks noGrp="1" noChangeArrowheads="1"/>
          </p:cNvSpPr>
          <p:nvPr>
            <p:ph type="body" idx="1"/>
          </p:nvPr>
        </p:nvSpPr>
        <p:spPr/>
        <p:txBody>
          <a:bodyPr/>
          <a:lstStyle/>
          <a:p>
            <a:pPr>
              <a:lnSpc>
                <a:spcPct val="80000"/>
              </a:lnSpc>
            </a:pPr>
            <a:r>
              <a:rPr lang="ru-RU" sz="1400" i="1"/>
              <a:t>Итак, что мы узнали о Петербурге Ф.М. Достоевского? Каким его изображает писатель? </a:t>
            </a:r>
          </a:p>
          <a:p>
            <a:pPr>
              <a:lnSpc>
                <a:spcPct val="80000"/>
              </a:lnSpc>
            </a:pPr>
            <a:r>
              <a:rPr lang="ru-RU" sz="1400"/>
              <a:t>Невыносимая духота.. </a:t>
            </a:r>
          </a:p>
          <a:p>
            <a:pPr>
              <a:lnSpc>
                <a:spcPct val="80000"/>
              </a:lnSpc>
            </a:pPr>
            <a:r>
              <a:rPr lang="ru-RU" sz="1400"/>
              <a:t>Узкие улицы, теснота, грязь, вонь. </a:t>
            </a:r>
          </a:p>
          <a:p>
            <a:pPr>
              <a:lnSpc>
                <a:spcPct val="80000"/>
              </a:lnSpc>
            </a:pPr>
            <a:r>
              <a:rPr lang="ru-RU" sz="1400"/>
              <a:t>Петербург Ф.М. Достоевского – город, где совершаются преступления, где невозможно дышать, это город униженных и оскорбленных. </a:t>
            </a:r>
          </a:p>
          <a:p>
            <a:pPr>
              <a:lnSpc>
                <a:spcPct val="80000"/>
              </a:lnSpc>
            </a:pPr>
            <a:r>
              <a:rPr lang="ru-RU" sz="1400"/>
              <a:t>Петербург Ф.М. Достоевского – город равнодушия, звериного любопытства, злорадной насмешки. </a:t>
            </a:r>
          </a:p>
          <a:p>
            <a:pPr>
              <a:lnSpc>
                <a:spcPct val="80000"/>
              </a:lnSpc>
            </a:pPr>
            <a:r>
              <a:rPr lang="ru-RU" sz="1400"/>
              <a:t>Петербург Ф.М. Достоевского – это город одиночества. </a:t>
            </a:r>
          </a:p>
          <a:p>
            <a:pPr>
              <a:lnSpc>
                <a:spcPct val="80000"/>
              </a:lnSpc>
            </a:pPr>
            <a:r>
              <a:rPr lang="ru-RU" sz="1400"/>
              <a:t>Петербург Ф.М. Достоевского – «город, в котором невозможно быть». </a:t>
            </a:r>
          </a:p>
          <a:p>
            <a:pPr>
              <a:lnSpc>
                <a:spcPct val="80000"/>
              </a:lnSpc>
            </a:pPr>
            <a:r>
              <a:rPr lang="ru-RU" sz="1400" i="1"/>
              <a:t>Какую роль сыграл Петербург в судьбах героев романа? </a:t>
            </a:r>
          </a:p>
          <a:p>
            <a:pPr>
              <a:lnSpc>
                <a:spcPct val="80000"/>
              </a:lnSpc>
            </a:pPr>
            <a:r>
              <a:rPr lang="ru-RU" sz="1400"/>
              <a:t>Петербург – герой романа, глубоко враждебный человеку, жестокий и антигуманный. Атмосфера Петербурга – атмосфера тупика и безысходности. </a:t>
            </a:r>
          </a:p>
          <a:p>
            <a:pPr>
              <a:lnSpc>
                <a:spcPct val="80000"/>
              </a:lnSpc>
            </a:pPr>
            <a:r>
              <a:rPr lang="ru-RU" sz="1400"/>
              <a:t>Петербург – город призрак, город – фантом. Возникший из небытия по велению человеческой воли, взметнувшийся над топями болот, гордо поднявший голову навстречу северному небу, Петербург не принял человеческой воли. Суровая стихия наполнила душу прекрасного города. </a:t>
            </a:r>
          </a:p>
          <a:p>
            <a:pPr>
              <a:lnSpc>
                <a:spcPct val="80000"/>
              </a:lnSpc>
            </a:pPr>
            <a:r>
              <a:rPr lang="ru-RU" sz="1400"/>
              <a:t>Петербург – город великой внутренней силы, которая в любой момент может обрушится страшной бедой на его обитателей, может завладеть человеческим сердцем и мыслями, «превратить в тень». И тогда только горячая вера, живущая в сердце, может спасти человека. Только вера может помочь человеку сохранить душу  и не погибнуть.</a:t>
            </a:r>
          </a:p>
          <a:p>
            <a:pPr>
              <a:lnSpc>
                <a:spcPct val="80000"/>
              </a:lnSpc>
              <a:buFont typeface="Wingdings" pitchFamily="2" charset="2"/>
              <a:buNone/>
            </a:pPr>
            <a:endParaRPr lang="ru-RU" sz="1400"/>
          </a:p>
          <a:p>
            <a:pPr>
              <a:lnSpc>
                <a:spcPct val="80000"/>
              </a:lnSpc>
            </a:pPr>
            <a:endParaRPr lang="ru-RU" sz="1400" i="1"/>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ru-RU"/>
              <a:t>Домашнее задание</a:t>
            </a:r>
          </a:p>
        </p:txBody>
      </p:sp>
      <p:sp>
        <p:nvSpPr>
          <p:cNvPr id="102403" name="Rectangle 3"/>
          <p:cNvSpPr>
            <a:spLocks noGrp="1" noChangeArrowheads="1"/>
          </p:cNvSpPr>
          <p:nvPr>
            <p:ph type="body" idx="1"/>
          </p:nvPr>
        </p:nvSpPr>
        <p:spPr/>
        <p:txBody>
          <a:bodyPr/>
          <a:lstStyle/>
          <a:p>
            <a:r>
              <a:rPr lang="ru-RU"/>
              <a:t>Эссе на русском и английском языках «Петербург Ф.М. Достоевского»</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ru-RU"/>
              <a:t>Фотогалерея</a:t>
            </a:r>
          </a:p>
        </p:txBody>
      </p:sp>
      <p:sp>
        <p:nvSpPr>
          <p:cNvPr id="117763" name="Rectangle 3"/>
          <p:cNvSpPr>
            <a:spLocks noGrp="1" noChangeArrowheads="1"/>
          </p:cNvSpPr>
          <p:nvPr>
            <p:ph type="body" idx="1"/>
          </p:nvPr>
        </p:nvSpPr>
        <p:spPr/>
        <p:txBody>
          <a:bodyPr/>
          <a:lstStyle/>
          <a:p>
            <a:endParaRPr lang="ru-RU"/>
          </a:p>
        </p:txBody>
      </p:sp>
      <p:pic>
        <p:nvPicPr>
          <p:cNvPr id="117764" name="Picture 4" descr="CIMG9801"/>
          <p:cNvPicPr>
            <a:picLocks noChangeAspect="1" noChangeArrowheads="1"/>
          </p:cNvPicPr>
          <p:nvPr/>
        </p:nvPicPr>
        <p:blipFill>
          <a:blip r:embed="rId2" cstate="screen"/>
          <a:srcRect/>
          <a:stretch>
            <a:fillRect/>
          </a:stretch>
        </p:blipFill>
        <p:spPr bwMode="auto">
          <a:xfrm>
            <a:off x="1692275" y="1484313"/>
            <a:ext cx="6408738" cy="4808537"/>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ru-RU"/>
              <a:t>Фотогалерея </a:t>
            </a:r>
          </a:p>
        </p:txBody>
      </p:sp>
      <p:sp>
        <p:nvSpPr>
          <p:cNvPr id="103427" name="Rectangle 3"/>
          <p:cNvSpPr>
            <a:spLocks noGrp="1" noChangeArrowheads="1"/>
          </p:cNvSpPr>
          <p:nvPr>
            <p:ph type="body" idx="1"/>
          </p:nvPr>
        </p:nvSpPr>
        <p:spPr>
          <a:xfrm>
            <a:off x="2555875" y="3860800"/>
            <a:ext cx="3744913" cy="2997200"/>
          </a:xfrm>
        </p:spPr>
        <p:txBody>
          <a:bodyPr/>
          <a:lstStyle/>
          <a:p>
            <a:endParaRPr lang="ru-RU"/>
          </a:p>
        </p:txBody>
      </p:sp>
      <p:pic>
        <p:nvPicPr>
          <p:cNvPr id="103429" name="Picture 5" descr="CIMG9756"/>
          <p:cNvPicPr>
            <a:picLocks noChangeAspect="1" noChangeArrowheads="1"/>
          </p:cNvPicPr>
          <p:nvPr/>
        </p:nvPicPr>
        <p:blipFill>
          <a:blip r:embed="rId2" cstate="screen"/>
          <a:srcRect/>
          <a:stretch>
            <a:fillRect/>
          </a:stretch>
        </p:blipFill>
        <p:spPr bwMode="auto">
          <a:xfrm>
            <a:off x="611188" y="1557338"/>
            <a:ext cx="3889375" cy="3814762"/>
          </a:xfrm>
          <a:prstGeom prst="rect">
            <a:avLst/>
          </a:prstGeom>
          <a:noFill/>
        </p:spPr>
      </p:pic>
      <p:pic>
        <p:nvPicPr>
          <p:cNvPr id="103430" name="Picture 6" descr="CIMG9759"/>
          <p:cNvPicPr>
            <a:picLocks noChangeAspect="1" noChangeArrowheads="1"/>
          </p:cNvPicPr>
          <p:nvPr/>
        </p:nvPicPr>
        <p:blipFill>
          <a:blip r:embed="rId3" cstate="screen"/>
          <a:srcRect/>
          <a:stretch>
            <a:fillRect/>
          </a:stretch>
        </p:blipFill>
        <p:spPr bwMode="auto">
          <a:xfrm>
            <a:off x="4572000" y="2924175"/>
            <a:ext cx="4284663" cy="3411538"/>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ru-RU"/>
              <a:t>Фотогалерея</a:t>
            </a:r>
          </a:p>
        </p:txBody>
      </p:sp>
      <p:sp>
        <p:nvSpPr>
          <p:cNvPr id="104451" name="Rectangle 3"/>
          <p:cNvSpPr>
            <a:spLocks noGrp="1" noChangeArrowheads="1"/>
          </p:cNvSpPr>
          <p:nvPr>
            <p:ph type="body" idx="1"/>
          </p:nvPr>
        </p:nvSpPr>
        <p:spPr/>
        <p:txBody>
          <a:bodyPr/>
          <a:lstStyle/>
          <a:p>
            <a:endParaRPr lang="ru-RU"/>
          </a:p>
        </p:txBody>
      </p:sp>
      <p:pic>
        <p:nvPicPr>
          <p:cNvPr id="104452" name="Picture 4" descr="CIMG9761"/>
          <p:cNvPicPr>
            <a:picLocks noChangeAspect="1" noChangeArrowheads="1"/>
          </p:cNvPicPr>
          <p:nvPr/>
        </p:nvPicPr>
        <p:blipFill>
          <a:blip r:embed="rId2" cstate="screen"/>
          <a:srcRect/>
          <a:stretch>
            <a:fillRect/>
          </a:stretch>
        </p:blipFill>
        <p:spPr bwMode="auto">
          <a:xfrm>
            <a:off x="684213" y="1881188"/>
            <a:ext cx="3671887" cy="3059112"/>
          </a:xfrm>
          <a:prstGeom prst="rect">
            <a:avLst/>
          </a:prstGeom>
          <a:noFill/>
        </p:spPr>
      </p:pic>
      <p:pic>
        <p:nvPicPr>
          <p:cNvPr id="104453" name="Picture 5" descr="CIMG9762"/>
          <p:cNvPicPr>
            <a:picLocks noChangeAspect="1" noChangeArrowheads="1"/>
          </p:cNvPicPr>
          <p:nvPr/>
        </p:nvPicPr>
        <p:blipFill>
          <a:blip r:embed="rId3" cstate="screen"/>
          <a:srcRect/>
          <a:stretch>
            <a:fillRect/>
          </a:stretch>
        </p:blipFill>
        <p:spPr bwMode="auto">
          <a:xfrm>
            <a:off x="4500563" y="2924175"/>
            <a:ext cx="3959225" cy="2970213"/>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ru-RU"/>
              <a:t>Фотогалерея</a:t>
            </a:r>
          </a:p>
        </p:txBody>
      </p:sp>
      <p:sp>
        <p:nvSpPr>
          <p:cNvPr id="106499" name="Rectangle 3"/>
          <p:cNvSpPr>
            <a:spLocks noGrp="1" noChangeArrowheads="1"/>
          </p:cNvSpPr>
          <p:nvPr>
            <p:ph type="body" idx="1"/>
          </p:nvPr>
        </p:nvSpPr>
        <p:spPr/>
        <p:txBody>
          <a:bodyPr/>
          <a:lstStyle/>
          <a:p>
            <a:endParaRPr lang="ru-RU"/>
          </a:p>
        </p:txBody>
      </p:sp>
      <p:pic>
        <p:nvPicPr>
          <p:cNvPr id="106500" name="Picture 4" descr="CIMG9766"/>
          <p:cNvPicPr>
            <a:picLocks noChangeAspect="1" noChangeArrowheads="1"/>
          </p:cNvPicPr>
          <p:nvPr/>
        </p:nvPicPr>
        <p:blipFill>
          <a:blip r:embed="rId2" cstate="screen"/>
          <a:srcRect/>
          <a:stretch>
            <a:fillRect/>
          </a:stretch>
        </p:blipFill>
        <p:spPr bwMode="auto">
          <a:xfrm>
            <a:off x="755650" y="2330450"/>
            <a:ext cx="3671888" cy="2898775"/>
          </a:xfrm>
          <a:prstGeom prst="rect">
            <a:avLst/>
          </a:prstGeom>
          <a:noFill/>
        </p:spPr>
      </p:pic>
      <p:pic>
        <p:nvPicPr>
          <p:cNvPr id="106501" name="Picture 5" descr="CIMG9767"/>
          <p:cNvPicPr>
            <a:picLocks noChangeAspect="1" noChangeArrowheads="1"/>
          </p:cNvPicPr>
          <p:nvPr/>
        </p:nvPicPr>
        <p:blipFill>
          <a:blip r:embed="rId3" cstate="screen"/>
          <a:srcRect/>
          <a:stretch>
            <a:fillRect/>
          </a:stretch>
        </p:blipFill>
        <p:spPr bwMode="auto">
          <a:xfrm>
            <a:off x="4572000" y="2636838"/>
            <a:ext cx="4105275" cy="30797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sz="3800"/>
              <a:t>Картины и иллюстрации с изображением Петербурга</a:t>
            </a:r>
          </a:p>
        </p:txBody>
      </p:sp>
      <p:sp>
        <p:nvSpPr>
          <p:cNvPr id="32771" name="Rectangle 3"/>
          <p:cNvSpPr>
            <a:spLocks noGrp="1" noChangeArrowheads="1"/>
          </p:cNvSpPr>
          <p:nvPr>
            <p:ph type="body" idx="1"/>
          </p:nvPr>
        </p:nvSpPr>
        <p:spPr/>
        <p:txBody>
          <a:bodyPr/>
          <a:lstStyle/>
          <a:p>
            <a:endParaRPr lang="ru-RU"/>
          </a:p>
        </p:txBody>
      </p:sp>
      <p:pic>
        <p:nvPicPr>
          <p:cNvPr id="32772" name="Picture 4" descr="images"/>
          <p:cNvPicPr>
            <a:picLocks noChangeAspect="1" noChangeArrowheads="1"/>
          </p:cNvPicPr>
          <p:nvPr/>
        </p:nvPicPr>
        <p:blipFill>
          <a:blip r:embed="rId2" cstate="screen"/>
          <a:srcRect/>
          <a:stretch>
            <a:fillRect/>
          </a:stretch>
        </p:blipFill>
        <p:spPr bwMode="auto">
          <a:xfrm>
            <a:off x="3276600" y="1844675"/>
            <a:ext cx="2817813" cy="3887788"/>
          </a:xfrm>
          <a:prstGeom prst="rect">
            <a:avLst/>
          </a:prstGeom>
          <a:noFill/>
        </p:spPr>
      </p:pic>
      <p:pic>
        <p:nvPicPr>
          <p:cNvPr id="32773" name="Picture 5" descr="images2"/>
          <p:cNvPicPr>
            <a:picLocks noChangeAspect="1" noChangeArrowheads="1"/>
          </p:cNvPicPr>
          <p:nvPr/>
        </p:nvPicPr>
        <p:blipFill>
          <a:blip r:embed="rId3" cstate="screen"/>
          <a:srcRect/>
          <a:stretch>
            <a:fillRect/>
          </a:stretch>
        </p:blipFill>
        <p:spPr bwMode="auto">
          <a:xfrm>
            <a:off x="684213" y="2565400"/>
            <a:ext cx="2232025" cy="1960563"/>
          </a:xfrm>
          <a:prstGeom prst="rect">
            <a:avLst/>
          </a:prstGeom>
          <a:noFill/>
        </p:spPr>
      </p:pic>
      <p:pic>
        <p:nvPicPr>
          <p:cNvPr id="32774" name="Picture 6" descr="images1"/>
          <p:cNvPicPr>
            <a:picLocks noChangeAspect="1" noChangeArrowheads="1"/>
          </p:cNvPicPr>
          <p:nvPr/>
        </p:nvPicPr>
        <p:blipFill>
          <a:blip r:embed="rId4" cstate="screen"/>
          <a:srcRect/>
          <a:stretch>
            <a:fillRect/>
          </a:stretch>
        </p:blipFill>
        <p:spPr bwMode="auto">
          <a:xfrm>
            <a:off x="6372225" y="2759075"/>
            <a:ext cx="2447925" cy="174307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ru-RU"/>
              <a:t>Фотогалерея</a:t>
            </a:r>
          </a:p>
        </p:txBody>
      </p:sp>
      <p:sp>
        <p:nvSpPr>
          <p:cNvPr id="107523" name="Rectangle 3"/>
          <p:cNvSpPr>
            <a:spLocks noGrp="1" noChangeArrowheads="1"/>
          </p:cNvSpPr>
          <p:nvPr>
            <p:ph type="body" idx="1"/>
          </p:nvPr>
        </p:nvSpPr>
        <p:spPr/>
        <p:txBody>
          <a:bodyPr/>
          <a:lstStyle/>
          <a:p>
            <a:endParaRPr lang="ru-RU"/>
          </a:p>
        </p:txBody>
      </p:sp>
      <p:pic>
        <p:nvPicPr>
          <p:cNvPr id="107524" name="Picture 4" descr="CIMG9768"/>
          <p:cNvPicPr>
            <a:picLocks noChangeAspect="1" noChangeArrowheads="1"/>
          </p:cNvPicPr>
          <p:nvPr/>
        </p:nvPicPr>
        <p:blipFill>
          <a:blip r:embed="rId2" cstate="screen"/>
          <a:srcRect/>
          <a:stretch>
            <a:fillRect/>
          </a:stretch>
        </p:blipFill>
        <p:spPr bwMode="auto">
          <a:xfrm>
            <a:off x="755650" y="1628775"/>
            <a:ext cx="3600450" cy="3240088"/>
          </a:xfrm>
          <a:prstGeom prst="rect">
            <a:avLst/>
          </a:prstGeom>
          <a:noFill/>
        </p:spPr>
      </p:pic>
      <p:pic>
        <p:nvPicPr>
          <p:cNvPr id="107525" name="Picture 5" descr="CIMG9769"/>
          <p:cNvPicPr>
            <a:picLocks noChangeAspect="1" noChangeArrowheads="1"/>
          </p:cNvPicPr>
          <p:nvPr/>
        </p:nvPicPr>
        <p:blipFill>
          <a:blip r:embed="rId3" cstate="screen"/>
          <a:srcRect/>
          <a:stretch>
            <a:fillRect/>
          </a:stretch>
        </p:blipFill>
        <p:spPr bwMode="auto">
          <a:xfrm>
            <a:off x="4572000" y="2060575"/>
            <a:ext cx="3816350" cy="3529013"/>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ru-RU"/>
              <a:t>Фотогалерея</a:t>
            </a:r>
          </a:p>
        </p:txBody>
      </p:sp>
      <p:sp>
        <p:nvSpPr>
          <p:cNvPr id="108547" name="Rectangle 3"/>
          <p:cNvSpPr>
            <a:spLocks noGrp="1" noChangeArrowheads="1"/>
          </p:cNvSpPr>
          <p:nvPr>
            <p:ph type="body" idx="1"/>
          </p:nvPr>
        </p:nvSpPr>
        <p:spPr>
          <a:xfrm>
            <a:off x="914400" y="1989138"/>
            <a:ext cx="7113588" cy="4141787"/>
          </a:xfrm>
        </p:spPr>
        <p:txBody>
          <a:bodyPr/>
          <a:lstStyle/>
          <a:p>
            <a:endParaRPr lang="ru-RU"/>
          </a:p>
        </p:txBody>
      </p:sp>
      <p:pic>
        <p:nvPicPr>
          <p:cNvPr id="108548" name="Picture 4" descr="CIMG9770"/>
          <p:cNvPicPr>
            <a:picLocks noChangeAspect="1" noChangeArrowheads="1"/>
          </p:cNvPicPr>
          <p:nvPr/>
        </p:nvPicPr>
        <p:blipFill>
          <a:blip r:embed="rId2" cstate="screen"/>
          <a:srcRect/>
          <a:stretch>
            <a:fillRect/>
          </a:stretch>
        </p:blipFill>
        <p:spPr bwMode="auto">
          <a:xfrm>
            <a:off x="611188" y="1628775"/>
            <a:ext cx="3673475" cy="3673475"/>
          </a:xfrm>
          <a:prstGeom prst="rect">
            <a:avLst/>
          </a:prstGeom>
          <a:noFill/>
        </p:spPr>
      </p:pic>
      <p:pic>
        <p:nvPicPr>
          <p:cNvPr id="108550" name="Picture 6" descr="CIMG9793"/>
          <p:cNvPicPr>
            <a:picLocks noChangeAspect="1" noChangeArrowheads="1"/>
          </p:cNvPicPr>
          <p:nvPr/>
        </p:nvPicPr>
        <p:blipFill>
          <a:blip r:embed="rId3" cstate="screen"/>
          <a:srcRect/>
          <a:stretch>
            <a:fillRect/>
          </a:stretch>
        </p:blipFill>
        <p:spPr bwMode="auto">
          <a:xfrm>
            <a:off x="4500563" y="2924175"/>
            <a:ext cx="4103687" cy="3076575"/>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ru-RU"/>
              <a:t>Фотогалерея</a:t>
            </a:r>
          </a:p>
        </p:txBody>
      </p:sp>
      <p:sp>
        <p:nvSpPr>
          <p:cNvPr id="109571" name="Rectangle 3"/>
          <p:cNvSpPr>
            <a:spLocks noGrp="1" noChangeArrowheads="1"/>
          </p:cNvSpPr>
          <p:nvPr>
            <p:ph type="body" idx="1"/>
          </p:nvPr>
        </p:nvSpPr>
        <p:spPr/>
        <p:txBody>
          <a:bodyPr/>
          <a:lstStyle/>
          <a:p>
            <a:endParaRPr lang="ru-RU"/>
          </a:p>
        </p:txBody>
      </p:sp>
      <p:pic>
        <p:nvPicPr>
          <p:cNvPr id="109572" name="Picture 4" descr="CIMG9772"/>
          <p:cNvPicPr>
            <a:picLocks noChangeAspect="1" noChangeArrowheads="1"/>
          </p:cNvPicPr>
          <p:nvPr/>
        </p:nvPicPr>
        <p:blipFill>
          <a:blip r:embed="rId2" cstate="screen"/>
          <a:srcRect/>
          <a:stretch>
            <a:fillRect/>
          </a:stretch>
        </p:blipFill>
        <p:spPr bwMode="auto">
          <a:xfrm>
            <a:off x="1042988" y="1700213"/>
            <a:ext cx="3600450" cy="2952750"/>
          </a:xfrm>
          <a:prstGeom prst="rect">
            <a:avLst/>
          </a:prstGeom>
          <a:noFill/>
        </p:spPr>
      </p:pic>
      <p:pic>
        <p:nvPicPr>
          <p:cNvPr id="109573" name="Picture 5" descr="CIMG9773"/>
          <p:cNvPicPr>
            <a:picLocks noChangeAspect="1" noChangeArrowheads="1"/>
          </p:cNvPicPr>
          <p:nvPr/>
        </p:nvPicPr>
        <p:blipFill>
          <a:blip r:embed="rId3" cstate="screen"/>
          <a:srcRect/>
          <a:stretch>
            <a:fillRect/>
          </a:stretch>
        </p:blipFill>
        <p:spPr bwMode="auto">
          <a:xfrm>
            <a:off x="5003800" y="2492375"/>
            <a:ext cx="3454400" cy="3387725"/>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ru-RU"/>
              <a:t>Фотогалерея</a:t>
            </a:r>
          </a:p>
        </p:txBody>
      </p:sp>
      <p:sp>
        <p:nvSpPr>
          <p:cNvPr id="110595" name="Rectangle 3"/>
          <p:cNvSpPr>
            <a:spLocks noGrp="1" noChangeArrowheads="1"/>
          </p:cNvSpPr>
          <p:nvPr>
            <p:ph type="body" idx="1"/>
          </p:nvPr>
        </p:nvSpPr>
        <p:spPr/>
        <p:txBody>
          <a:bodyPr/>
          <a:lstStyle/>
          <a:p>
            <a:endParaRPr lang="ru-RU"/>
          </a:p>
        </p:txBody>
      </p:sp>
      <p:pic>
        <p:nvPicPr>
          <p:cNvPr id="110596" name="Picture 4" descr="CIMG9775"/>
          <p:cNvPicPr>
            <a:picLocks noChangeAspect="1" noChangeArrowheads="1"/>
          </p:cNvPicPr>
          <p:nvPr/>
        </p:nvPicPr>
        <p:blipFill>
          <a:blip r:embed="rId2" cstate="screen"/>
          <a:srcRect/>
          <a:stretch>
            <a:fillRect/>
          </a:stretch>
        </p:blipFill>
        <p:spPr bwMode="auto">
          <a:xfrm>
            <a:off x="971550" y="2133600"/>
            <a:ext cx="3095625" cy="2700338"/>
          </a:xfrm>
          <a:prstGeom prst="rect">
            <a:avLst/>
          </a:prstGeom>
          <a:noFill/>
        </p:spPr>
      </p:pic>
      <p:pic>
        <p:nvPicPr>
          <p:cNvPr id="110597" name="Picture 5" descr="CIMG9782"/>
          <p:cNvPicPr>
            <a:picLocks noChangeAspect="1" noChangeArrowheads="1"/>
          </p:cNvPicPr>
          <p:nvPr/>
        </p:nvPicPr>
        <p:blipFill>
          <a:blip r:embed="rId3" cstate="screen"/>
          <a:srcRect/>
          <a:stretch>
            <a:fillRect/>
          </a:stretch>
        </p:blipFill>
        <p:spPr bwMode="auto">
          <a:xfrm>
            <a:off x="4211638" y="2349500"/>
            <a:ext cx="4248150" cy="3186113"/>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ru-RU"/>
              <a:t>Фотогалерея</a:t>
            </a:r>
          </a:p>
        </p:txBody>
      </p:sp>
      <p:sp>
        <p:nvSpPr>
          <p:cNvPr id="111619" name="Rectangle 3"/>
          <p:cNvSpPr>
            <a:spLocks noGrp="1" noChangeArrowheads="1"/>
          </p:cNvSpPr>
          <p:nvPr>
            <p:ph type="body" idx="1"/>
          </p:nvPr>
        </p:nvSpPr>
        <p:spPr/>
        <p:txBody>
          <a:bodyPr/>
          <a:lstStyle/>
          <a:p>
            <a:endParaRPr lang="ru-RU"/>
          </a:p>
        </p:txBody>
      </p:sp>
      <p:pic>
        <p:nvPicPr>
          <p:cNvPr id="111620" name="Picture 4" descr="CIMG9783"/>
          <p:cNvPicPr>
            <a:picLocks noChangeAspect="1" noChangeArrowheads="1"/>
          </p:cNvPicPr>
          <p:nvPr/>
        </p:nvPicPr>
        <p:blipFill>
          <a:blip r:embed="rId2" cstate="screen"/>
          <a:srcRect/>
          <a:stretch>
            <a:fillRect/>
          </a:stretch>
        </p:blipFill>
        <p:spPr bwMode="auto">
          <a:xfrm>
            <a:off x="539750" y="1916113"/>
            <a:ext cx="3960813" cy="3440112"/>
          </a:xfrm>
          <a:prstGeom prst="rect">
            <a:avLst/>
          </a:prstGeom>
          <a:noFill/>
        </p:spPr>
      </p:pic>
      <p:pic>
        <p:nvPicPr>
          <p:cNvPr id="111621" name="Picture 5" descr="CIMG9784"/>
          <p:cNvPicPr>
            <a:picLocks noChangeAspect="1" noChangeArrowheads="1"/>
          </p:cNvPicPr>
          <p:nvPr/>
        </p:nvPicPr>
        <p:blipFill>
          <a:blip r:embed="rId3" cstate="screen"/>
          <a:srcRect/>
          <a:stretch>
            <a:fillRect/>
          </a:stretch>
        </p:blipFill>
        <p:spPr bwMode="auto">
          <a:xfrm>
            <a:off x="4859338" y="2133600"/>
            <a:ext cx="3746500" cy="295116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ru-RU"/>
              <a:t>Фотогалерея</a:t>
            </a:r>
          </a:p>
        </p:txBody>
      </p:sp>
      <p:sp>
        <p:nvSpPr>
          <p:cNvPr id="112643" name="Rectangle 3"/>
          <p:cNvSpPr>
            <a:spLocks noGrp="1" noChangeArrowheads="1"/>
          </p:cNvSpPr>
          <p:nvPr>
            <p:ph type="body" idx="1"/>
          </p:nvPr>
        </p:nvSpPr>
        <p:spPr/>
        <p:txBody>
          <a:bodyPr/>
          <a:lstStyle/>
          <a:p>
            <a:endParaRPr lang="ru-RU"/>
          </a:p>
        </p:txBody>
      </p:sp>
      <p:pic>
        <p:nvPicPr>
          <p:cNvPr id="112644" name="Picture 4" descr="CIMG9785"/>
          <p:cNvPicPr>
            <a:picLocks noChangeAspect="1" noChangeArrowheads="1"/>
          </p:cNvPicPr>
          <p:nvPr/>
        </p:nvPicPr>
        <p:blipFill>
          <a:blip r:embed="rId2" cstate="screen"/>
          <a:srcRect/>
          <a:stretch>
            <a:fillRect/>
          </a:stretch>
        </p:blipFill>
        <p:spPr bwMode="auto">
          <a:xfrm>
            <a:off x="827088" y="1628775"/>
            <a:ext cx="3889375" cy="3313113"/>
          </a:xfrm>
          <a:prstGeom prst="rect">
            <a:avLst/>
          </a:prstGeom>
          <a:noFill/>
        </p:spPr>
      </p:pic>
      <p:pic>
        <p:nvPicPr>
          <p:cNvPr id="112646" name="Picture 6" descr="CIMG9795"/>
          <p:cNvPicPr>
            <a:picLocks noChangeAspect="1" noChangeArrowheads="1"/>
          </p:cNvPicPr>
          <p:nvPr/>
        </p:nvPicPr>
        <p:blipFill>
          <a:blip r:embed="rId3" cstate="screen"/>
          <a:srcRect/>
          <a:stretch>
            <a:fillRect/>
          </a:stretch>
        </p:blipFill>
        <p:spPr bwMode="auto">
          <a:xfrm>
            <a:off x="4787900" y="2501900"/>
            <a:ext cx="3960813" cy="2968625"/>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ru-RU"/>
              <a:t>Фотогалерея</a:t>
            </a:r>
          </a:p>
        </p:txBody>
      </p:sp>
      <p:sp>
        <p:nvSpPr>
          <p:cNvPr id="113667" name="Rectangle 3"/>
          <p:cNvSpPr>
            <a:spLocks noGrp="1" noChangeArrowheads="1"/>
          </p:cNvSpPr>
          <p:nvPr>
            <p:ph type="body" idx="1"/>
          </p:nvPr>
        </p:nvSpPr>
        <p:spPr/>
        <p:txBody>
          <a:bodyPr/>
          <a:lstStyle/>
          <a:p>
            <a:endParaRPr lang="ru-RU"/>
          </a:p>
        </p:txBody>
      </p:sp>
      <p:pic>
        <p:nvPicPr>
          <p:cNvPr id="113668" name="Picture 4" descr="CIMG9787"/>
          <p:cNvPicPr>
            <a:picLocks noChangeAspect="1" noChangeArrowheads="1"/>
          </p:cNvPicPr>
          <p:nvPr/>
        </p:nvPicPr>
        <p:blipFill>
          <a:blip r:embed="rId2" cstate="screen"/>
          <a:srcRect/>
          <a:stretch>
            <a:fillRect/>
          </a:stretch>
        </p:blipFill>
        <p:spPr bwMode="auto">
          <a:xfrm>
            <a:off x="684213" y="1628775"/>
            <a:ext cx="3671887" cy="3024188"/>
          </a:xfrm>
          <a:prstGeom prst="rect">
            <a:avLst/>
          </a:prstGeom>
          <a:noFill/>
        </p:spPr>
      </p:pic>
      <p:pic>
        <p:nvPicPr>
          <p:cNvPr id="113669" name="Picture 5" descr="CIMG9789"/>
          <p:cNvPicPr>
            <a:picLocks noChangeAspect="1" noChangeArrowheads="1"/>
          </p:cNvPicPr>
          <p:nvPr/>
        </p:nvPicPr>
        <p:blipFill>
          <a:blip r:embed="rId3" cstate="screen"/>
          <a:srcRect/>
          <a:stretch>
            <a:fillRect/>
          </a:stretch>
        </p:blipFill>
        <p:spPr bwMode="auto">
          <a:xfrm>
            <a:off x="4500563" y="2708275"/>
            <a:ext cx="4284662" cy="32131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ru-RU"/>
              <a:t>Фотогалерея</a:t>
            </a:r>
          </a:p>
        </p:txBody>
      </p:sp>
      <p:sp>
        <p:nvSpPr>
          <p:cNvPr id="114691" name="Rectangle 3"/>
          <p:cNvSpPr>
            <a:spLocks noGrp="1" noChangeArrowheads="1"/>
          </p:cNvSpPr>
          <p:nvPr>
            <p:ph type="body" idx="1"/>
          </p:nvPr>
        </p:nvSpPr>
        <p:spPr/>
        <p:txBody>
          <a:bodyPr/>
          <a:lstStyle/>
          <a:p>
            <a:endParaRPr lang="ru-RU"/>
          </a:p>
        </p:txBody>
      </p:sp>
      <p:pic>
        <p:nvPicPr>
          <p:cNvPr id="114692" name="Picture 4" descr="CIMG9790"/>
          <p:cNvPicPr>
            <a:picLocks noChangeAspect="1" noChangeArrowheads="1"/>
          </p:cNvPicPr>
          <p:nvPr/>
        </p:nvPicPr>
        <p:blipFill>
          <a:blip r:embed="rId2" cstate="screen"/>
          <a:srcRect/>
          <a:stretch>
            <a:fillRect/>
          </a:stretch>
        </p:blipFill>
        <p:spPr bwMode="auto">
          <a:xfrm>
            <a:off x="827088" y="1339850"/>
            <a:ext cx="3744912" cy="3286125"/>
          </a:xfrm>
          <a:prstGeom prst="rect">
            <a:avLst/>
          </a:prstGeom>
          <a:noFill/>
        </p:spPr>
      </p:pic>
      <p:pic>
        <p:nvPicPr>
          <p:cNvPr id="114693" name="Picture 5" descr="CIMG9791"/>
          <p:cNvPicPr>
            <a:picLocks noChangeAspect="1" noChangeArrowheads="1"/>
          </p:cNvPicPr>
          <p:nvPr/>
        </p:nvPicPr>
        <p:blipFill>
          <a:blip r:embed="rId3" cstate="screen"/>
          <a:srcRect/>
          <a:stretch>
            <a:fillRect/>
          </a:stretch>
        </p:blipFill>
        <p:spPr bwMode="auto">
          <a:xfrm>
            <a:off x="4643438" y="2870200"/>
            <a:ext cx="4105275" cy="3078163"/>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ru-RU"/>
              <a:t>Фотогалерея</a:t>
            </a:r>
          </a:p>
        </p:txBody>
      </p:sp>
      <p:sp>
        <p:nvSpPr>
          <p:cNvPr id="115716" name="Rectangle 4"/>
          <p:cNvSpPr>
            <a:spLocks noGrp="1" noChangeArrowheads="1"/>
          </p:cNvSpPr>
          <p:nvPr>
            <p:ph type="body" idx="1"/>
          </p:nvPr>
        </p:nvSpPr>
        <p:spPr>
          <a:ln/>
        </p:spPr>
        <p:txBody>
          <a:bodyPr/>
          <a:lstStyle/>
          <a:p>
            <a:endParaRPr lang="ru-RU"/>
          </a:p>
        </p:txBody>
      </p:sp>
      <p:pic>
        <p:nvPicPr>
          <p:cNvPr id="115717" name="Picture 5" descr="CIMG9792"/>
          <p:cNvPicPr>
            <a:picLocks noChangeAspect="1" noChangeArrowheads="1"/>
          </p:cNvPicPr>
          <p:nvPr/>
        </p:nvPicPr>
        <p:blipFill>
          <a:blip r:embed="rId2" cstate="screen"/>
          <a:srcRect/>
          <a:stretch>
            <a:fillRect/>
          </a:stretch>
        </p:blipFill>
        <p:spPr bwMode="auto">
          <a:xfrm>
            <a:off x="1042988" y="1700213"/>
            <a:ext cx="3600450" cy="2700337"/>
          </a:xfrm>
          <a:prstGeom prst="rect">
            <a:avLst/>
          </a:prstGeom>
          <a:noFill/>
        </p:spPr>
      </p:pic>
      <p:pic>
        <p:nvPicPr>
          <p:cNvPr id="115718" name="Picture 6" descr="CIMG9797"/>
          <p:cNvPicPr>
            <a:picLocks noChangeAspect="1" noChangeArrowheads="1"/>
          </p:cNvPicPr>
          <p:nvPr/>
        </p:nvPicPr>
        <p:blipFill>
          <a:blip r:embed="rId3" cstate="screen"/>
          <a:srcRect/>
          <a:stretch>
            <a:fillRect/>
          </a:stretch>
        </p:blipFill>
        <p:spPr bwMode="auto">
          <a:xfrm>
            <a:off x="4787900" y="2852738"/>
            <a:ext cx="4068763" cy="3051175"/>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ru-RU"/>
              <a:t>Фотогалерея</a:t>
            </a:r>
          </a:p>
        </p:txBody>
      </p:sp>
      <p:sp>
        <p:nvSpPr>
          <p:cNvPr id="116739" name="Rectangle 3"/>
          <p:cNvSpPr>
            <a:spLocks noGrp="1" noChangeArrowheads="1"/>
          </p:cNvSpPr>
          <p:nvPr>
            <p:ph type="body" idx="1"/>
          </p:nvPr>
        </p:nvSpPr>
        <p:spPr/>
        <p:txBody>
          <a:bodyPr/>
          <a:lstStyle/>
          <a:p>
            <a:endParaRPr lang="ru-RU"/>
          </a:p>
        </p:txBody>
      </p:sp>
      <p:pic>
        <p:nvPicPr>
          <p:cNvPr id="116740" name="Picture 4" descr="CIMG9798"/>
          <p:cNvPicPr>
            <a:picLocks noChangeAspect="1" noChangeArrowheads="1"/>
          </p:cNvPicPr>
          <p:nvPr/>
        </p:nvPicPr>
        <p:blipFill>
          <a:blip r:embed="rId2" cstate="screen"/>
          <a:srcRect/>
          <a:stretch>
            <a:fillRect/>
          </a:stretch>
        </p:blipFill>
        <p:spPr bwMode="auto">
          <a:xfrm>
            <a:off x="971550" y="1700213"/>
            <a:ext cx="4105275" cy="3079750"/>
          </a:xfrm>
          <a:prstGeom prst="rect">
            <a:avLst/>
          </a:prstGeom>
          <a:noFill/>
        </p:spPr>
      </p:pic>
      <p:pic>
        <p:nvPicPr>
          <p:cNvPr id="116741" name="Picture 5" descr="CIMG9802"/>
          <p:cNvPicPr>
            <a:picLocks noChangeAspect="1" noChangeArrowheads="1"/>
          </p:cNvPicPr>
          <p:nvPr/>
        </p:nvPicPr>
        <p:blipFill>
          <a:blip r:embed="rId3" cstate="screen"/>
          <a:srcRect/>
          <a:stretch>
            <a:fillRect/>
          </a:stretch>
        </p:blipFill>
        <p:spPr bwMode="auto">
          <a:xfrm>
            <a:off x="5184775" y="2852738"/>
            <a:ext cx="3959225" cy="29702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t>Эпиграф</a:t>
            </a:r>
          </a:p>
        </p:txBody>
      </p:sp>
      <p:sp>
        <p:nvSpPr>
          <p:cNvPr id="4099" name="Rectangle 3"/>
          <p:cNvSpPr>
            <a:spLocks noGrp="1" noChangeArrowheads="1"/>
          </p:cNvSpPr>
          <p:nvPr>
            <p:ph type="body" idx="1"/>
          </p:nvPr>
        </p:nvSpPr>
        <p:spPr/>
        <p:txBody>
          <a:bodyPr/>
          <a:lstStyle/>
          <a:p>
            <a:pPr algn="r">
              <a:buFont typeface="Wingdings" pitchFamily="2" charset="2"/>
              <a:buNone/>
            </a:pPr>
            <a:r>
              <a:rPr lang="ru-RU"/>
              <a:t>Город пышный, город бедный,</a:t>
            </a:r>
          </a:p>
          <a:p>
            <a:pPr algn="r">
              <a:buFont typeface="Wingdings" pitchFamily="2" charset="2"/>
              <a:buNone/>
            </a:pPr>
            <a:r>
              <a:rPr lang="ru-RU"/>
              <a:t>Дух неволи, стройный вид,</a:t>
            </a:r>
          </a:p>
          <a:p>
            <a:pPr algn="r">
              <a:buFont typeface="Wingdings" pitchFamily="2" charset="2"/>
              <a:buNone/>
            </a:pPr>
            <a:r>
              <a:rPr lang="ru-RU"/>
              <a:t>Свод небес зелено-бледный,</a:t>
            </a:r>
          </a:p>
          <a:p>
            <a:pPr algn="r">
              <a:buFont typeface="Wingdings" pitchFamily="2" charset="2"/>
              <a:buNone/>
            </a:pPr>
            <a:r>
              <a:rPr lang="ru-RU"/>
              <a:t>Скука, холод и гранит…</a:t>
            </a:r>
          </a:p>
          <a:p>
            <a:pPr algn="r">
              <a:buFont typeface="Wingdings" pitchFamily="2" charset="2"/>
              <a:buNone/>
            </a:pPr>
            <a:r>
              <a:rPr lang="ru-RU"/>
              <a:t>А. С. Пушкин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a:t>Портрет Ф.М. Достоевского</a:t>
            </a:r>
          </a:p>
        </p:txBody>
      </p:sp>
      <p:sp>
        <p:nvSpPr>
          <p:cNvPr id="31747" name="Rectangle 3"/>
          <p:cNvSpPr>
            <a:spLocks noGrp="1" noChangeArrowheads="1"/>
          </p:cNvSpPr>
          <p:nvPr>
            <p:ph type="body" idx="1"/>
          </p:nvPr>
        </p:nvSpPr>
        <p:spPr/>
        <p:txBody>
          <a:bodyPr/>
          <a:lstStyle/>
          <a:p>
            <a:endParaRPr lang="ru-RU"/>
          </a:p>
        </p:txBody>
      </p:sp>
      <p:pic>
        <p:nvPicPr>
          <p:cNvPr id="31748" name="Picture 4" descr="D14Int"/>
          <p:cNvPicPr>
            <a:picLocks noChangeAspect="1" noChangeArrowheads="1"/>
          </p:cNvPicPr>
          <p:nvPr/>
        </p:nvPicPr>
        <p:blipFill>
          <a:blip r:embed="rId2" cstate="screen"/>
          <a:srcRect/>
          <a:stretch>
            <a:fillRect/>
          </a:stretch>
        </p:blipFill>
        <p:spPr bwMode="auto">
          <a:xfrm>
            <a:off x="2268538" y="1844675"/>
            <a:ext cx="4084637" cy="42481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a:t>Эпиграф</a:t>
            </a:r>
          </a:p>
        </p:txBody>
      </p:sp>
      <p:sp>
        <p:nvSpPr>
          <p:cNvPr id="5123" name="Rectangle 3"/>
          <p:cNvSpPr>
            <a:spLocks noGrp="1" noChangeArrowheads="1"/>
          </p:cNvSpPr>
          <p:nvPr>
            <p:ph type="body" idx="1"/>
          </p:nvPr>
        </p:nvSpPr>
        <p:spPr/>
        <p:txBody>
          <a:bodyPr/>
          <a:lstStyle/>
          <a:p>
            <a:r>
              <a:rPr lang="ru-RU"/>
              <a:t>Петербург, не знаю почему, для меня всегда казался какой-то тайной. Еще с детства, почти затерянный, заброшенный в Петербурге, я как-то все боялся его. </a:t>
            </a:r>
          </a:p>
          <a:p>
            <a:r>
              <a:rPr lang="ru-RU"/>
              <a:t>«Люблю тебя, Петра творенье!»</a:t>
            </a:r>
          </a:p>
          <a:p>
            <a:r>
              <a:rPr lang="ru-RU"/>
              <a:t>Нет, не люблю, окна, дырья и монумент. </a:t>
            </a:r>
          </a:p>
          <a:p>
            <a:pPr algn="r"/>
            <a:r>
              <a:rPr lang="ru-RU"/>
              <a:t>Ф.М. Достоевский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a:t>Ход урока</a:t>
            </a:r>
          </a:p>
        </p:txBody>
      </p:sp>
      <p:sp>
        <p:nvSpPr>
          <p:cNvPr id="6147" name="Rectangle 3"/>
          <p:cNvSpPr>
            <a:spLocks noGrp="1" noChangeArrowheads="1"/>
          </p:cNvSpPr>
          <p:nvPr>
            <p:ph type="body" idx="1"/>
          </p:nvPr>
        </p:nvSpPr>
        <p:spPr/>
        <p:txBody>
          <a:bodyPr/>
          <a:lstStyle/>
          <a:p>
            <a:pPr>
              <a:lnSpc>
                <a:spcPct val="80000"/>
              </a:lnSpc>
            </a:pPr>
            <a:r>
              <a:rPr lang="ru-RU" sz="2400"/>
              <a:t> Знакомство с темой.</a:t>
            </a:r>
          </a:p>
          <a:p>
            <a:pPr>
              <a:lnSpc>
                <a:spcPct val="80000"/>
              </a:lnSpc>
            </a:pPr>
            <a:r>
              <a:rPr lang="ru-RU" sz="2400"/>
              <a:t>- Сегодня темой нашего урока будет являться удивительный город. Петербург. Один из прекраснейших городов мира. Величественный и прекрасный, он остается в сердце каждого, кто хоть раз ступал на его берега…Державное течение Невы, кружево кованых оград, белые ночи…Город полутонов и недосказанности…Город тумана и дождей…Город любви…</a:t>
            </a:r>
          </a:p>
          <a:p>
            <a:pPr>
              <a:lnSpc>
                <a:spcPct val="80000"/>
              </a:lnSpc>
            </a:pPr>
            <a:r>
              <a:rPr lang="ru-RU" sz="2400"/>
              <a:t>У каждого человека свой Петербург.</a:t>
            </a:r>
          </a:p>
          <a:p>
            <a:pPr>
              <a:lnSpc>
                <a:spcPct val="80000"/>
              </a:lnSpc>
            </a:pPr>
            <a:r>
              <a:rPr lang="ru-RU" sz="2400"/>
              <a:t>- Ребята, кто из вас бывал в Петербурге, поделитесь, пожалуйста, впечатлениями о первой встрече с этим городом. </a:t>
            </a:r>
          </a:p>
          <a:p>
            <a:pPr>
              <a:lnSpc>
                <a:spcPct val="80000"/>
              </a:lnSpc>
            </a:pPr>
            <a:endParaRPr lang="ru-RU"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ru-RU"/>
              <a:t>Ответы учащихся</a:t>
            </a:r>
          </a:p>
        </p:txBody>
      </p:sp>
      <p:sp>
        <p:nvSpPr>
          <p:cNvPr id="33795" name="Rectangle 3"/>
          <p:cNvSpPr>
            <a:spLocks noGrp="1" noChangeArrowheads="1"/>
          </p:cNvSpPr>
          <p:nvPr>
            <p:ph type="body" idx="1"/>
          </p:nvPr>
        </p:nvSpPr>
        <p:spPr/>
        <p:txBody>
          <a:bodyPr/>
          <a:lstStyle/>
          <a:p>
            <a:pPr>
              <a:lnSpc>
                <a:spcPct val="90000"/>
              </a:lnSpc>
            </a:pPr>
            <a:r>
              <a:rPr lang="ru-RU" sz="2000"/>
              <a:t>1. Растерянность… Поезд подошел к тому же вокзалу, от которого отправился… Зазеркалье… Немного не по себе… </a:t>
            </a:r>
          </a:p>
          <a:p>
            <a:pPr>
              <a:lnSpc>
                <a:spcPct val="90000"/>
              </a:lnSpc>
            </a:pPr>
            <a:r>
              <a:rPr lang="ru-RU" sz="2000"/>
              <a:t>2. Воздух… Совсем другой. Тысячи иголочек впиваются в нос, щеки… Сонливость улетучилась в секунду… Через три дня, когда уезжаем домой – снова иголочки. Но уже в сердце… </a:t>
            </a:r>
          </a:p>
          <a:p>
            <a:pPr>
              <a:lnSpc>
                <a:spcPct val="90000"/>
              </a:lnSpc>
            </a:pPr>
            <a:r>
              <a:rPr lang="ru-RU" sz="2000"/>
              <a:t>3. Петербург – величие, красота, гордость, неторопливость. Город прямой и искренний (совсем  не Москва). </a:t>
            </a:r>
          </a:p>
          <a:p>
            <a:pPr>
              <a:lnSpc>
                <a:spcPct val="90000"/>
              </a:lnSpc>
            </a:pPr>
            <a:r>
              <a:rPr lang="ru-RU" sz="2000"/>
              <a:t>4. Зимний дворец, Адмиралтейство, Летний сад… Мосты, мосты, мосты… Петербург – это любовь с первого шага…</a:t>
            </a:r>
          </a:p>
          <a:p>
            <a:pPr>
              <a:lnSpc>
                <a:spcPct val="90000"/>
              </a:lnSpc>
            </a:pPr>
            <a:r>
              <a:rPr lang="ru-RU" sz="2000"/>
              <a:t>5. Лабиринт… Желание одно – на вокзал и домой… Мокро, сыро. Чувство – тоска!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357</TotalTime>
  <Words>3932</Words>
  <Application>Microsoft Office PowerPoint</Application>
  <PresentationFormat>Экран (4:3)</PresentationFormat>
  <Paragraphs>333</Paragraphs>
  <Slides>49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49</vt:i4>
      </vt:variant>
    </vt:vector>
  </HeadingPairs>
  <TitlesOfParts>
    <vt:vector size="53" baseType="lpstr">
      <vt:lpstr>Arial</vt:lpstr>
      <vt:lpstr>Times New Roman</vt:lpstr>
      <vt:lpstr>Wingdings</vt:lpstr>
      <vt:lpstr>Слои</vt:lpstr>
      <vt:lpstr>Интегрированный урок Литература/Английский</vt:lpstr>
      <vt:lpstr>Домашнее задание к уроку</vt:lpstr>
      <vt:lpstr>Цели</vt:lpstr>
      <vt:lpstr>Картины и иллюстрации с изображением Петербурга</vt:lpstr>
      <vt:lpstr>Эпиграф</vt:lpstr>
      <vt:lpstr>Портрет Ф.М. Достоевского</vt:lpstr>
      <vt:lpstr>Эпиграф</vt:lpstr>
      <vt:lpstr>Ход урока</vt:lpstr>
      <vt:lpstr>Ответы учащихся</vt:lpstr>
      <vt:lpstr>Ход урока</vt:lpstr>
      <vt:lpstr>Чтение стихотворений учащимися  из поэзии А.С. Пушкина</vt:lpstr>
      <vt:lpstr>Чтение стихотворений учащимися  из поэзии А.С. Пушкина</vt:lpstr>
      <vt:lpstr>Чтение стихотворений учащимися из поэзии А.А. Ахматовой</vt:lpstr>
      <vt:lpstr>Чтение стихотворений учащимися  из поэзии А.А. Ахматовой</vt:lpstr>
      <vt:lpstr>Чтение стихотворений учащимися  из поэзии А.А. Ахматовой</vt:lpstr>
      <vt:lpstr>Чтение стихотворений учащимися  из поэзии А.А. Ахматовой</vt:lpstr>
      <vt:lpstr>Чтение стихотворений учащимися  из поэзии А.А. Ахматовой</vt:lpstr>
      <vt:lpstr>Чтение стихотворений учащимися  из поэзии А.А. Ахматовой</vt:lpstr>
      <vt:lpstr>Чтение стихотворений учащимися  из поэзии А.А. Ахматовой</vt:lpstr>
      <vt:lpstr>Работа учащихся (Чтение отрывка из романа А. Белого «Петербург») </vt:lpstr>
      <vt:lpstr>Работа учащихся (Чтение отрывка из дневника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Работа учащихся (чтение отрывка из биографии Ф.М. Достоевского)</vt:lpstr>
      <vt:lpstr>Ход урока</vt:lpstr>
      <vt:lpstr>Работа в группах  (учащиеся распределены по группам: интерьеры, пейзажи, сцены уличной жизни в романе «Преступление и наказание»)</vt:lpstr>
      <vt:lpstr>Работа в группах  (учащиеся распределены по группам: интерьеры, пейзажи, сцены уличной жизни в романе «Преступление и наказание»)</vt:lpstr>
      <vt:lpstr>Размышляя о сценах уличной жизни, невольно вспоминается стихотворение Василия Князева из цикла «Проклятый город»</vt:lpstr>
      <vt:lpstr>Продолжение анализа            </vt:lpstr>
      <vt:lpstr>Обсуждение и выводы</vt:lpstr>
      <vt:lpstr>Домашнее задание</vt:lpstr>
      <vt:lpstr>Фотогалерея</vt:lpstr>
      <vt:lpstr>Фотогалерея </vt:lpstr>
      <vt:lpstr>Фотогалерея</vt:lpstr>
      <vt:lpstr>Фотогалерея</vt:lpstr>
      <vt:lpstr>Фотогалерея</vt:lpstr>
      <vt:lpstr>Фотогалерея</vt:lpstr>
      <vt:lpstr>Фотогалерея</vt:lpstr>
      <vt:lpstr>Фотогалерея</vt:lpstr>
      <vt:lpstr>Фотогалерея</vt:lpstr>
      <vt:lpstr>Фотогалерея</vt:lpstr>
      <vt:lpstr>Фотогалерея</vt:lpstr>
      <vt:lpstr>Фотогалерея</vt:lpstr>
      <vt:lpstr>Фотогалерея</vt:lpstr>
      <vt:lpstr>Фотогалерея</vt:lpstr>
    </vt:vector>
  </TitlesOfParts>
  <Company>911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Интегрированный урок Литература/Английский</dc:title>
  <dc:creator>Ученик</dc:creator>
  <cp:lastModifiedBy>tata</cp:lastModifiedBy>
  <cp:revision>25</cp:revision>
  <dcterms:created xsi:type="dcterms:W3CDTF">2012-04-06T09:26:21Z</dcterms:created>
  <dcterms:modified xsi:type="dcterms:W3CDTF">2014-11-08T22:43:44Z</dcterms:modified>
</cp:coreProperties>
</file>