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80" r:id="rId6"/>
    <p:sldId id="262" r:id="rId7"/>
    <p:sldId id="261" r:id="rId8"/>
    <p:sldId id="273" r:id="rId9"/>
    <p:sldId id="264" r:id="rId10"/>
    <p:sldId id="274" r:id="rId11"/>
    <p:sldId id="275" r:id="rId12"/>
    <p:sldId id="278" r:id="rId13"/>
    <p:sldId id="276" r:id="rId14"/>
    <p:sldId id="282" r:id="rId15"/>
    <p:sldId id="279" r:id="rId16"/>
    <p:sldId id="277" r:id="rId17"/>
    <p:sldId id="281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58D546F3-D35B-43B7-BCC3-BB340999B294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EEC5F9-507E-426F-B4B5-6E2BF0D1C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126E-792C-46A8-B388-622BD42E4DA9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5FF1-B582-43D8-814C-492703B9F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C8F8-8034-4185-843D-96D59DF2B343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7ECE-0FA1-4172-BC11-32CEC92FF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2F80-8257-4B5D-B4CF-F90BDE303B8D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876B-BA2E-494B-8247-89C8CE304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0F99-D8B5-48FA-B572-FF31D847924E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C407-775B-4B92-9085-5D27C7CE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DBDF-43AE-469D-B975-57EEADA06E62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EDA9-6D08-4373-8792-50D8801D9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FD8AF-2239-4E10-9F1F-F2FA18F915B5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54CE825-7229-414A-9A5A-B20F4DD17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E88A-011C-40E9-8543-9E3F7F247C1F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32E5-4C90-412E-9DFB-E0365752D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BC1F-6314-4841-A55F-AD46E804B9C3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FE51-61CF-451D-825B-BAB3746D3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8970B65-C82A-493F-8179-E054477ADA14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270FD4F-1DCD-4F5E-8B4B-1D3F8378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33F6DB6-D6B0-4DFE-A252-67F5C2EC36C0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7EFAF236-4811-4C6C-AA7F-78876F9C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26889-B11E-4D8D-8879-849D63FB2233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6DB1C-B5E5-45A1-A61F-D6420533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15" r:id="rId6"/>
    <p:sldLayoutId id="2147483814" r:id="rId7"/>
    <p:sldLayoutId id="2147483821" r:id="rId8"/>
    <p:sldLayoutId id="2147483822" r:id="rId9"/>
    <p:sldLayoutId id="2147483813" r:id="rId10"/>
    <p:sldLayoutId id="214748381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ЗАСТАВКИ 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50800"/>
                <a:latin typeface="Book Antiqua" pitchFamily="18" charset="0"/>
                <a:cs typeface="+mn-cs"/>
              </a:rPr>
              <a:t>«Приветствую тебя, Кавказ седой!»</a:t>
            </a:r>
            <a:endParaRPr lang="ru-RU" sz="5400" b="1" i="1" dirty="0">
              <a:ln w="50800"/>
              <a:latin typeface="Book Antiqua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89297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Кавказ в жизни и творчестве М.Ю. Лермонтова.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рестовая гора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179388" y="692150"/>
            <a:ext cx="87137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4248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chemeClr val="bg1"/>
                </a:solidFill>
              </a:rPr>
              <a:t>Крестовая гора.</a:t>
            </a:r>
          </a:p>
          <a:p>
            <a:pPr algn="r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 </a:t>
            </a:r>
            <a:r>
              <a:rPr lang="ru-RU" altLang="ru-RU" sz="2400" b="1"/>
              <a:t>Картина М.Ю. Лермонтова.</a:t>
            </a:r>
          </a:p>
          <a:p>
            <a:pPr algn="r">
              <a:spcBef>
                <a:spcPct val="50000"/>
              </a:spcBef>
            </a:pPr>
            <a:r>
              <a:rPr lang="ru-RU" altLang="ru-RU" sz="2400" b="1"/>
              <a:t> 1837 – 1838г</a:t>
            </a:r>
            <a:r>
              <a:rPr lang="ru-RU" altLang="ru-RU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589588"/>
            <a:ext cx="8229600" cy="1143000"/>
          </a:xfrm>
          <a:ln w="6350" cap="rnd"/>
        </p:spPr>
        <p:txBody>
          <a:bodyPr rtlCol="0" anchor="b" anchorCtr="0"/>
          <a:lstStyle/>
          <a:p>
            <a:pPr marL="0" fontAlgn="auto">
              <a:spcAft>
                <a:spcPts val="0"/>
              </a:spcAft>
              <a:defRPr/>
            </a:pPr>
            <a:r>
              <a:rPr lang="ru-RU" b="1" i="1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Синие горы Кавказа.</a:t>
            </a:r>
          </a:p>
        </p:txBody>
      </p:sp>
      <p:pic>
        <p:nvPicPr>
          <p:cNvPr id="39939" name="Picture 4" descr="1088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сканирование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6960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476375" y="616585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Домик Лермонтова в Пятигорске.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Близ Мцхета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9388" y="188913"/>
            <a:ext cx="87137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828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Военно – Грузинская дорога близ Мцхеты.</a:t>
            </a:r>
          </a:p>
          <a:p>
            <a:pPr algn="r"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</a:rPr>
              <a:t> Картина М.Ю. Лермонтова. </a:t>
            </a:r>
          </a:p>
          <a:p>
            <a:pPr algn="r"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</a:rPr>
              <a:t>1837 – 1838г.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333300"/>
                </a:solidFill>
              </a:rPr>
              <a:t>Вид Тифлиса.</a:t>
            </a:r>
            <a:r>
              <a:rPr lang="ru-RU" altLang="ru-RU" sz="2400" b="1"/>
              <a:t>   </a:t>
            </a:r>
            <a:r>
              <a:rPr lang="ru-RU" altLang="ru-RU" sz="2400" b="1">
                <a:solidFill>
                  <a:srgbClr val="FF0000"/>
                </a:solidFill>
              </a:rPr>
              <a:t>Картина М.Ю. Лермонтова.  1837г.</a:t>
            </a:r>
          </a:p>
        </p:txBody>
      </p:sp>
      <p:pic>
        <p:nvPicPr>
          <p:cNvPr id="17415" name="Picture 7" descr="Тифл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351837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rulex.ru/rpg/WebPict/fullpic/0007-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143375" cy="4668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1268760"/>
            <a:ext cx="633670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«ПАМЯТИ                         А.И. ОДОЕВСКОГО»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 </a:t>
            </a: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827088" y="2595563"/>
            <a:ext cx="2808287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ru-RU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 знал его: мы странствовали с ним</a:t>
            </a:r>
            <a:r>
              <a:rPr lang="ru-RU" altLang="ru-RU" b="1" i="1">
                <a:solidFill>
                  <a:srgbClr val="333300"/>
                </a:solidFill>
                <a:cs typeface="Times New Roman" pitchFamily="18" charset="0"/>
              </a:rPr>
              <a:t> ….</a:t>
            </a:r>
          </a:p>
        </p:txBody>
      </p:sp>
      <p:pic>
        <p:nvPicPr>
          <p:cNvPr id="8" name="Picture 9" descr="крестовая г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34" y="4005064"/>
            <a:ext cx="3082979" cy="2506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Лезгинка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1187450" y="1341438"/>
            <a:ext cx="75612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68538" y="260350"/>
            <a:ext cx="6192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333300"/>
                </a:solidFill>
              </a:rPr>
              <a:t>Лезгинка.</a:t>
            </a:r>
          </a:p>
          <a:p>
            <a:pPr algn="r">
              <a:spcBef>
                <a:spcPct val="50000"/>
              </a:spcBef>
            </a:pPr>
            <a:r>
              <a:rPr lang="ru-RU" altLang="ru-RU" sz="2400" b="1"/>
              <a:t>Рисунок М.Ю. Лермонтова. 1837г.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8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Произведения М.Ю.Лермонтова, связанные с темой Кавказа: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8207375" cy="28273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0000"/>
              <a:buFont typeface="Wingdings 2" pitchFamily="18" charset="2"/>
              <a:buNone/>
            </a:pPr>
            <a:r>
              <a:rPr lang="ru-RU" altLang="ru-RU" sz="2100" b="1">
                <a:solidFill>
                  <a:srgbClr val="000066"/>
                </a:solidFill>
                <a:latin typeface="Century Gothic" pitchFamily="34" charset="0"/>
              </a:rPr>
              <a:t>Стихотворения «Кавказу», «Утро на Кавказе», «Валерик», «Люблю я цепи синих гор…», «Дары Терека», «Тамара», «Памяти А.И. Одоевского», «Крест на скале» и др.</a:t>
            </a:r>
          </a:p>
          <a:p>
            <a:pPr>
              <a:spcBef>
                <a:spcPct val="50000"/>
              </a:spcBef>
              <a:buSzPct val="80000"/>
              <a:buFont typeface="Wingdings 2" pitchFamily="18" charset="2"/>
              <a:buNone/>
            </a:pPr>
            <a:r>
              <a:rPr lang="ru-RU" altLang="ru-RU" sz="2100" b="1">
                <a:solidFill>
                  <a:srgbClr val="000066"/>
                </a:solidFill>
                <a:latin typeface="Century Gothic" pitchFamily="34" charset="0"/>
              </a:rPr>
              <a:t>Поэмы «Кавказский пленник», «Измаил-Бей», «Аул Бастунджи», «Мцыри», «Хаджи Абрек», «Демон».</a:t>
            </a:r>
          </a:p>
          <a:p>
            <a:pPr>
              <a:spcBef>
                <a:spcPct val="50000"/>
              </a:spcBef>
              <a:buSzPct val="80000"/>
              <a:buFont typeface="Wingdings 2" pitchFamily="18" charset="2"/>
              <a:buNone/>
            </a:pPr>
            <a:r>
              <a:rPr lang="ru-RU" altLang="ru-RU" sz="2100" b="1">
                <a:solidFill>
                  <a:srgbClr val="000066"/>
                </a:solidFill>
                <a:latin typeface="Century Gothic" pitchFamily="34" charset="0"/>
              </a:rPr>
              <a:t>Очерк «Кавказец».</a:t>
            </a:r>
          </a:p>
          <a:p>
            <a:pPr>
              <a:spcBef>
                <a:spcPct val="50000"/>
              </a:spcBef>
              <a:buSzPct val="80000"/>
              <a:buFont typeface="Wingdings 2" pitchFamily="18" charset="2"/>
              <a:buNone/>
            </a:pPr>
            <a:r>
              <a:rPr lang="ru-RU" altLang="ru-RU" sz="2100" b="1">
                <a:solidFill>
                  <a:srgbClr val="000066"/>
                </a:solidFill>
                <a:latin typeface="Century Gothic" pitchFamily="34" charset="0"/>
              </a:rPr>
              <a:t>Роман «Герой нашего времени».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Лер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4286250" y="1285875"/>
            <a:ext cx="48577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Segoe Script" pitchFamily="34" charset="0"/>
              </a:rPr>
              <a:t>Как я любил, Кавказ мой величавый,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Segoe Script" pitchFamily="34" charset="0"/>
              </a:rPr>
              <a:t>Твоих сынов воинственные нравы,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Segoe Script" pitchFamily="34" charset="0"/>
              </a:rPr>
              <a:t>Твоих небес прозрачную лазурь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Segoe Script" pitchFamily="34" charset="0"/>
              </a:rPr>
              <a:t>И чудный вой мгновенных, громких бурь…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lermontov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Катюша\Desktop\лермонтов\f_9718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847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3"/>
                </a:solidFill>
                <a:latin typeface="Segoe Script" pitchFamily="34" charset="0"/>
                <a:cs typeface="+mn-cs"/>
              </a:rPr>
              <a:t>В.Г. Белинский:</a:t>
            </a:r>
            <a:endParaRPr lang="ru-RU" sz="4400" dirty="0">
              <a:solidFill>
                <a:schemeClr val="accent3"/>
              </a:solidFill>
              <a:latin typeface="Segoe Script" pitchFamily="34" charset="0"/>
              <a:cs typeface="+mn-cs"/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85750" y="714375"/>
            <a:ext cx="85725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>
                <a:solidFill>
                  <a:schemeClr val="accent2"/>
                </a:solidFill>
                <a:latin typeface="Segoe Script" pitchFamily="34" charset="0"/>
              </a:rPr>
              <a:t>«Юный поэт заплатил полную дань волшебной стране, поразившей лучшими, благороднейшими впечатлениями его поэтическую душу. Кавказ был колыбелью его поэзии так же, как он был колыбелью поэзии Пушкина, и после Пушкина никто так поэтически не отблагодарил Кавказ за дивные впечатления его девственно-величавой природы, как Лермонтов»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883846">
            <a:off x="-145234" y="1122167"/>
            <a:ext cx="8284639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1837 год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63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Первая ссылка на Кавказ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Пу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E1DE"/>
              </a:clrFrom>
              <a:clrTo>
                <a:srgbClr val="D8E1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00063"/>
            <a:ext cx="3722687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000500" y="1214438"/>
            <a:ext cx="48577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Погиб Поэт! – невольник чести – 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Пал, оклеветанный молвой,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С свинцом в груди и жаждой мести,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Поникнув гордой головой!..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Не вынесла душа Поэта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Позора мелочных обид,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Восстал он против мнений света</a:t>
            </a:r>
          </a:p>
          <a:p>
            <a:pPr>
              <a:spcBef>
                <a:spcPct val="50000"/>
              </a:spcBef>
            </a:pPr>
            <a:r>
              <a:rPr lang="ru-RU" sz="1900" b="1" i="1">
                <a:latin typeface="Segoe Script" pitchFamily="34" charset="0"/>
              </a:rPr>
              <a:t>Один, как прежде… и убит!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Валерик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250825" y="31750"/>
            <a:ext cx="87852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497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333300"/>
                </a:solidFill>
              </a:rPr>
              <a:t>Эпизод сраженья при Валерике 11 июля 1840 года.</a:t>
            </a:r>
          </a:p>
          <a:p>
            <a:pPr algn="r"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Рисунок М.Ю. Лермонтова, раскрашен Г.Г. Гагариным</a:t>
            </a:r>
            <a:r>
              <a:rPr lang="ru-RU" altLang="ru-RU" sz="20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На Горячих водах, 1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6588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 descr="маль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0" y="54292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Century Gothic" pitchFamily="34" charset="0"/>
              </a:rPr>
              <a:t>Под рисунком подпись на французском языке: </a:t>
            </a:r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«М. Л.</a:t>
            </a:r>
            <a:r>
              <a:rPr lang="ru-RU" sz="2800" b="1" i="1">
                <a:latin typeface="Century Gothic" pitchFamily="34" charset="0"/>
              </a:rPr>
              <a:t> </a:t>
            </a:r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1825 год. 13 июня. На Горячих водах».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Катюша\Desktop\лермонтов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ятигор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4978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</a:rPr>
              <a:t>Вид Пятигорска. Картина М.Ю. Лермонтова 1837г.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14375"/>
            <a:ext cx="8891588" cy="4495800"/>
          </a:xfrm>
          <a:prstGeom prst="rect">
            <a:avLst/>
          </a:prstGeom>
        </p:spPr>
        <p:txBody>
          <a:bodyPr/>
          <a:lstStyle/>
          <a:p>
            <a:pPr marL="448056" indent="222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  <a:t>Синие горы Кавказа, приветствую вас! </a:t>
            </a:r>
            <a:b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</a:b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  <a:t>вы взлелеяли детство мое; </a:t>
            </a:r>
            <a:b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</a:b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  <a:t>вы носили меня на своих одичалых хребтах; </a:t>
            </a:r>
            <a:b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</a:b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  <a:t>облаками меня одевали, вы к небу меня приучили, </a:t>
            </a:r>
            <a:b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</a:b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  <a:cs typeface="+mn-cs"/>
              </a:rPr>
              <a:t>и я с той поры все мечтаю о вас да о небе. </a:t>
            </a:r>
          </a:p>
          <a:p>
            <a:pPr marL="448056" indent="222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Строки из первых набросков к поэме «Измаил-бей». </a:t>
            </a:r>
          </a:p>
          <a:p>
            <a:pPr marL="448056" indent="222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261</Words>
  <PresentationFormat>Экран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Century Gothic</vt:lpstr>
      <vt:lpstr>Arial</vt:lpstr>
      <vt:lpstr>Wingdings 2</vt:lpstr>
      <vt:lpstr>Verdana</vt:lpstr>
      <vt:lpstr>Calibri</vt:lpstr>
      <vt:lpstr>Segoe Script</vt:lpstr>
      <vt:lpstr>Times New Roman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Произведения М.Ю.Лермонтова, связанные с темой Кавказа: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Admin</cp:lastModifiedBy>
  <cp:revision>10</cp:revision>
  <dcterms:created xsi:type="dcterms:W3CDTF">2014-10-12T07:47:28Z</dcterms:created>
  <dcterms:modified xsi:type="dcterms:W3CDTF">2014-10-14T05:57:10Z</dcterms:modified>
</cp:coreProperties>
</file>