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84" r:id="rId3"/>
    <p:sldId id="263" r:id="rId4"/>
    <p:sldId id="265" r:id="rId5"/>
    <p:sldId id="262" r:id="rId6"/>
    <p:sldId id="266" r:id="rId7"/>
    <p:sldId id="267" r:id="rId8"/>
    <p:sldId id="268" r:id="rId9"/>
    <p:sldId id="269" r:id="rId10"/>
    <p:sldId id="270" r:id="rId11"/>
    <p:sldId id="275" r:id="rId12"/>
    <p:sldId id="274" r:id="rId13"/>
    <p:sldId id="278" r:id="rId14"/>
    <p:sldId id="273" r:id="rId15"/>
    <p:sldId id="272" r:id="rId16"/>
    <p:sldId id="287" r:id="rId17"/>
    <p:sldId id="288" r:id="rId18"/>
    <p:sldId id="289" r:id="rId19"/>
    <p:sldId id="290" r:id="rId20"/>
    <p:sldId id="296" r:id="rId21"/>
    <p:sldId id="292" r:id="rId22"/>
    <p:sldId id="293" r:id="rId23"/>
    <p:sldId id="294" r:id="rId24"/>
    <p:sldId id="295" r:id="rId25"/>
    <p:sldId id="297" r:id="rId26"/>
    <p:sldId id="286" r:id="rId27"/>
    <p:sldId id="279" r:id="rId28"/>
    <p:sldId id="285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35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FBF66F6-7720-4A13-A99B-C0AD9B4EA9DD}" type="datetimeFigureOut">
              <a:rPr lang="ru-RU"/>
              <a:pPr>
                <a:defRPr/>
              </a:pPr>
              <a:t>15.11.2012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C26BD6B-BCF4-4474-AD63-D5B49CDAD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z="1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064D43-A38D-44BB-BF08-C0FD0A952F9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E5EC16-0B12-48D3-805A-08A838D6602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38D868-20D5-4C64-807E-A17141D9F95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2DA74-D674-4116-820C-91CB0B45C4D6}" type="datetimeFigureOut">
              <a:rPr lang="en-US"/>
              <a:pPr>
                <a:defRPr/>
              </a:pPr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54B94-BF79-4904-8E44-ABB8204E1B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B6EF7-61D8-426B-93CF-ED7A33A67864}" type="datetimeFigureOut">
              <a:rPr lang="en-US"/>
              <a:pPr>
                <a:defRPr/>
              </a:pPr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3F3E4-B7CD-4D9C-A93A-F65F8BCB7F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37BE0-100B-48D4-83C2-D5FFFD28BC87}" type="datetimeFigureOut">
              <a:rPr lang="en-US"/>
              <a:pPr>
                <a:defRPr/>
              </a:pPr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EC97A-7FE3-4AFD-8249-931A23A56D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D0E3A-6F0D-45D9-AB21-B5E6C44BAB1F}" type="datetimeFigureOut">
              <a:rPr lang="en-US"/>
              <a:pPr>
                <a:defRPr/>
              </a:pPr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EFC62-0B12-4D4A-B126-1E510C5B3E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B1D52-9F32-46D1-A20C-2685F7BB1E41}" type="datetimeFigureOut">
              <a:rPr lang="en-US"/>
              <a:pPr>
                <a:defRPr/>
              </a:pPr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D8093-6845-48A3-9076-0986E9BF16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1F5B9-9D05-44BD-B483-2475ED0DF673}" type="datetimeFigureOut">
              <a:rPr lang="en-US"/>
              <a:pPr>
                <a:defRPr/>
              </a:pPr>
              <a:t>11/15/2012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AE0DF-960C-47FA-902A-2B510357FA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FB992-5A43-44E3-8FA1-BF1754A30638}" type="datetimeFigureOut">
              <a:rPr lang="en-US"/>
              <a:pPr>
                <a:defRPr/>
              </a:pPr>
              <a:t>11/15/2012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D7EF5-B881-4815-9C70-F3166DB9CD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D61B9-D508-4F36-AF11-433726B1D241}" type="datetimeFigureOut">
              <a:rPr lang="en-US"/>
              <a:pPr>
                <a:defRPr/>
              </a:pPr>
              <a:t>11/15/2012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F3304-910D-4586-BB4D-C86C02AA70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56673-A8C5-4669-8DA3-2E8EED23C129}" type="datetimeFigureOut">
              <a:rPr lang="en-US"/>
              <a:pPr>
                <a:defRPr/>
              </a:pPr>
              <a:t>11/15/2012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74685-7070-4EE5-8A85-6027BD844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D09C2-6B23-4D29-BDBC-DD41E7B3112C}" type="datetimeFigureOut">
              <a:rPr lang="en-US"/>
              <a:pPr>
                <a:defRPr/>
              </a:pPr>
              <a:t>11/15/2012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74396-EFAF-4C45-A751-CA02B75C60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D39AF-49B2-42CF-977C-89794C2D42B0}" type="datetimeFigureOut">
              <a:rPr lang="en-US"/>
              <a:pPr>
                <a:defRPr/>
              </a:pPr>
              <a:t>11/15/2012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12F17-F891-4AD4-9F2B-BFE22FB608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2CC8EE-399C-411E-B7AF-315C540BCF57}" type="datetimeFigureOut">
              <a:rPr lang="en-US"/>
              <a:pPr>
                <a:defRPr/>
              </a:pPr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34A74E-D0FE-4E4C-A828-93EC31C6E9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nsportal.ru/vu/fakultet-informatsionnykh-tekhnologii/osnovy-kompyuternoi-gramotnosti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pedsovet.org/" TargetMode="External"/><Relationship Id="rId3" Type="http://schemas.openxmlformats.org/officeDocument/2006/relationships/hyperlink" Target="http://www.desc.ru/show.html?id=8" TargetMode="External"/><Relationship Id="rId7" Type="http://schemas.openxmlformats.org/officeDocument/2006/relationships/hyperlink" Target="http://ido.tsu.ru/" TargetMode="External"/><Relationship Id="rId2" Type="http://schemas.openxmlformats.org/officeDocument/2006/relationships/hyperlink" Target="http://zakon.edu.ru/catalog.asp?cat_ob_no=12763&amp;pg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dtu.21416s29.edusite.ru/" TargetMode="External"/><Relationship Id="rId5" Type="http://schemas.openxmlformats.org/officeDocument/2006/relationships/hyperlink" Target="http://www.zavuch.info/dop_obraz/index.html" TargetMode="External"/><Relationship Id="rId10" Type="http://schemas.openxmlformats.org/officeDocument/2006/relationships/hyperlink" Target="http://www.gnpbu.ru/" TargetMode="External"/><Relationship Id="rId4" Type="http://schemas.openxmlformats.org/officeDocument/2006/relationships/hyperlink" Target="http://www.eduhmao.ru/info/1/3819/" TargetMode="External"/><Relationship Id="rId9" Type="http://schemas.openxmlformats.org/officeDocument/2006/relationships/hyperlink" Target="http://www.it-n.ru/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gif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4" Type="http://schemas.openxmlformats.org/officeDocument/2006/relationships/image" Target="../media/image8.gif"/><Relationship Id="rId9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:\Documents and Settings\admin\Мои документы\Метод.работа2010-11\Метод.раб.12\Управление\Проект каждому педагогу - по блогу!\глобус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800600"/>
            <a:ext cx="1727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7200" y="5181600"/>
            <a:ext cx="4876800" cy="16764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Разработчик: Хохлова Наталья Николаевна, заведующая методическим отделом </a:t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МКОУ ДОД «Центр детского творчества» </a:t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р.п. Большеречье Омской области»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" y="228600"/>
            <a:ext cx="8763000" cy="57150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2306395">
            <a:off x="519143" y="2362587"/>
            <a:ext cx="3733800" cy="2971800"/>
          </a:xfrm>
          <a:prstGeom prst="rect">
            <a:avLst/>
          </a:prstGeom>
          <a:noFill/>
          <a:ln w="34925">
            <a:solidFill>
              <a:srgbClr val="FFFFFF"/>
            </a:solidFill>
            <a:miter lim="800000"/>
            <a:headEnd/>
            <a:tailE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pic>
        <p:nvPicPr>
          <p:cNvPr id="6" name="Рисунок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35926">
            <a:off x="238725" y="291327"/>
            <a:ext cx="2953562" cy="2057400"/>
          </a:xfrm>
          <a:prstGeom prst="rect">
            <a:avLst/>
          </a:prstGeom>
          <a:ln w="34925">
            <a:solidFill>
              <a:srgbClr val="FFFFFF"/>
            </a:solidFill>
            <a:headEnd/>
            <a:tailE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8" name="Рисунок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013603">
            <a:off x="5590741" y="606177"/>
            <a:ext cx="2789121" cy="2585201"/>
          </a:xfrm>
          <a:prstGeom prst="rect">
            <a:avLst/>
          </a:prstGeom>
          <a:noFill/>
          <a:ln w="34925">
            <a:solidFill>
              <a:srgbClr val="FFFFFF"/>
            </a:solidFill>
            <a:miter lim="800000"/>
            <a:headEnd/>
            <a:tailE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pic>
        <p:nvPicPr>
          <p:cNvPr id="14" name="Рисунок 13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1752600"/>
            <a:ext cx="2589212" cy="3142059"/>
          </a:xfrm>
          <a:prstGeom prst="rect">
            <a:avLst/>
          </a:prstGeom>
          <a:noFill/>
          <a:ln w="34925">
            <a:solidFill>
              <a:srgbClr val="FFFFFF"/>
            </a:solidFill>
            <a:miter lim="800000"/>
            <a:headEnd/>
            <a:tailE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pic>
        <p:nvPicPr>
          <p:cNvPr id="15" name="Рисунок 14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 rot="3756118">
            <a:off x="3104348" y="390881"/>
            <a:ext cx="2513012" cy="2684859"/>
          </a:xfrm>
          <a:prstGeom prst="rect">
            <a:avLst/>
          </a:prstGeom>
          <a:noFill/>
          <a:ln w="34925">
            <a:solidFill>
              <a:srgbClr val="FFFFFF"/>
            </a:solidFill>
            <a:miter lim="800000"/>
            <a:headEnd/>
            <a:tailE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sp>
        <p:nvSpPr>
          <p:cNvPr id="16" name="Прямоугольник 15"/>
          <p:cNvSpPr/>
          <p:nvPr/>
        </p:nvSpPr>
        <p:spPr>
          <a:xfrm>
            <a:off x="533400" y="1600200"/>
            <a:ext cx="7467600" cy="286232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Каждому педагогу – по </a:t>
            </a:r>
            <a:r>
              <a:rPr lang="ru-RU" sz="5400" b="1" cap="all" dirty="0" err="1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блогу</a:t>
            </a:r>
            <a:r>
              <a:rPr lang="ru-RU" sz="5400" b="1" cap="all" dirty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!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по  созданию условий для совершенствования ИКТ- компетентности  педагога дополнительного образования </a:t>
            </a:r>
            <a:endParaRPr lang="ru-RU" sz="2400" b="1" cap="all" dirty="0">
              <a:ln/>
              <a:solidFill>
                <a:schemeClr val="accent1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6-й этап –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сетевая технология»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6" descr="C:\Documents and Settings\admin\Мои документы\Метод.работа2010-11\Метод.раб.12\Управление\Проект каждому педагогу - по блогу!\Картинки для ИКТ\мыло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086600" y="304800"/>
            <a:ext cx="1392238" cy="1474788"/>
          </a:xfrm>
        </p:spPr>
      </p:pic>
      <p:pic>
        <p:nvPicPr>
          <p:cNvPr id="11268" name="Picture 5" descr="C:\Documents and Settings\admin\Мои документы\Метод.работа2010-11\Метод.раб.12\Управление\Проект каждому педагогу - по блогу!\Картинки для ИКТ\и-не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144780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Прямоугольник 5"/>
          <p:cNvSpPr>
            <a:spLocks noChangeArrowheads="1"/>
          </p:cNvSpPr>
          <p:nvPr/>
        </p:nvSpPr>
        <p:spPr bwMode="auto">
          <a:xfrm>
            <a:off x="228600" y="2136775"/>
            <a:ext cx="8610600" cy="403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i="1">
                <a:latin typeface="Calibri" pitchFamily="34" charset="0"/>
              </a:rPr>
              <a:t> </a:t>
            </a:r>
            <a:r>
              <a:rPr lang="ru-RU" sz="3200">
                <a:latin typeface="Calibri" pitchFamily="34" charset="0"/>
              </a:rPr>
              <a:t>только устанавливается (иногда ее считают частью компьютерных технологий) . Начинают широко использоваться в различных областях глобальные и локальные компьютерные сети. Ей предсказывают в ближайшем будущем бурный рост, обусловленный популярностью ее основателя - глобальной компьютерной сети </a:t>
            </a:r>
            <a:r>
              <a:rPr lang="ru-RU" sz="3200" b="1">
                <a:latin typeface="Calibri" pitchFamily="34" charset="0"/>
              </a:rPr>
              <a:t>Internet.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Проникновение современных информационных технологий в сферу образования позволяет педагогам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качественно изменить содержание, методы и организационные формы обучения.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Целью этих технологий в образовании является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усиление интеллектуальных возможностей учащихся в информационном обществе,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а также гуманизация, индивидуализация, интенсификация процесса обучения и повышение качества обучения на всех ступенях образовательной системы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0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248400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 настоящее время принято выделять следующие основные направления внедрения компьютерной техники в образовании: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использование компьютерной техники в качестве средства обучения, совершенствующего процесс преподавания, повышающего его качество и эффективность;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использование компьютерных технологий в качестве инструментов обучения, познания себя и действительности;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рассмотрение компьютера и других современных средств информационных технологий в качестве объектов изучения;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использование средств новых информационных технологий в качестве средства творческого развития обучаемого;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использование компьютерной техники в качестве средств автоматизации процессов контроля, коррекции, тестирования и психодиагностики;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организация коммуникаций на основе использования средств информационных технологий с целью передачи и приобретения педагогического опыта, методической и учебной литературы;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использование средств современных информационных технологий для организации интеллектуального досуга;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интенсификация и совершенствование управления учебным заведением и учебным процессом на основе использования системы современных информационных технологий].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600"/>
            <a:ext cx="8229600" cy="460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117475"/>
            <a:ext cx="8382000" cy="67405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Возможности современной вычислительной техники в значительной степени адекватны организационно-педагогическим и методическим потребностям школьного образования: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вычислительные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быстрое и точное преобразование любых видов информации (числовой, текстовой, графической, звуковой и др.);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трансдьюсерные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способность компьютера к приему и выдаче информации в самой различной форме (при наличии соответствующих устройств);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комбинаторные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возможность запоминать, сохранять, структурировать, сортировать большие объемы информации, быстро находить необходимую информацию;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графические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представление результатов своей работы в четкой наглядной форме (текстовой, звуковой, в виде рисунков и пр.);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моделирующие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построение информационных моделей (в том числе и динамических) реальных объектов и явлений.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eaLnBrk="1" hangingPunct="1"/>
            <a:r>
              <a:rPr lang="ru-RU" sz="4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реализации намеченных проектов от педагога требуется владение компьютерной грамотностью, которая предполагает:</a:t>
            </a:r>
            <a:endParaRPr lang="ru-RU" sz="4400" b="1" i="1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0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400800"/>
          </a:xfrm>
        </p:spPr>
        <p:txBody>
          <a:bodyPr/>
          <a:lstStyle/>
          <a:p>
            <a:pPr eaLnBrk="1" hangingPunct="1"/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умение вводить и редактировать информацию (текстовую, графическую), пользоваться компьютерной телекоммуникационной технологией, обрабатывать получаемые количественные данные с помощью программ электронных таблиц, пользоваться базами данных, распечатывать информацию на принтере;</a:t>
            </a:r>
          </a:p>
          <a:p>
            <a:pPr eaLnBrk="1" hangingPunct="1"/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владение коммуникативными навыками при общении с программными продуктами;</a:t>
            </a:r>
          </a:p>
          <a:p>
            <a:pPr eaLnBrk="1" hangingPunct="1"/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умение самостоятельно интегрировать ранее полученные знания по разным учебным предметам для решения познавательных задач, содержащихся в телекоммуникационном проекте;</a:t>
            </a:r>
          </a:p>
          <a:p>
            <a:pPr eaLnBrk="1" hangingPunct="1"/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в случае международного проекта - практическое владение языком партнера;</a:t>
            </a:r>
          </a:p>
          <a:p>
            <a:pPr eaLnBrk="1" hangingPunct="1"/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умение войти в сеть (электронную почту);</a:t>
            </a:r>
          </a:p>
          <a:p>
            <a:pPr eaLnBrk="1" hangingPunct="1"/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умение составить и отправить по сети письмо;</a:t>
            </a:r>
          </a:p>
          <a:p>
            <a:pPr eaLnBrk="1" hangingPunct="1"/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умение «перекачать» информацию из сети на жесткий или гибкий диск и наоборот, с жесткого или гибкого диска - в сеть;</a:t>
            </a:r>
          </a:p>
          <a:p>
            <a:pPr eaLnBrk="1" hangingPunct="1"/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структурировать полученные письма в специальной директории;</a:t>
            </a:r>
          </a:p>
          <a:p>
            <a:pPr eaLnBrk="1" hangingPunct="1"/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работать в системах DOS и WINDOWS, пользуясь редакторами WORD разной модификации;</a:t>
            </a:r>
          </a:p>
          <a:p>
            <a:pPr eaLnBrk="1" hangingPunct="1"/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входить в электронные конференции, размещать там собственную информацию и читать, «перекачивать» имеющуюся в различных конференциях информацию.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8915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Потенциал современных педагогических технологий на основе ИКТ в системе дополнительного образования детей позволяет определять и решать следующие задачи: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Совершенствовать стратегию обновления содержания дополнительного образования детей, введение и развитие специальных образовательных программ, а также внесение изменений в содержание программ и методик обучения в основных направлениях дополнительного образования детей.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Повысить эффективность обучения, определить инновационные подходы к формам взаимодействия в процессе обучения и изменения содержания и характера деятельности обучающего и обучаемого.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Решить проблемы информационно-методического обеспечения системы дополнительного образования детей — образовательного процесса, информационного сопровождения управленческих структур.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Способствовать развитию системы управления образовательным процессом, его планирования, организации контроля, модернизации механизмов управления системой дополнительного образования детей.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Первостепенной задачей в настоящее время становится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компьютерной грамотности педагогов,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освоение ими работы с программными образовательными комплексами,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ресурсами глобальной компьютерной сети Интернет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для того, чтобы в перспективе каждый из них мог использовать современные компьютерные технологии для подготовки и проведения занятий с детьми на качественно новом уровне.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Проект методической работы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«Каждому педагогу –по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блогу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!»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условий для совершенствования ИКТ- компетентности  педагога дополнительного образования)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2743200"/>
            <a:ext cx="8229600" cy="45259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организации новой образовательной практики, направлен на совершенствование учебно-методической деятельности, педагогического творчества и информационной компетентности педагогов МКОУ ДОД «Центр детского творчества».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Проект рассчитан на  период с сентября 2012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уч.года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по апрель 2013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уч.года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9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«Все компьютеры в мире не смогут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9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заменить любознательных студентов,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9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компетентных педагогов, неравнодушных партнеров и общество, осознающее ценность образования на протяжении жизни..»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                                                                              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Билл Гейтс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36"/>
          <p:cNvSpPr>
            <a:spLocks noChangeShapeType="1"/>
          </p:cNvSpPr>
          <p:nvPr/>
        </p:nvSpPr>
        <p:spPr bwMode="auto">
          <a:xfrm flipV="1">
            <a:off x="3124200" y="2514600"/>
            <a:ext cx="16002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357313" y="214313"/>
            <a:ext cx="7586662" cy="1462087"/>
          </a:xfrm>
        </p:spPr>
        <p:txBody>
          <a:bodyPr/>
          <a:lstStyle/>
          <a:p>
            <a:pPr eaLnBrk="1" hangingPunct="1"/>
            <a:r>
              <a:rPr lang="ru-RU" sz="2800" b="1" smtClean="0"/>
              <a:t>Экспериментальная модель организации деятельности методической службы ЦДТ</a:t>
            </a:r>
            <a:br>
              <a:rPr lang="ru-RU" sz="2800" b="1" smtClean="0"/>
            </a:br>
            <a:r>
              <a:rPr lang="ru-RU" sz="2200" b="1" smtClean="0"/>
              <a:t>(2012-2013 </a:t>
            </a:r>
            <a:r>
              <a:rPr lang="ru-RU" sz="1800" b="1" smtClean="0"/>
              <a:t>уч.год</a:t>
            </a:r>
            <a:r>
              <a:rPr lang="ru-RU" sz="2200" b="1" smtClean="0"/>
              <a:t>)</a:t>
            </a:r>
          </a:p>
        </p:txBody>
      </p:sp>
      <p:sp>
        <p:nvSpPr>
          <p:cNvPr id="10249" name="Rectangle 16"/>
          <p:cNvSpPr>
            <a:spLocks noGrp="1" noChangeArrowheads="1"/>
          </p:cNvSpPr>
          <p:nvPr>
            <p:ph idx="1"/>
          </p:nvPr>
        </p:nvSpPr>
        <p:spPr>
          <a:xfrm flipV="1">
            <a:off x="3810000" y="2514600"/>
            <a:ext cx="1752600" cy="762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  <a:round/>
          </a:ln>
        </p:spPr>
        <p:txBody>
          <a:bodyPr rtlCol="0">
            <a:normAutofit fontScale="25000" lnSpcReduction="20000"/>
          </a:bodyPr>
          <a:lstStyle/>
          <a:p>
            <a:pPr marL="533400" indent="-53340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800" smtClean="0"/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1714500" y="2357438"/>
            <a:ext cx="15240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>
                <a:latin typeface="Calibri" pitchFamily="34" charset="0"/>
              </a:rPr>
              <a:t>Псих-пед.</a:t>
            </a:r>
          </a:p>
          <a:p>
            <a:r>
              <a:rPr lang="ru-RU">
                <a:latin typeface="Calibri" pitchFamily="34" charset="0"/>
              </a:rPr>
              <a:t>семинар</a:t>
            </a: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6677025" y="4857750"/>
            <a:ext cx="2466975" cy="76200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533400" indent="-533400"/>
            <a:r>
              <a:rPr lang="ru-RU">
                <a:latin typeface="Calibri" pitchFamily="34" charset="0"/>
              </a:rPr>
              <a:t>Интеракт. технологии </a:t>
            </a:r>
          </a:p>
          <a:p>
            <a:pPr marL="533400" indent="-533400"/>
            <a:r>
              <a:rPr lang="ru-RU">
                <a:latin typeface="Calibri" pitchFamily="34" charset="0"/>
              </a:rPr>
              <a:t>в образ. процессе</a:t>
            </a:r>
          </a:p>
        </p:txBody>
      </p:sp>
      <p:sp>
        <p:nvSpPr>
          <p:cNvPr id="3079" name="Rectangle 11"/>
          <p:cNvSpPr>
            <a:spLocks noChangeArrowheads="1"/>
          </p:cNvSpPr>
          <p:nvPr/>
        </p:nvSpPr>
        <p:spPr bwMode="auto">
          <a:xfrm>
            <a:off x="2286000" y="5257800"/>
            <a:ext cx="2014538" cy="76200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533400" indent="-533400"/>
            <a:r>
              <a:rPr lang="ru-RU">
                <a:latin typeface="Calibri" pitchFamily="34" charset="0"/>
              </a:rPr>
              <a:t>Внедрение ИКТ</a:t>
            </a:r>
          </a:p>
          <a:p>
            <a:pPr marL="533400" indent="-533400"/>
            <a:r>
              <a:rPr lang="ru-RU">
                <a:latin typeface="Calibri" pitchFamily="34" charset="0"/>
              </a:rPr>
              <a:t> в образ. процесс</a:t>
            </a:r>
          </a:p>
        </p:txBody>
      </p:sp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285750" y="4714875"/>
            <a:ext cx="1833563" cy="83820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533400" indent="-533400"/>
            <a:r>
              <a:rPr lang="ru-RU">
                <a:latin typeface="Calibri" pitchFamily="34" charset="0"/>
              </a:rPr>
              <a:t>Проектир-е пед. </a:t>
            </a:r>
          </a:p>
          <a:p>
            <a:pPr marL="533400" indent="-533400"/>
            <a:r>
              <a:rPr lang="ru-RU">
                <a:latin typeface="Calibri" pitchFamily="34" charset="0"/>
              </a:rPr>
              <a:t>деятельности</a:t>
            </a:r>
          </a:p>
        </p:txBody>
      </p:sp>
      <p:sp>
        <p:nvSpPr>
          <p:cNvPr id="3081" name="Rectangle 14"/>
          <p:cNvSpPr>
            <a:spLocks noChangeArrowheads="1"/>
          </p:cNvSpPr>
          <p:nvPr/>
        </p:nvSpPr>
        <p:spPr bwMode="auto">
          <a:xfrm>
            <a:off x="6286500" y="2500313"/>
            <a:ext cx="1447800" cy="91440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>
                <a:latin typeface="Calibri" pitchFamily="34" charset="0"/>
              </a:rPr>
              <a:t>Сем.по ЛОО</a:t>
            </a:r>
          </a:p>
        </p:txBody>
      </p:sp>
      <p:sp>
        <p:nvSpPr>
          <p:cNvPr id="3082" name="Oval 15"/>
          <p:cNvSpPr>
            <a:spLocks noChangeArrowheads="1"/>
          </p:cNvSpPr>
          <p:nvPr/>
        </p:nvSpPr>
        <p:spPr bwMode="auto">
          <a:xfrm>
            <a:off x="214313" y="3643313"/>
            <a:ext cx="1990725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>
                <a:latin typeface="Calibri" pitchFamily="34" charset="0"/>
              </a:rPr>
              <a:t>МО</a:t>
            </a:r>
          </a:p>
          <a:p>
            <a:r>
              <a:rPr lang="ru-RU">
                <a:latin typeface="Calibri" pitchFamily="34" charset="0"/>
              </a:rPr>
              <a:t>Студии </a:t>
            </a:r>
          </a:p>
          <a:p>
            <a:r>
              <a:rPr lang="ru-RU">
                <a:latin typeface="Calibri" pitchFamily="34" charset="0"/>
              </a:rPr>
              <a:t>«Солнышко»</a:t>
            </a:r>
          </a:p>
        </p:txBody>
      </p:sp>
      <p:sp>
        <p:nvSpPr>
          <p:cNvPr id="3083" name="Rectangle 18"/>
          <p:cNvSpPr>
            <a:spLocks noChangeArrowheads="1"/>
          </p:cNvSpPr>
          <p:nvPr/>
        </p:nvSpPr>
        <p:spPr bwMode="auto">
          <a:xfrm>
            <a:off x="3571875" y="1752600"/>
            <a:ext cx="2214563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>
                <a:latin typeface="Calibri" pitchFamily="34" charset="0"/>
              </a:rPr>
              <a:t>Метод.служба ЦДТ</a:t>
            </a:r>
          </a:p>
        </p:txBody>
      </p:sp>
      <p:sp>
        <p:nvSpPr>
          <p:cNvPr id="3084" name="Oval 19"/>
          <p:cNvSpPr>
            <a:spLocks noChangeArrowheads="1"/>
          </p:cNvSpPr>
          <p:nvPr/>
        </p:nvSpPr>
        <p:spPr bwMode="auto">
          <a:xfrm>
            <a:off x="2500313" y="3571875"/>
            <a:ext cx="2057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>
                <a:latin typeface="Calibri" pitchFamily="34" charset="0"/>
              </a:rPr>
              <a:t>МО </a:t>
            </a:r>
          </a:p>
          <a:p>
            <a:r>
              <a:rPr lang="ru-RU">
                <a:latin typeface="Calibri" pitchFamily="34" charset="0"/>
              </a:rPr>
              <a:t>«Рукодельница»</a:t>
            </a:r>
          </a:p>
        </p:txBody>
      </p:sp>
      <p:sp>
        <p:nvSpPr>
          <p:cNvPr id="3085" name="Rectangle 20"/>
          <p:cNvSpPr>
            <a:spLocks noChangeArrowheads="1"/>
          </p:cNvSpPr>
          <p:nvPr/>
        </p:nvSpPr>
        <p:spPr bwMode="auto">
          <a:xfrm>
            <a:off x="2286000" y="4643438"/>
            <a:ext cx="4343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533400" indent="-533400"/>
            <a:r>
              <a:rPr lang="ru-RU">
                <a:latin typeface="Calibri" pitchFamily="34" charset="0"/>
              </a:rPr>
              <a:t>Проблемные лабораториии</a:t>
            </a:r>
          </a:p>
        </p:txBody>
      </p:sp>
      <p:sp>
        <p:nvSpPr>
          <p:cNvPr id="3086" name="Line 21"/>
          <p:cNvSpPr>
            <a:spLocks noChangeShapeType="1"/>
          </p:cNvSpPr>
          <p:nvPr/>
        </p:nvSpPr>
        <p:spPr bwMode="auto">
          <a:xfrm flipH="1">
            <a:off x="3214688" y="2590800"/>
            <a:ext cx="1204912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87" name="Line 22"/>
          <p:cNvSpPr>
            <a:spLocks noChangeShapeType="1"/>
          </p:cNvSpPr>
          <p:nvPr/>
        </p:nvSpPr>
        <p:spPr bwMode="auto">
          <a:xfrm>
            <a:off x="5334000" y="2590800"/>
            <a:ext cx="990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88" name="Line 24"/>
          <p:cNvSpPr>
            <a:spLocks noChangeShapeType="1"/>
          </p:cNvSpPr>
          <p:nvPr/>
        </p:nvSpPr>
        <p:spPr bwMode="auto">
          <a:xfrm>
            <a:off x="4800600" y="2590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89" name="Line 27"/>
          <p:cNvSpPr>
            <a:spLocks noChangeShapeType="1"/>
          </p:cNvSpPr>
          <p:nvPr/>
        </p:nvSpPr>
        <p:spPr bwMode="auto">
          <a:xfrm flipH="1">
            <a:off x="4071938" y="2590800"/>
            <a:ext cx="728662" cy="1052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90" name="Line 29"/>
          <p:cNvSpPr>
            <a:spLocks noChangeShapeType="1"/>
          </p:cNvSpPr>
          <p:nvPr/>
        </p:nvSpPr>
        <p:spPr bwMode="auto">
          <a:xfrm flipH="1">
            <a:off x="2057400" y="2590800"/>
            <a:ext cx="25146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91" name="Line 30"/>
          <p:cNvSpPr>
            <a:spLocks noChangeShapeType="1"/>
          </p:cNvSpPr>
          <p:nvPr/>
        </p:nvSpPr>
        <p:spPr bwMode="auto">
          <a:xfrm>
            <a:off x="5181600" y="2590800"/>
            <a:ext cx="1819275" cy="1338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92" name="Line 32"/>
          <p:cNvSpPr>
            <a:spLocks noChangeShapeType="1"/>
          </p:cNvSpPr>
          <p:nvPr/>
        </p:nvSpPr>
        <p:spPr bwMode="auto">
          <a:xfrm>
            <a:off x="6643688" y="4714875"/>
            <a:ext cx="428625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93" name="Line 34"/>
          <p:cNvSpPr>
            <a:spLocks noChangeShapeType="1"/>
          </p:cNvSpPr>
          <p:nvPr/>
        </p:nvSpPr>
        <p:spPr bwMode="auto">
          <a:xfrm>
            <a:off x="4953000" y="2590800"/>
            <a:ext cx="11430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94" name="Line 38"/>
          <p:cNvSpPr>
            <a:spLocks noChangeShapeType="1"/>
          </p:cNvSpPr>
          <p:nvPr/>
        </p:nvSpPr>
        <p:spPr bwMode="auto">
          <a:xfrm flipH="1">
            <a:off x="2143125" y="5072063"/>
            <a:ext cx="642938" cy="214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95" name="Line 39"/>
          <p:cNvSpPr>
            <a:spLocks noChangeShapeType="1"/>
          </p:cNvSpPr>
          <p:nvPr/>
        </p:nvSpPr>
        <p:spPr bwMode="auto">
          <a:xfrm>
            <a:off x="5214938" y="5072063"/>
            <a:ext cx="71437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96" name="Oval 17"/>
          <p:cNvSpPr>
            <a:spLocks noChangeArrowheads="1"/>
          </p:cNvSpPr>
          <p:nvPr/>
        </p:nvSpPr>
        <p:spPr bwMode="auto">
          <a:xfrm>
            <a:off x="6858000" y="3714750"/>
            <a:ext cx="190976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>
                <a:latin typeface="Calibri" pitchFamily="34" charset="0"/>
              </a:rPr>
              <a:t>МО </a:t>
            </a:r>
          </a:p>
          <a:p>
            <a:r>
              <a:rPr lang="ru-RU">
                <a:latin typeface="Calibri" pitchFamily="34" charset="0"/>
              </a:rPr>
              <a:t>рук-лей ДОО</a:t>
            </a:r>
          </a:p>
        </p:txBody>
      </p:sp>
      <p:sp>
        <p:nvSpPr>
          <p:cNvPr id="3097" name="Oval 17"/>
          <p:cNvSpPr>
            <a:spLocks noChangeArrowheads="1"/>
          </p:cNvSpPr>
          <p:nvPr/>
        </p:nvSpPr>
        <p:spPr bwMode="auto">
          <a:xfrm>
            <a:off x="4643438" y="3571875"/>
            <a:ext cx="2071687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>
                <a:latin typeface="Calibri" pitchFamily="34" charset="0"/>
              </a:rPr>
              <a:t>МО рук-лей </a:t>
            </a:r>
          </a:p>
          <a:p>
            <a:r>
              <a:rPr lang="ru-RU">
                <a:latin typeface="Calibri" pitchFamily="34" charset="0"/>
              </a:rPr>
              <a:t>по раб с одар.</a:t>
            </a:r>
          </a:p>
        </p:txBody>
      </p:sp>
      <p:sp>
        <p:nvSpPr>
          <p:cNvPr id="3098" name="Line 22"/>
          <p:cNvSpPr>
            <a:spLocks noChangeShapeType="1"/>
          </p:cNvSpPr>
          <p:nvPr/>
        </p:nvSpPr>
        <p:spPr bwMode="auto">
          <a:xfrm>
            <a:off x="5214938" y="2571750"/>
            <a:ext cx="847725" cy="1028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99" name="Rectangle 14"/>
          <p:cNvSpPr>
            <a:spLocks noChangeArrowheads="1"/>
          </p:cNvSpPr>
          <p:nvPr/>
        </p:nvSpPr>
        <p:spPr bwMode="auto">
          <a:xfrm>
            <a:off x="6357938" y="1357313"/>
            <a:ext cx="14478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>
                <a:latin typeface="Calibri" pitchFamily="34" charset="0"/>
              </a:rPr>
              <a:t>Экспертная</a:t>
            </a:r>
          </a:p>
          <a:p>
            <a:r>
              <a:rPr lang="ru-RU">
                <a:latin typeface="Calibri" pitchFamily="34" charset="0"/>
              </a:rPr>
              <a:t> группа</a:t>
            </a:r>
          </a:p>
        </p:txBody>
      </p:sp>
      <p:sp>
        <p:nvSpPr>
          <p:cNvPr id="3100" name="Line 22"/>
          <p:cNvSpPr>
            <a:spLocks noChangeShapeType="1"/>
          </p:cNvSpPr>
          <p:nvPr/>
        </p:nvSpPr>
        <p:spPr bwMode="auto">
          <a:xfrm flipV="1">
            <a:off x="5786438" y="1957388"/>
            <a:ext cx="642937" cy="46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101" name="Rectangle 14"/>
          <p:cNvSpPr>
            <a:spLocks noChangeArrowheads="1"/>
          </p:cNvSpPr>
          <p:nvPr/>
        </p:nvSpPr>
        <p:spPr bwMode="auto">
          <a:xfrm>
            <a:off x="142875" y="1785938"/>
            <a:ext cx="1447800" cy="914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>
                <a:latin typeface="Calibri" pitchFamily="34" charset="0"/>
              </a:rPr>
              <a:t>Аналитичес-</a:t>
            </a:r>
          </a:p>
          <a:p>
            <a:r>
              <a:rPr lang="ru-RU">
                <a:latin typeface="Calibri" pitchFamily="34" charset="0"/>
              </a:rPr>
              <a:t>кая группа</a:t>
            </a:r>
          </a:p>
        </p:txBody>
      </p:sp>
      <p:sp>
        <p:nvSpPr>
          <p:cNvPr id="3102" name="Line 21"/>
          <p:cNvSpPr>
            <a:spLocks noChangeShapeType="1"/>
          </p:cNvSpPr>
          <p:nvPr/>
        </p:nvSpPr>
        <p:spPr bwMode="auto">
          <a:xfrm flipH="1">
            <a:off x="1571625" y="2071688"/>
            <a:ext cx="1990725" cy="46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103" name="Rectangle 11"/>
          <p:cNvSpPr>
            <a:spLocks noChangeArrowheads="1"/>
          </p:cNvSpPr>
          <p:nvPr/>
        </p:nvSpPr>
        <p:spPr bwMode="auto">
          <a:xfrm>
            <a:off x="4286250" y="5214938"/>
            <a:ext cx="2014538" cy="6905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533400" indent="-533400"/>
            <a:r>
              <a:rPr lang="ru-RU">
                <a:latin typeface="Calibri" pitchFamily="34" charset="0"/>
              </a:rPr>
              <a:t>Интеграция общ. </a:t>
            </a:r>
          </a:p>
          <a:p>
            <a:pPr marL="533400" indent="-533400"/>
            <a:r>
              <a:rPr lang="ru-RU">
                <a:latin typeface="Calibri" pitchFamily="34" charset="0"/>
              </a:rPr>
              <a:t>и доп. образ-я</a:t>
            </a:r>
          </a:p>
        </p:txBody>
      </p:sp>
      <p:sp>
        <p:nvSpPr>
          <p:cNvPr id="3104" name="Line 39"/>
          <p:cNvSpPr>
            <a:spLocks noChangeShapeType="1"/>
          </p:cNvSpPr>
          <p:nvPr/>
        </p:nvSpPr>
        <p:spPr bwMode="auto">
          <a:xfrm flipH="1">
            <a:off x="3352800" y="5029200"/>
            <a:ext cx="20955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85750" y="5572125"/>
            <a:ext cx="1357313" cy="1000125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FF0000"/>
                </a:solidFill>
              </a:rPr>
              <a:t>Проект «Проектные технологии ДОУ!»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42875" y="2714625"/>
            <a:ext cx="1571625" cy="785813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FF0000"/>
                </a:solidFill>
              </a:rPr>
              <a:t>Проект «Мониторинг»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286250" y="5929313"/>
            <a:ext cx="1857375" cy="642937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FF0000"/>
                </a:solidFill>
              </a:rPr>
              <a:t>Проект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FF0000"/>
                </a:solidFill>
              </a:rPr>
              <a:t> «ЦДТ как РЦ ОАШ в </a:t>
            </a:r>
            <a:r>
              <a:rPr lang="ru-RU" sz="1400" dirty="0" err="1">
                <a:solidFill>
                  <a:srgbClr val="FF0000"/>
                </a:solidFill>
              </a:rPr>
              <a:t>Б-реч</a:t>
            </a:r>
            <a:r>
              <a:rPr lang="ru-RU" sz="1400" dirty="0">
                <a:solidFill>
                  <a:srgbClr val="FF0000"/>
                </a:solidFill>
              </a:rPr>
              <a:t>. р-не»</a:t>
            </a:r>
          </a:p>
        </p:txBody>
      </p:sp>
      <p:cxnSp>
        <p:nvCxnSpPr>
          <p:cNvPr id="37" name="Прямая со стрелкой 36"/>
          <p:cNvCxnSpPr/>
          <p:nvPr/>
        </p:nvCxnSpPr>
        <p:spPr>
          <a:xfrm rot="16200000" flipH="1">
            <a:off x="6250781" y="5893594"/>
            <a:ext cx="214313" cy="1428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/>
          <p:cNvSpPr/>
          <p:nvPr/>
        </p:nvSpPr>
        <p:spPr>
          <a:xfrm>
            <a:off x="6215063" y="5786438"/>
            <a:ext cx="2714625" cy="1071562"/>
          </a:xfrm>
          <a:prstGeom prst="ellipse">
            <a:avLst/>
          </a:prstGeom>
          <a:solidFill>
            <a:srgbClr val="C1C6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70C0"/>
                </a:solidFill>
              </a:rPr>
              <a:t>Круглый стол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70C0"/>
                </a:solidFill>
              </a:rPr>
              <a:t> «</a:t>
            </a:r>
            <a:r>
              <a:rPr lang="ru-RU" sz="1400" dirty="0" err="1">
                <a:solidFill>
                  <a:srgbClr val="0070C0"/>
                </a:solidFill>
              </a:rPr>
              <a:t>Орг-ция</a:t>
            </a:r>
            <a:r>
              <a:rPr lang="ru-RU" sz="1400" dirty="0">
                <a:solidFill>
                  <a:srgbClr val="0070C0"/>
                </a:solidFill>
              </a:rPr>
              <a:t> </a:t>
            </a:r>
            <a:r>
              <a:rPr lang="ru-RU" sz="1400" dirty="0" err="1">
                <a:solidFill>
                  <a:srgbClr val="0070C0"/>
                </a:solidFill>
              </a:rPr>
              <a:t>взаимод-я</a:t>
            </a:r>
            <a:r>
              <a:rPr lang="ru-RU" sz="1400" dirty="0">
                <a:solidFill>
                  <a:srgbClr val="0070C0"/>
                </a:solidFill>
              </a:rPr>
              <a:t> УДО и школы в </a:t>
            </a:r>
            <a:r>
              <a:rPr lang="ru-RU" sz="1400" dirty="0" err="1">
                <a:solidFill>
                  <a:srgbClr val="0070C0"/>
                </a:solidFill>
              </a:rPr>
              <a:t>усл-х</a:t>
            </a:r>
            <a:r>
              <a:rPr lang="ru-RU" sz="1400" dirty="0">
                <a:solidFill>
                  <a:srgbClr val="0070C0"/>
                </a:solidFill>
              </a:rPr>
              <a:t>    </a:t>
            </a:r>
            <a:r>
              <a:rPr lang="ru-RU" sz="1400" dirty="0" err="1">
                <a:solidFill>
                  <a:srgbClr val="0070C0"/>
                </a:solidFill>
              </a:rPr>
              <a:t>введ-я</a:t>
            </a:r>
            <a:r>
              <a:rPr lang="ru-RU" sz="1400" dirty="0">
                <a:solidFill>
                  <a:srgbClr val="0070C0"/>
                </a:solidFill>
              </a:rPr>
              <a:t> ФГОС»</a:t>
            </a:r>
          </a:p>
        </p:txBody>
      </p:sp>
      <p:sp>
        <p:nvSpPr>
          <p:cNvPr id="39" name="Овал 38"/>
          <p:cNvSpPr/>
          <p:nvPr/>
        </p:nvSpPr>
        <p:spPr>
          <a:xfrm>
            <a:off x="1752600" y="6096000"/>
            <a:ext cx="2438400" cy="762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</a:t>
            </a:r>
            <a:r>
              <a:rPr lang="ru-RU" sz="1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т«Каждому педагогу – по </a:t>
            </a:r>
            <a:r>
              <a:rPr lang="ru-RU" sz="1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блогу</a:t>
            </a:r>
            <a:r>
              <a:rPr lang="ru-RU" sz="1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»!»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Этапы реализации Проекта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«Каждому педагогу – по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блогу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Подготовительный</a:t>
            </a:r>
          </a:p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Диагностический</a:t>
            </a:r>
          </a:p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Обучающий</a:t>
            </a:r>
          </a:p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Деятельностный</a:t>
            </a:r>
          </a:p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Итоговый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Подготовительный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(сентябрь 2012)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Изучение литературы по теме;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электронного методического комплекса по формированию ИКТ-компетентности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самобразования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педагогов ЦДТ;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Обсуждение проекта на педсовете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методсовете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ЦДТ, договор   с ИМЦ,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методической,  материально-технической базы и методов стимулирования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Диагностический                             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(Октябрь 2012)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и обработка диагностических карт (первичной и итоговой) по изучению уровня ИКТ-компетентности педагогов ЦДТ;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групп педагогов на основании данных обработки диагностических карт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Разработка образовательных траекторий для каждой из групп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Обучающий 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(ноябрь 2012-январь 2013)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Разноуровневое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обучение педагогов ЦДТ: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базе методкабинета ЦДТ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более продвинутыми педагогами,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самообразование с использованием учебно-методического комплекса ЦДТ и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Internet-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ресурсов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базе ИМЦ: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курсовая переподготовка;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семинар по созданию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блогов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(январь-март 2013)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Подготовка и проведение Конкурса «Педагог года – 2013»: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К-с презентаций программ,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К-с пособий,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К-с буклетов для родителей,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К-с электронных портфолио педагогов ЦДТ   (наличие публикаций и участие конкурсах в электронных СМИ, наличие мини-сайтов и активных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блогов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сайте 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nsportal.ru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(Социальная сеть работников образования)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Итоговый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(Апрель 2013)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Подведение итогов реализации проекта:</a:t>
            </a:r>
          </a:p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обработка  итоговой диагностической карты,</a:t>
            </a:r>
          </a:p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Оценка результатов проекта,</a:t>
            </a:r>
          </a:p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Создание электронного сборника методической продукции педагогов ЦДТ, разработанной в ходе реализации проекта «Каждому педагогу – по блогу!»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hlinkClick r:id="rId2"/>
              </a:rPr>
              <a:t>http://nsportal.ru/vu/fakultet-informatsionnykh-tekhnologii/osnovy-kompyuternoi-gramotnosti</a:t>
            </a:r>
            <a:endParaRPr lang="ru-RU" sz="3200" smtClean="0"/>
          </a:p>
        </p:txBody>
      </p:sp>
      <p:pic>
        <p:nvPicPr>
          <p:cNvPr id="2765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62000" y="1577975"/>
            <a:ext cx="6858000" cy="51419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fontAlgn="t" hangingPunct="1"/>
            <a:r>
              <a:rPr lang="ru-RU" sz="2000" b="1" smtClean="0"/>
              <a:t>Интернет-ресурсы для педагогов дополнительного образования детей</a:t>
            </a:r>
            <a:br>
              <a:rPr lang="ru-RU" sz="2000" b="1" smtClean="0"/>
            </a:br>
            <a:r>
              <a:rPr lang="ru-RU" sz="2000" b="1" smtClean="0"/>
              <a:t>Российский общеобразовательный портал </a:t>
            </a:r>
            <a:br>
              <a:rPr lang="ru-RU" sz="2000" b="1" smtClean="0"/>
            </a:br>
            <a:r>
              <a:rPr lang="ru-RU" sz="2000" b="1" smtClean="0"/>
              <a:t>Раздел «Дополнительное образование для детей»</a:t>
            </a:r>
            <a:endParaRPr lang="ru-RU" sz="200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791200"/>
          </a:xfrm>
        </p:spPr>
        <p:txBody>
          <a:bodyPr rtlCol="0">
            <a:normAutofit fontScale="25000" lnSpcReduction="20000"/>
          </a:bodyPr>
          <a:lstStyle/>
          <a:p>
            <a:pPr eaLnBrk="1" fontAlgn="t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Нормативная база</a:t>
            </a:r>
          </a:p>
          <a:p>
            <a:pPr eaLnBrk="1" fontAlgn="t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600" b="1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http://zakon.edu.ru/catalog.asp?cat_ob_no=12763&amp;pg=1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t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Центр дополнительного образования детей «</a:t>
            </a:r>
            <a:r>
              <a:rPr lang="ru-RU" sz="5600" b="1" dirty="0" err="1" smtClean="0">
                <a:latin typeface="Times New Roman" pitchFamily="18" charset="0"/>
                <a:cs typeface="Times New Roman" pitchFamily="18" charset="0"/>
              </a:rPr>
              <a:t>Дистантное</a:t>
            </a: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 обучение»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t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(Москва и Московская область)</a:t>
            </a:r>
          </a:p>
          <a:p>
            <a:pPr eaLnBrk="1" fontAlgn="t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Сайт  предназначен для учащихся с целью научить их использовать новые технологии для творчества и самообразования.</a:t>
            </a:r>
          </a:p>
          <a:p>
            <a:pPr eaLnBrk="1" fontAlgn="t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Интересен опыт дистанционного дополнительного образования детей.</a:t>
            </a:r>
          </a:p>
          <a:p>
            <a:pPr eaLnBrk="1" fontAlgn="t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600" b="1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http://www.desc.ru/show.html?id=8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t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Образовательный информационный портал </a:t>
            </a:r>
            <a:r>
              <a:rPr lang="ru-RU" sz="5600" b="1" dirty="0" err="1" smtClean="0">
                <a:latin typeface="Times New Roman" pitchFamily="18" charset="0"/>
                <a:cs typeface="Times New Roman" pitchFamily="18" charset="0"/>
              </a:rPr>
              <a:t>ХМАО-Югры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t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Раздел «Внешкольное (дополнительное) образование и воспитание»</a:t>
            </a:r>
          </a:p>
          <a:p>
            <a:pPr eaLnBrk="1" fontAlgn="t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600" b="1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http://www.eduhmao.ru/info/1/3819/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t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Сайт «</a:t>
            </a:r>
            <a:r>
              <a:rPr lang="ru-RU" sz="5600" b="1" dirty="0" err="1" smtClean="0">
                <a:latin typeface="Times New Roman" pitchFamily="18" charset="0"/>
                <a:cs typeface="Times New Roman" pitchFamily="18" charset="0"/>
              </a:rPr>
              <a:t>Завуч-ИНФО</a:t>
            </a: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t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Раздел методических материалов для дополнительного образования детей</a:t>
            </a:r>
          </a:p>
          <a:p>
            <a:pPr eaLnBrk="1" fontAlgn="t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600" b="1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http://www.zavuch.info/dop_obraz/index.html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t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Персональные сайты педагогов дополнительного образования (Чувашская республика)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t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600" b="1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http://www.ddtu.21416s29.edusite.ru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t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Институт дистанционного образования Томского </a:t>
            </a:r>
            <a:r>
              <a:rPr lang="ru-RU" sz="5600" b="1" dirty="0" err="1" smtClean="0">
                <a:latin typeface="Times New Roman" pitchFamily="18" charset="0"/>
                <a:cs typeface="Times New Roman" pitchFamily="18" charset="0"/>
              </a:rPr>
              <a:t>гос.университета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t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Дополнительное образование детей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t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600" b="1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http://ido.tsu.ru/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t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Всероссийский конкурс учреждений ДОД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t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600" b="1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http://pedsovet.org/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t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Сеть творческих учителей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t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Сообщество педагогов дополнительного образования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t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600" b="1" u="sng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http://www.it-n.ru/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t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Интернет-ресурсы для ДОД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t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600" b="1" u="sng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http://www.gnpbu.ru/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260350"/>
            <a:ext cx="8569325" cy="2433638"/>
          </a:xfrm>
        </p:spPr>
        <p:txBody>
          <a:bodyPr/>
          <a:lstStyle/>
          <a:p>
            <a:pPr eaLnBrk="1" hangingPunct="1"/>
            <a:endParaRPr lang="ru-RU" b="1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88913"/>
            <a:ext cx="8229600" cy="3024187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88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спасибо за внимание!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539750" y="4581525"/>
            <a:ext cx="7920038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646670, Омская область, р.п. Большеречье, 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ул. 40 Лет Октября, д.3,каб 35 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Телефон: 8 (38169)2 12 43,сот.: 8 904 587 68 88 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Эл. почта: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crustal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_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peace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Сайт Центра детского творчества: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CDT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bolsh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ucoz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Информационные технологии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5715000"/>
          </a:xfrm>
        </p:spPr>
        <p:txBody>
          <a:bodyPr/>
          <a:lstStyle/>
          <a:p>
            <a:pPr eaLnBrk="1" hangingPunct="1"/>
            <a:r>
              <a:rPr lang="ru-RU" sz="3000" smtClean="0"/>
              <a:t>Под    </a:t>
            </a:r>
            <a:r>
              <a:rPr lang="ru-RU" sz="3000" b="1" i="1" smtClean="0">
                <a:solidFill>
                  <a:srgbClr val="FF0000"/>
                </a:solidFill>
              </a:rPr>
              <a:t>информационной     технологией</a:t>
            </a:r>
            <a:r>
              <a:rPr lang="ru-RU" sz="3000" smtClean="0"/>
              <a:t>   </a:t>
            </a:r>
            <a:r>
              <a:rPr lang="en-US" sz="3000" smtClean="0"/>
              <a:t>                 </a:t>
            </a:r>
            <a:endParaRPr lang="ru-RU" sz="3000" smtClean="0"/>
          </a:p>
          <a:p>
            <a:pPr eaLnBrk="1" hangingPunct="1">
              <a:buFont typeface="Arial" charset="0"/>
              <a:buNone/>
            </a:pPr>
            <a:r>
              <a:rPr lang="ru-RU" sz="3000" smtClean="0"/>
              <a:t>   </a:t>
            </a:r>
            <a:r>
              <a:rPr lang="en-US" sz="3000" smtClean="0"/>
              <a:t> </a:t>
            </a:r>
            <a:r>
              <a:rPr lang="ru-RU" sz="3000" smtClean="0"/>
              <a:t>понимается процесс, использующий совокупность средств и методов сбора, обработки и передачи данных </a:t>
            </a:r>
          </a:p>
          <a:p>
            <a:pPr eaLnBrk="1" hangingPunct="1">
              <a:buFont typeface="Arial" charset="0"/>
              <a:buNone/>
            </a:pPr>
            <a:r>
              <a:rPr lang="ru-RU" sz="3000" smtClean="0">
                <a:solidFill>
                  <a:srgbClr val="FF0000"/>
                </a:solidFill>
              </a:rPr>
              <a:t>(первичной информации) </a:t>
            </a:r>
          </a:p>
          <a:p>
            <a:pPr eaLnBrk="1" hangingPunct="1">
              <a:buFont typeface="Arial" charset="0"/>
              <a:buNone/>
            </a:pPr>
            <a:r>
              <a:rPr lang="ru-RU" sz="3000" smtClean="0"/>
              <a:t>для получения информации нового качества о состоянии объекта, процесса или явления </a:t>
            </a:r>
            <a:r>
              <a:rPr lang="ru-RU" sz="3000" smtClean="0">
                <a:solidFill>
                  <a:srgbClr val="FF0000"/>
                </a:solidFill>
              </a:rPr>
              <a:t>(информационного продукта).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0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914400" y="533400"/>
            <a:ext cx="8229600" cy="5516563"/>
          </a:xfrm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Если в качестве признака информационных технологий выбрать инструменты, с помощью которых проводится обработка информации (инструментарий технологии), то можно выделить следующие этапы ее развития:</a:t>
            </a:r>
          </a:p>
          <a:p>
            <a:pPr eaLnBrk="1" hangingPunct="1"/>
            <a:endParaRPr lang="ru-RU" smtClean="0"/>
          </a:p>
        </p:txBody>
      </p:sp>
      <p:pic>
        <p:nvPicPr>
          <p:cNvPr id="5124" name="Picture 2" descr="C:\Documents and Settings\admin\Мои документы\Метод.работа2010-11\Метод.раб.12\Управление\Проект каждому педагогу - по блогу!\Картинки для ИКТ\пишет пером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733800"/>
            <a:ext cx="9906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3" descr="C:\Documents and Settings\admin\Мои документы\Метод.работа2010-11\Метод.раб.12\Управление\Проект каждому педагогу - по блогу!\Картинки для ИКТ\пишет ручкой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4648200"/>
            <a:ext cx="12287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4" descr="C:\Documents and Settings\admin\Мои документы\Метод.работа2010-11\Метод.раб.12\Управление\Проект каждому педагогу - по блогу!\Картинки для ИКТ\работа на компе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4419600"/>
            <a:ext cx="7429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5" descr="C:\Documents and Settings\admin\Мои документы\Метод.работа2010-11\Метод.раб.12\Управление\Проект каждому педагогу - по блогу!\Картинки для ИКТ\и-нет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05600" y="3276600"/>
            <a:ext cx="1079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6" descr="C:\Documents and Settings\admin\Мои документы\Метод.работа2010-11\Метод.раб.12\Управление\Проект каждому педагогу - по блогу!\Картинки для ИКТ\мыло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24800" y="3276600"/>
            <a:ext cx="9350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7" descr="C:\Documents and Settings\admin\Мои документы\Метод.работа2010-11\Метод.раб.12\Управление\Проект каждому педагогу - по блогу!\Картинки для ИКТ\комп-теры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24400" y="4800600"/>
            <a:ext cx="137160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Стрелка вправо 19"/>
          <p:cNvSpPr/>
          <p:nvPr/>
        </p:nvSpPr>
        <p:spPr>
          <a:xfrm>
            <a:off x="1447800" y="5943600"/>
            <a:ext cx="1066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3657600" y="6172200"/>
            <a:ext cx="1066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1397457">
            <a:off x="312738" y="4714875"/>
            <a:ext cx="100965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rot="20980068">
            <a:off x="5638800" y="6096000"/>
            <a:ext cx="1066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34" name="Прямоугольник 26"/>
          <p:cNvSpPr>
            <a:spLocks noChangeArrowheads="1"/>
          </p:cNvSpPr>
          <p:nvPr/>
        </p:nvSpPr>
        <p:spPr bwMode="auto">
          <a:xfrm rot="863839">
            <a:off x="844550" y="4443413"/>
            <a:ext cx="8747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ручная</a:t>
            </a:r>
          </a:p>
        </p:txBody>
      </p:sp>
      <p:sp>
        <p:nvSpPr>
          <p:cNvPr id="5135" name="Прямоугольник 27"/>
          <p:cNvSpPr>
            <a:spLocks noChangeArrowheads="1"/>
          </p:cNvSpPr>
          <p:nvPr/>
        </p:nvSpPr>
        <p:spPr bwMode="auto">
          <a:xfrm>
            <a:off x="1295400" y="5638800"/>
            <a:ext cx="1558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механическая</a:t>
            </a:r>
          </a:p>
        </p:txBody>
      </p:sp>
      <p:pic>
        <p:nvPicPr>
          <p:cNvPr id="5136" name="Picture 2" descr="C:\Documents and Settings\admin\Мои документы\Метод.работа2010-11\Метод.раб.12\Управление\Проект каждому педагогу - по блогу!\Картинки для ИКТ\принтер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29000" y="5105400"/>
            <a:ext cx="1066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7" name="Прямоугольник 29"/>
          <p:cNvSpPr>
            <a:spLocks noChangeArrowheads="1"/>
          </p:cNvSpPr>
          <p:nvPr/>
        </p:nvSpPr>
        <p:spPr bwMode="auto">
          <a:xfrm>
            <a:off x="3048000" y="5867400"/>
            <a:ext cx="16049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электрическая</a:t>
            </a:r>
          </a:p>
        </p:txBody>
      </p:sp>
      <p:sp>
        <p:nvSpPr>
          <p:cNvPr id="31" name="Стрелка вправо 30"/>
          <p:cNvSpPr/>
          <p:nvPr/>
        </p:nvSpPr>
        <p:spPr>
          <a:xfrm rot="19228929">
            <a:off x="7512050" y="5106988"/>
            <a:ext cx="1066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39" name="Прямоугольник 31"/>
          <p:cNvSpPr>
            <a:spLocks noChangeArrowheads="1"/>
          </p:cNvSpPr>
          <p:nvPr/>
        </p:nvSpPr>
        <p:spPr bwMode="auto">
          <a:xfrm>
            <a:off x="5105400" y="5867400"/>
            <a:ext cx="1476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электронна</a:t>
            </a:r>
            <a:r>
              <a:rPr lang="ru-RU">
                <a:latin typeface="Calibri" pitchFamily="34" charset="0"/>
              </a:rPr>
              <a:t>я </a:t>
            </a:r>
          </a:p>
        </p:txBody>
      </p:sp>
      <p:sp>
        <p:nvSpPr>
          <p:cNvPr id="5140" name="Прямоугольник 32"/>
          <p:cNvSpPr>
            <a:spLocks noChangeArrowheads="1"/>
          </p:cNvSpPr>
          <p:nvPr/>
        </p:nvSpPr>
        <p:spPr bwMode="auto">
          <a:xfrm rot="-2045854">
            <a:off x="6381750" y="5226050"/>
            <a:ext cx="15922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компьютерная</a:t>
            </a:r>
          </a:p>
        </p:txBody>
      </p:sp>
      <p:sp>
        <p:nvSpPr>
          <p:cNvPr id="5141" name="Прямоугольник 33"/>
          <p:cNvSpPr>
            <a:spLocks noChangeArrowheads="1"/>
          </p:cNvSpPr>
          <p:nvPr/>
        </p:nvSpPr>
        <p:spPr bwMode="auto">
          <a:xfrm>
            <a:off x="7543800" y="4191000"/>
            <a:ext cx="930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сетевая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b="1" smtClean="0"/>
              <a:t/>
            </a:r>
            <a:br>
              <a:rPr lang="en-US" sz="3600" b="1" smtClean="0"/>
            </a:br>
            <a:r>
              <a:rPr lang="ru-RU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1-й этап 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(до второй половины XIX в.) - </a:t>
            </a:r>
            <a:r>
              <a:rPr lang="ru-RU" sz="36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«ручная»</a:t>
            </a:r>
            <a:endParaRPr lang="ru-RU" sz="36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информационная технология, инструментарий которой составляли: перо, чернильница, книга. Коммуникации осуществлялись ручным способом путем переправки через почту писем, пакетов, депеш.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Основная цель технологии -- представление информации в нужной форме.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2" descr="C:\Documents and Settings\admin\Мои документы\Метод.работа2010-11\Метод.раб.12\Управление\Проект каждому педагогу - по блогу!\Картинки для ИКТ\пишет пером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28600"/>
            <a:ext cx="9906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2-й этап 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(с конца XIX в.) - </a:t>
            </a:r>
            <a:r>
              <a:rPr lang="ru-RU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механическая»</a:t>
            </a:r>
            <a:endParaRPr lang="ru-RU" sz="36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Documents and Settings\admin\Мои документы\Метод.работа2010-11\Метод.раб.12\Управление\Проект каждому педагогу - по блогу!\Картинки для ИКТ\пишет ручкой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0"/>
            <a:ext cx="1228725" cy="1009650"/>
          </a:xfrm>
        </p:spPr>
      </p:pic>
      <p:sp>
        <p:nvSpPr>
          <p:cNvPr id="7172" name="Прямоугольник 4"/>
          <p:cNvSpPr>
            <a:spLocks noChangeArrowheads="1"/>
          </p:cNvSpPr>
          <p:nvPr/>
        </p:nvSpPr>
        <p:spPr bwMode="auto">
          <a:xfrm>
            <a:off x="381000" y="2274888"/>
            <a:ext cx="830580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технология, оснащенная более совершенными средствами доставки почты, инструментарий которой составляли: пишущая машинка, телефон, диктофон. Основная цель технологии -- представление информации в нужной форме более удобными средствами.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3-й этап </a:t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(40 - 60-е гг. XX в.) -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электрическая»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технология, инструментарий которой составляли: большие ЭВМ и соответствующее программное обеспечение, электрические пишущие машинки, ксероксы, портативные диктофоны. Основная цель информационной технологии начинает перемещаться с формы представления информации на формирование ее содержания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2" descr="C:\Documents and Settings\admin\Мои документы\Метод.работа2010-11\Метод.раб.12\Управление\Проект каждому педагогу - по блогу!\Картинки для ИКТ\принтер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1371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4-й этап </a:t>
            </a:r>
            <a:br>
              <a:rPr lang="ru-RU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(с начала 70-х гг.) - </a:t>
            </a:r>
            <a:r>
              <a:rPr lang="ru-RU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электронная»</a:t>
            </a:r>
            <a:endParaRPr lang="ru-RU" sz="36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технология, основным инструментарием которой становятся большие ЭВМ и создаваемые на их базе автоматизированные системы управления (АСУ) и информационно-поисковые системы, оснащенные широким спектром базовых и специализированных программных комплексов. Центр тяжести технологии еще более смещается на формирование содержательной стороны информации для управленческой среды различных сфер общественной жизни, особенно на организацию аналитической работы.</a:t>
            </a:r>
          </a:p>
        </p:txBody>
      </p:sp>
      <p:pic>
        <p:nvPicPr>
          <p:cNvPr id="9220" name="Picture 7" descr="C:\Documents and Settings\admin\Мои документы\Метод.работа2010-11\Метод.раб.12\Управление\Проект каждому педагогу - по блогу!\Картинки для ИКТ\комп-тер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137160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5-й этап </a:t>
            </a: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(с середины 80-х гг.) - </a:t>
            </a:r>
            <a:r>
              <a:rPr lang="ru-RU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компьютерная»</a:t>
            </a:r>
            <a:r>
              <a:rPr lang="ru-RU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(«новая»)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технология, основным инструментарием которой является персональный компьютер с широким спектром стандартных программных продуктов разного назначения. На этом этапе происходит процесс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персонализации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АСУ, который проявляется в создании систем поддержки принятия решений определенными специалистами. Подобные системы имеют встроенные элементы анализа и искусственного интеллекта для разных уровней управления, реализуются на персональном компьютере и используют телекоммуникации. В связи с переходом на микропроцессорную базу существенным изменениям подвергаются и технические средства бытового, культурного и прочего назначений.</a:t>
            </a:r>
          </a:p>
        </p:txBody>
      </p:sp>
      <p:pic>
        <p:nvPicPr>
          <p:cNvPr id="10244" name="Picture 4" descr="C:\Documents and Settings\admin\Мои документы\Метод.работа2010-11\Метод.раб.12\Управление\Проект каждому педагогу - по блогу!\Картинки для ИКТ\работа на компе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81000"/>
            <a:ext cx="7429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1168</Words>
  <PresentationFormat>Экран (4:3)</PresentationFormat>
  <Paragraphs>192</Paragraphs>
  <Slides>28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Calibri</vt:lpstr>
      <vt:lpstr>Times New Roman</vt:lpstr>
      <vt:lpstr>Wingdings</vt:lpstr>
      <vt:lpstr>Comic Sans MS</vt:lpstr>
      <vt:lpstr>Office Theme</vt:lpstr>
      <vt:lpstr>Разработчик: Хохлова Наталья Николаевна, заведующая методическим отделом   МКОУ ДОД «Центр детского творчества»  р.п. Большеречье Омской области»</vt:lpstr>
      <vt:lpstr>Экспериментальная модель организации деятельности методической службы ЦДТ (2012-2013 уч.год)</vt:lpstr>
      <vt:lpstr> Информационные технологии </vt:lpstr>
      <vt:lpstr>Слайд 4</vt:lpstr>
      <vt:lpstr> 1-й этап  (до второй половины XIX в.) - «ручная»</vt:lpstr>
      <vt:lpstr>2-й этап  (с конца XIX в.) - «механическая»</vt:lpstr>
      <vt:lpstr>3-й этап  (40 - 60-е гг. XX в.) - «электрическая» </vt:lpstr>
      <vt:lpstr>4-й этап  (с начала 70-х гг.) - «электронная»</vt:lpstr>
      <vt:lpstr>5-й этап (с середины 80-х гг.) - «компьютерная» («новая»)</vt:lpstr>
      <vt:lpstr>6-й этап –  «сетевая технология»</vt:lpstr>
      <vt:lpstr>Слайд 11</vt:lpstr>
      <vt:lpstr>Слайд 12</vt:lpstr>
      <vt:lpstr>Слайд 13</vt:lpstr>
      <vt:lpstr>Слайд 14</vt:lpstr>
      <vt:lpstr>Слайд 15</vt:lpstr>
      <vt:lpstr>Потенциал современных педагогических технологий на основе ИКТ в системе дополнительного образования детей позволяет определять и решать следующие задачи: </vt:lpstr>
      <vt:lpstr>Первостепенной задачей в настоящее время становится </vt:lpstr>
      <vt:lpstr>Проект методической работы  «Каждому педагогу –по блогу!» (создание условий для совершенствования ИКТ- компетентности  педагога дополнительного образования)</vt:lpstr>
      <vt:lpstr>Слайд 19</vt:lpstr>
      <vt:lpstr>Этапы реализации Проекта «Каждому педагогу – по блогу!»</vt:lpstr>
      <vt:lpstr>Подготовительный (сентябрь 2012)</vt:lpstr>
      <vt:lpstr>Диагностический                              (Октябрь 2012)</vt:lpstr>
      <vt:lpstr>Обучающий  (ноябрь 2012-январь 2013)</vt:lpstr>
      <vt:lpstr>Деятельностный (январь-март 2013)</vt:lpstr>
      <vt:lpstr>Итоговый (Апрель 2013)</vt:lpstr>
      <vt:lpstr>http://nsportal.ru/vu/fakultet-informatsionnykh-tekhnologii/osnovy-kompyuternoi-gramotnosti</vt:lpstr>
      <vt:lpstr>Интернет-ресурсы для педагогов дополнительного образования детей Российский общеобразовательный портал  Раздел «Дополнительное образование для детей»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Каждому педагогу – по блогу!</dc:title>
  <cp:lastModifiedBy>admin</cp:lastModifiedBy>
  <cp:revision>76</cp:revision>
  <dcterms:modified xsi:type="dcterms:W3CDTF">2012-11-15T06:37:18Z</dcterms:modified>
</cp:coreProperties>
</file>