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5/5/2009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5/5/2009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5/5/2009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5/5/2009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5/5/2009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5/5/2009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5/5/2009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5/5/2009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5/5/2009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5/5/2009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5/5/2009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5/5/2009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90600"/>
            <a:ext cx="91440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000" b="1" i="1" dirty="0" smtClean="0">
                <a:solidFill>
                  <a:srgbClr val="420000"/>
                </a:solidFill>
                <a:latin typeface="Bookman Old Style" pitchFamily="18" charset="0"/>
              </a:rPr>
              <a:t>Территориально-</a:t>
            </a:r>
            <a:r>
              <a:rPr lang="ru-RU" sz="6000" b="1" i="1" dirty="0" smtClean="0">
                <a:solidFill>
                  <a:srgbClr val="420000"/>
                </a:solidFill>
                <a:latin typeface="Bookman Old Style" pitchFamily="18" charset="0"/>
              </a:rPr>
              <a:t>производственные </a:t>
            </a:r>
            <a:r>
              <a:rPr lang="ru-RU" sz="10000" b="1" i="1" dirty="0" smtClean="0">
                <a:solidFill>
                  <a:srgbClr val="420000"/>
                </a:solidFill>
                <a:latin typeface="Bookman Old Style" pitchFamily="18" charset="0"/>
              </a:rPr>
              <a:t>комплексы</a:t>
            </a:r>
            <a:endParaRPr lang="ru-RU" sz="10000" b="1" i="1" dirty="0">
              <a:solidFill>
                <a:srgbClr val="42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85800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b="1" i="1" dirty="0" smtClean="0">
                <a:solidFill>
                  <a:srgbClr val="420000"/>
                </a:solidFill>
                <a:latin typeface="Bookman Old Style" pitchFamily="18" charset="0"/>
              </a:rPr>
              <a:t>План:</a:t>
            </a:r>
          </a:p>
          <a:p>
            <a:pPr marL="1454150" indent="-914400">
              <a:buFont typeface="+mj-lt"/>
              <a:buAutoNum type="arabicPeriod"/>
            </a:pPr>
            <a:r>
              <a:rPr lang="ru-RU" sz="5000" b="1" i="1" dirty="0" smtClean="0">
                <a:solidFill>
                  <a:srgbClr val="420000"/>
                </a:solidFill>
                <a:latin typeface="Bookman Old Style" pitchFamily="18" charset="0"/>
              </a:rPr>
              <a:t>Заполнение таблицы по вариантам</a:t>
            </a:r>
          </a:p>
          <a:p>
            <a:pPr marL="1454150" indent="-914400">
              <a:buFont typeface="+mj-lt"/>
              <a:buAutoNum type="arabicPeriod"/>
            </a:pPr>
            <a:r>
              <a:rPr lang="ru-RU" sz="5000" b="1" i="1" dirty="0" smtClean="0">
                <a:solidFill>
                  <a:srgbClr val="420000"/>
                </a:solidFill>
                <a:latin typeface="Bookman Old Style" pitchFamily="18" charset="0"/>
              </a:rPr>
              <a:t>Самостоятельная работа</a:t>
            </a:r>
            <a:r>
              <a:rPr lang="ru-RU" sz="5000" b="1" i="1" dirty="0" smtClean="0">
                <a:solidFill>
                  <a:srgbClr val="420000"/>
                </a:solidFill>
                <a:latin typeface="Bookman Old Style" pitchFamily="18" charset="0"/>
              </a:rPr>
              <a:t> </a:t>
            </a:r>
            <a:endParaRPr lang="ru-RU" sz="5000" b="1" i="1" dirty="0">
              <a:solidFill>
                <a:srgbClr val="42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685800"/>
            <a:ext cx="88392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b="1" i="1" dirty="0" smtClean="0">
                <a:solidFill>
                  <a:srgbClr val="420000"/>
                </a:solidFill>
                <a:latin typeface="Bookman Old Style" pitchFamily="18" charset="0"/>
              </a:rPr>
              <a:t>Определение</a:t>
            </a:r>
            <a:endParaRPr lang="ru-RU" sz="5000" b="1" i="1" dirty="0" smtClean="0">
              <a:solidFill>
                <a:srgbClr val="420000"/>
              </a:solidFill>
              <a:latin typeface="Bookman Old Style" pitchFamily="18" charset="0"/>
            </a:endParaRPr>
          </a:p>
          <a:p>
            <a:pPr indent="539750"/>
            <a:r>
              <a:rPr lang="ru-RU" sz="3600" b="1" i="1" u="sng" dirty="0" smtClean="0">
                <a:solidFill>
                  <a:srgbClr val="420000"/>
                </a:solidFill>
                <a:latin typeface="Bookman Old Style" pitchFamily="18" charset="0"/>
              </a:rPr>
              <a:t>Территориально-производственный комплекс (</a:t>
            </a:r>
            <a:r>
              <a:rPr lang="ru-RU" sz="3600" b="1" i="1" u="sng" dirty="0" err="1" smtClean="0">
                <a:solidFill>
                  <a:srgbClr val="420000"/>
                </a:solidFill>
                <a:latin typeface="Bookman Old Style" pitchFamily="18" charset="0"/>
              </a:rPr>
              <a:t>ТПК</a:t>
            </a:r>
            <a:r>
              <a:rPr lang="ru-RU" sz="3600" b="1" i="1" u="sng" dirty="0" smtClean="0">
                <a:solidFill>
                  <a:srgbClr val="420000"/>
                </a:solidFill>
                <a:latin typeface="Bookman Old Style" pitchFamily="18" charset="0"/>
              </a:rPr>
              <a:t>)</a:t>
            </a:r>
            <a:r>
              <a:rPr lang="ru-RU" sz="3600" b="1" i="1" dirty="0" smtClean="0">
                <a:solidFill>
                  <a:srgbClr val="420000"/>
                </a:solidFill>
                <a:latin typeface="Bookman Old Style" pitchFamily="18" charset="0"/>
              </a:rPr>
              <a:t> - совокупность расположенных рядом друг с другом взаимосвязанных производств</a:t>
            </a:r>
          </a:p>
          <a:p>
            <a:pPr indent="539750"/>
            <a:r>
              <a:rPr lang="ru-RU" sz="3600" b="1" i="1" u="sng" dirty="0" smtClean="0">
                <a:solidFill>
                  <a:srgbClr val="420000"/>
                </a:solidFill>
                <a:latin typeface="Bookman Old Style" pitchFamily="18" charset="0"/>
              </a:rPr>
              <a:t>Кластер</a:t>
            </a:r>
            <a:r>
              <a:rPr lang="ru-RU" sz="3600" b="1" i="1" dirty="0" smtClean="0">
                <a:solidFill>
                  <a:srgbClr val="420000"/>
                </a:solidFill>
                <a:latin typeface="Bookman Old Style" pitchFamily="18" charset="0"/>
              </a:rPr>
              <a:t> - группа связанных между собой, но </a:t>
            </a:r>
            <a:r>
              <a:rPr lang="ru-RU" sz="3600" b="1" i="1" u="sng" dirty="0" smtClean="0">
                <a:solidFill>
                  <a:srgbClr val="420000"/>
                </a:solidFill>
                <a:latin typeface="Bookman Old Style" pitchFamily="18" charset="0"/>
              </a:rPr>
              <a:t>конкурирующих</a:t>
            </a:r>
            <a:r>
              <a:rPr lang="ru-RU" sz="3600" b="1" i="1" dirty="0" smtClean="0">
                <a:solidFill>
                  <a:srgbClr val="420000"/>
                </a:solidFill>
                <a:latin typeface="Bookman Old Style" pitchFamily="18" charset="0"/>
              </a:rPr>
              <a:t> отраслей</a:t>
            </a:r>
            <a:endParaRPr lang="ru-RU" sz="3600" b="1" i="1" dirty="0">
              <a:solidFill>
                <a:srgbClr val="42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8763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b="1" i="1" dirty="0" err="1" smtClean="0">
                <a:solidFill>
                  <a:srgbClr val="420000"/>
                </a:solidFill>
                <a:latin typeface="Bookman Old Style" pitchFamily="18" charset="0"/>
              </a:rPr>
              <a:t>ТПК</a:t>
            </a:r>
            <a:r>
              <a:rPr lang="ru-RU" sz="5000" b="1" i="1" dirty="0" smtClean="0">
                <a:solidFill>
                  <a:srgbClr val="420000"/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sz="5000" b="1" i="1" dirty="0" smtClean="0">
                <a:solidFill>
                  <a:srgbClr val="420000"/>
                </a:solidFill>
                <a:latin typeface="Bookman Old Style" pitchFamily="18" charset="0"/>
              </a:rPr>
              <a:t>Иркутской области</a:t>
            </a:r>
          </a:p>
          <a:p>
            <a:pPr marL="514350" indent="-514350">
              <a:buAutoNum type="arabicPeriod"/>
            </a:pPr>
            <a:r>
              <a:rPr lang="ru-RU" sz="3000" b="1" i="1" dirty="0" err="1" smtClean="0">
                <a:solidFill>
                  <a:srgbClr val="420000"/>
                </a:solidFill>
                <a:latin typeface="Bookman Old Style" pitchFamily="18" charset="0"/>
              </a:rPr>
              <a:t>Иркутско-Саянский</a:t>
            </a:r>
            <a:r>
              <a:rPr lang="ru-RU" sz="3000" b="1" i="1" dirty="0" smtClean="0">
                <a:solidFill>
                  <a:srgbClr val="420000"/>
                </a:solidFill>
                <a:latin typeface="Bookman Old Style" pitchFamily="18" charset="0"/>
              </a:rPr>
              <a:t> (</a:t>
            </a:r>
            <a:r>
              <a:rPr lang="ru-RU" sz="3000" b="1" i="1" dirty="0" err="1" smtClean="0">
                <a:solidFill>
                  <a:srgbClr val="420000"/>
                </a:solidFill>
                <a:latin typeface="Bookman Old Style" pitchFamily="18" charset="0"/>
              </a:rPr>
              <a:t>Зиминский</a:t>
            </a:r>
            <a:r>
              <a:rPr lang="ru-RU" sz="3000" b="1" i="1" dirty="0" smtClean="0">
                <a:solidFill>
                  <a:srgbClr val="420000"/>
                </a:solidFill>
                <a:latin typeface="Bookman Old Style" pitchFamily="18" charset="0"/>
              </a:rPr>
              <a:t>) </a:t>
            </a:r>
            <a:r>
              <a:rPr lang="ru-RU" sz="3000" b="1" i="1" dirty="0" err="1" smtClean="0">
                <a:solidFill>
                  <a:srgbClr val="420000"/>
                </a:solidFill>
                <a:latin typeface="Bookman Old Style" pitchFamily="18" charset="0"/>
              </a:rPr>
              <a:t>ИСТПК</a:t>
            </a:r>
            <a:endParaRPr lang="ru-RU" sz="3000" b="1" i="1" dirty="0" smtClean="0">
              <a:solidFill>
                <a:srgbClr val="420000"/>
              </a:solidFill>
              <a:latin typeface="Bookman Old Style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3000" b="1" i="1" dirty="0" err="1" smtClean="0">
                <a:solidFill>
                  <a:srgbClr val="420000"/>
                </a:solidFill>
                <a:latin typeface="Bookman Old Style" pitchFamily="18" charset="0"/>
              </a:rPr>
              <a:t>Братско-Усть-Илимский</a:t>
            </a:r>
            <a:r>
              <a:rPr lang="ru-RU" sz="3000" b="1" i="1" dirty="0" smtClean="0">
                <a:solidFill>
                  <a:srgbClr val="420000"/>
                </a:solidFill>
                <a:latin typeface="Bookman Old Style" pitchFamily="18" charset="0"/>
              </a:rPr>
              <a:t>  (</a:t>
            </a:r>
            <a:r>
              <a:rPr lang="ru-RU" sz="3000" b="1" i="1" dirty="0" err="1" smtClean="0">
                <a:solidFill>
                  <a:srgbClr val="420000"/>
                </a:solidFill>
                <a:latin typeface="Bookman Old Style" pitchFamily="18" charset="0"/>
              </a:rPr>
              <a:t>БУТПК</a:t>
            </a:r>
            <a:r>
              <a:rPr lang="ru-RU" sz="3000" b="1" i="1" dirty="0" smtClean="0">
                <a:solidFill>
                  <a:srgbClr val="420000"/>
                </a:solidFill>
                <a:latin typeface="Bookman Old Style" pitchFamily="18" charset="0"/>
              </a:rPr>
              <a:t>)</a:t>
            </a:r>
          </a:p>
          <a:p>
            <a:pPr marL="514350" indent="-514350" algn="just">
              <a:buAutoNum type="arabicPeriod"/>
            </a:pPr>
            <a:r>
              <a:rPr lang="ru-RU" sz="3000" b="1" i="1" dirty="0" err="1" smtClean="0">
                <a:solidFill>
                  <a:srgbClr val="420000"/>
                </a:solidFill>
                <a:latin typeface="Bookman Old Style" pitchFamily="18" charset="0"/>
              </a:rPr>
              <a:t>Верхнеленский</a:t>
            </a:r>
            <a:r>
              <a:rPr lang="ru-RU" sz="3000" b="1" i="1" dirty="0" smtClean="0">
                <a:solidFill>
                  <a:srgbClr val="420000"/>
                </a:solidFill>
                <a:latin typeface="Bookman Old Style" pitchFamily="18" charset="0"/>
              </a:rPr>
              <a:t> (</a:t>
            </a:r>
            <a:r>
              <a:rPr lang="ru-RU" sz="3000" b="1" i="1" dirty="0" err="1" smtClean="0">
                <a:solidFill>
                  <a:srgbClr val="420000"/>
                </a:solidFill>
                <a:latin typeface="Bookman Old Style" pitchFamily="18" charset="0"/>
              </a:rPr>
              <a:t>ВЛТПК</a:t>
            </a:r>
            <a:r>
              <a:rPr lang="ru-RU" sz="3000" b="1" i="1" dirty="0" smtClean="0">
                <a:solidFill>
                  <a:srgbClr val="420000"/>
                </a:solidFill>
                <a:latin typeface="Bookman Old Style" pitchFamily="18" charset="0"/>
              </a:rPr>
              <a:t>)</a:t>
            </a:r>
          </a:p>
          <a:p>
            <a:pPr marL="514350" indent="-514350" algn="just">
              <a:buAutoNum type="arabicPeriod"/>
            </a:pPr>
            <a:r>
              <a:rPr lang="ru-RU" sz="3000" b="1" i="1" dirty="0" err="1" smtClean="0">
                <a:solidFill>
                  <a:srgbClr val="420000"/>
                </a:solidFill>
                <a:latin typeface="Bookman Old Style" pitchFamily="18" charset="0"/>
              </a:rPr>
              <a:t>Бодайбинско-Мамский</a:t>
            </a:r>
            <a:r>
              <a:rPr lang="ru-RU" sz="3000" b="1" i="1" dirty="0" smtClean="0">
                <a:solidFill>
                  <a:srgbClr val="420000"/>
                </a:solidFill>
                <a:latin typeface="Bookman Old Style" pitchFamily="18" charset="0"/>
              </a:rPr>
              <a:t> (</a:t>
            </a:r>
            <a:r>
              <a:rPr lang="ru-RU" sz="3000" b="1" i="1" dirty="0" err="1" smtClean="0">
                <a:solidFill>
                  <a:srgbClr val="420000"/>
                </a:solidFill>
                <a:latin typeface="Bookman Old Style" pitchFamily="18" charset="0"/>
              </a:rPr>
              <a:t>БМТПК</a:t>
            </a:r>
            <a:r>
              <a:rPr lang="ru-RU" sz="3000" b="1" i="1" dirty="0" smtClean="0">
                <a:solidFill>
                  <a:srgbClr val="420000"/>
                </a:solidFill>
                <a:latin typeface="Bookman Old Style" pitchFamily="18" charset="0"/>
              </a:rPr>
              <a:t>)</a:t>
            </a:r>
          </a:p>
          <a:p>
            <a:pPr marL="514350" indent="-514350">
              <a:buAutoNum type="arabicPeriod"/>
            </a:pPr>
            <a:r>
              <a:rPr lang="ru-RU" sz="3000" b="1" i="1" dirty="0" err="1" smtClean="0">
                <a:solidFill>
                  <a:srgbClr val="420000"/>
                </a:solidFill>
                <a:latin typeface="Bookman Old Style" pitchFamily="18" charset="0"/>
              </a:rPr>
              <a:t>Катангский</a:t>
            </a:r>
            <a:r>
              <a:rPr lang="ru-RU" sz="3000" b="1" i="1" dirty="0" smtClean="0">
                <a:solidFill>
                  <a:srgbClr val="420000"/>
                </a:solidFill>
                <a:latin typeface="Bookman Old Style" pitchFamily="18" charset="0"/>
              </a:rPr>
              <a:t> охотничье-промысловый район</a:t>
            </a:r>
          </a:p>
          <a:p>
            <a:pPr marL="514350" indent="-514350">
              <a:buAutoNum type="arabicPeriod"/>
            </a:pPr>
            <a:r>
              <a:rPr lang="ru-RU" sz="3000" b="1" i="1" dirty="0" err="1" smtClean="0">
                <a:solidFill>
                  <a:srgbClr val="420000"/>
                </a:solidFill>
                <a:latin typeface="Bookman Old Style" pitchFamily="18" charset="0"/>
              </a:rPr>
              <a:t>Тайшетско-чунский</a:t>
            </a:r>
            <a:r>
              <a:rPr lang="ru-RU" sz="3000" b="1" i="1" dirty="0" smtClean="0">
                <a:solidFill>
                  <a:srgbClr val="420000"/>
                </a:solidFill>
                <a:latin typeface="Bookman Old Style" pitchFamily="18" charset="0"/>
              </a:rPr>
              <a:t> экономический район</a:t>
            </a:r>
          </a:p>
          <a:p>
            <a:pPr marL="514350" indent="-514350">
              <a:buAutoNum type="arabicPeriod"/>
            </a:pPr>
            <a:r>
              <a:rPr lang="ru-RU" sz="3000" b="1" i="1" dirty="0" err="1" smtClean="0">
                <a:solidFill>
                  <a:srgbClr val="420000"/>
                </a:solidFill>
                <a:latin typeface="Bookman Old Style" pitchFamily="18" charset="0"/>
              </a:rPr>
              <a:t>Тулунский</a:t>
            </a:r>
            <a:r>
              <a:rPr lang="ru-RU" sz="3000" b="1" i="1" dirty="0" smtClean="0">
                <a:solidFill>
                  <a:srgbClr val="420000"/>
                </a:solidFill>
                <a:latin typeface="Bookman Old Style" pitchFamily="18" charset="0"/>
              </a:rPr>
              <a:t> промышленный район</a:t>
            </a:r>
            <a:endParaRPr lang="ru-RU" sz="3000" b="1" i="1" dirty="0" smtClean="0">
              <a:solidFill>
                <a:srgbClr val="42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8763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b="1" i="1" dirty="0" smtClean="0">
                <a:solidFill>
                  <a:srgbClr val="420000"/>
                </a:solidFill>
                <a:latin typeface="Bookman Old Style" pitchFamily="18" charset="0"/>
              </a:rPr>
              <a:t>Основные характеристики</a:t>
            </a:r>
          </a:p>
          <a:p>
            <a:pPr marL="514350" indent="-514350" algn="just">
              <a:buAutoNum type="arabicPeriod"/>
            </a:pPr>
            <a:r>
              <a:rPr lang="ru-RU" sz="3000" b="1" i="1" dirty="0" smtClean="0">
                <a:solidFill>
                  <a:srgbClr val="420000"/>
                </a:solidFill>
                <a:latin typeface="Bookman Old Style" pitchFamily="18" charset="0"/>
              </a:rPr>
              <a:t>Общая характеристика</a:t>
            </a:r>
          </a:p>
          <a:p>
            <a:pPr marL="514350" indent="-514350" algn="just">
              <a:buAutoNum type="arabicPeriod"/>
            </a:pPr>
            <a:r>
              <a:rPr lang="ru-RU" sz="3000" b="1" i="1" dirty="0" smtClean="0">
                <a:solidFill>
                  <a:srgbClr val="420000"/>
                </a:solidFill>
                <a:latin typeface="Bookman Old Style" pitchFamily="18" charset="0"/>
              </a:rPr>
              <a:t>Районы, входящие в состав</a:t>
            </a:r>
          </a:p>
          <a:p>
            <a:pPr marL="514350" indent="-514350" algn="just">
              <a:buAutoNum type="arabicPeriod"/>
            </a:pPr>
            <a:r>
              <a:rPr lang="ru-RU" sz="3000" b="1" i="1" dirty="0" smtClean="0">
                <a:solidFill>
                  <a:srgbClr val="420000"/>
                </a:solidFill>
                <a:latin typeface="Bookman Old Style" pitchFamily="18" charset="0"/>
              </a:rPr>
              <a:t>Площадь занимаемой территории</a:t>
            </a:r>
          </a:p>
          <a:p>
            <a:pPr marL="514350" indent="-514350" algn="just">
              <a:buAutoNum type="arabicPeriod"/>
            </a:pPr>
            <a:r>
              <a:rPr lang="ru-RU" sz="3000" b="1" i="1" dirty="0" smtClean="0">
                <a:solidFill>
                  <a:srgbClr val="420000"/>
                </a:solidFill>
                <a:latin typeface="Bookman Old Style" pitchFamily="18" charset="0"/>
              </a:rPr>
              <a:t>Экономико-географическое положение</a:t>
            </a:r>
          </a:p>
          <a:p>
            <a:pPr marL="514350" indent="-514350" algn="just">
              <a:buAutoNum type="arabicPeriod"/>
            </a:pPr>
            <a:r>
              <a:rPr lang="ru-RU" sz="3000" b="1" i="1" dirty="0" smtClean="0">
                <a:solidFill>
                  <a:srgbClr val="420000"/>
                </a:solidFill>
                <a:latin typeface="Bookman Old Style" pitchFamily="18" charset="0"/>
              </a:rPr>
              <a:t>Основные отрасли</a:t>
            </a:r>
          </a:p>
          <a:p>
            <a:pPr marL="514350" indent="-514350" algn="just">
              <a:buAutoNum type="arabicPeriod"/>
            </a:pPr>
            <a:r>
              <a:rPr lang="ru-RU" sz="3000" b="1" i="1" dirty="0" smtClean="0">
                <a:solidFill>
                  <a:srgbClr val="420000"/>
                </a:solidFill>
                <a:latin typeface="Bookman Old Style" pitchFamily="18" charset="0"/>
              </a:rPr>
              <a:t>Используемые ресурсы</a:t>
            </a:r>
          </a:p>
          <a:p>
            <a:pPr marL="514350" indent="-514350" algn="just">
              <a:buAutoNum type="arabicPeriod"/>
            </a:pPr>
            <a:r>
              <a:rPr lang="ru-RU" sz="3000" b="1" i="1" dirty="0" smtClean="0">
                <a:solidFill>
                  <a:srgbClr val="420000"/>
                </a:solidFill>
                <a:latin typeface="Bookman Old Style" pitchFamily="18" charset="0"/>
              </a:rPr>
              <a:t>Природно-климатические условия</a:t>
            </a:r>
          </a:p>
          <a:p>
            <a:pPr marL="514350" indent="-514350">
              <a:buAutoNum type="arabicPeriod"/>
            </a:pPr>
            <a:r>
              <a:rPr lang="ru-RU" sz="3000" b="1" i="1" dirty="0" smtClean="0">
                <a:solidFill>
                  <a:srgbClr val="420000"/>
                </a:solidFill>
                <a:latin typeface="Bookman Old Style" pitchFamily="18" charset="0"/>
              </a:rPr>
              <a:t>Влияние на экономику области / экономический потенциал </a:t>
            </a:r>
            <a:r>
              <a:rPr lang="ru-RU" sz="2000" b="1" i="1" dirty="0" smtClean="0">
                <a:solidFill>
                  <a:srgbClr val="420000"/>
                </a:solidFill>
                <a:latin typeface="Bookman Old Style" pitchFamily="18" charset="0"/>
              </a:rPr>
              <a:t>(с цифрами)</a:t>
            </a:r>
            <a:endParaRPr lang="ru-RU" sz="2000" b="1" i="1" dirty="0" smtClean="0">
              <a:solidFill>
                <a:srgbClr val="42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8763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b="1" i="1" dirty="0" smtClean="0">
                <a:solidFill>
                  <a:srgbClr val="420000"/>
                </a:solidFill>
                <a:latin typeface="Bookman Old Style" pitchFamily="18" charset="0"/>
              </a:rPr>
              <a:t>Таблицу заполняем </a:t>
            </a:r>
          </a:p>
          <a:p>
            <a:pPr algn="ctr"/>
            <a:r>
              <a:rPr lang="ru-RU" sz="5000" b="1" i="1" dirty="0" smtClean="0">
                <a:solidFill>
                  <a:srgbClr val="420000"/>
                </a:solidFill>
                <a:latin typeface="Bookman Old Style" pitchFamily="18" charset="0"/>
              </a:rPr>
              <a:t>по вариантам</a:t>
            </a:r>
          </a:p>
          <a:p>
            <a:pPr algn="ctr"/>
            <a:r>
              <a:rPr lang="ru-RU" sz="5000" b="1" i="1" dirty="0" smtClean="0">
                <a:solidFill>
                  <a:srgbClr val="420000"/>
                </a:solidFill>
                <a:latin typeface="Bookman Old Style" pitchFamily="18" charset="0"/>
              </a:rPr>
              <a:t>1 вариант</a:t>
            </a:r>
            <a:endParaRPr lang="ru-RU" sz="5000" b="1" i="1" dirty="0" smtClean="0">
              <a:solidFill>
                <a:srgbClr val="420000"/>
              </a:solidFill>
              <a:latin typeface="Bookman Old Style" pitchFamily="18" charset="0"/>
            </a:endParaRPr>
          </a:p>
          <a:p>
            <a:pPr marL="514350" indent="-514350" algn="just"/>
            <a:r>
              <a:rPr lang="ru-RU" sz="3000" b="1" i="1" dirty="0" smtClean="0">
                <a:solidFill>
                  <a:srgbClr val="420000"/>
                </a:solidFill>
                <a:latin typeface="Bookman Old Style" pitchFamily="18" charset="0"/>
              </a:rPr>
              <a:t>1. </a:t>
            </a:r>
            <a:r>
              <a:rPr lang="ru-RU" sz="3500" b="1" i="1" dirty="0" smtClean="0">
                <a:solidFill>
                  <a:srgbClr val="420000"/>
                </a:solidFill>
                <a:latin typeface="Bookman Old Style" pitchFamily="18" charset="0"/>
              </a:rPr>
              <a:t>Общая характеристика</a:t>
            </a:r>
          </a:p>
          <a:p>
            <a:pPr marL="514350" indent="-514350" algn="just"/>
            <a:r>
              <a:rPr lang="ru-RU" sz="3500" b="1" i="1" dirty="0" smtClean="0">
                <a:solidFill>
                  <a:srgbClr val="420000"/>
                </a:solidFill>
                <a:latin typeface="Bookman Old Style" pitchFamily="18" charset="0"/>
              </a:rPr>
              <a:t>2. Районы, входящие в состав</a:t>
            </a:r>
          </a:p>
          <a:p>
            <a:pPr indent="-514350" algn="ctr"/>
            <a:r>
              <a:rPr lang="ru-RU" sz="5000" b="1" i="1" dirty="0" smtClean="0">
                <a:solidFill>
                  <a:srgbClr val="420000"/>
                </a:solidFill>
                <a:latin typeface="Bookman Old Style" pitchFamily="18" charset="0"/>
              </a:rPr>
              <a:t>2 </a:t>
            </a:r>
            <a:r>
              <a:rPr lang="ru-RU" sz="5000" b="1" i="1" dirty="0" smtClean="0">
                <a:solidFill>
                  <a:srgbClr val="420000"/>
                </a:solidFill>
                <a:latin typeface="Bookman Old Style" pitchFamily="18" charset="0"/>
              </a:rPr>
              <a:t>вариант</a:t>
            </a:r>
          </a:p>
          <a:p>
            <a:pPr marL="514350" indent="-514350"/>
            <a:r>
              <a:rPr lang="ru-RU" sz="3000" b="1" i="1" dirty="0" smtClean="0">
                <a:solidFill>
                  <a:srgbClr val="420000"/>
                </a:solidFill>
                <a:latin typeface="Bookman Old Style" pitchFamily="18" charset="0"/>
              </a:rPr>
              <a:t>3. </a:t>
            </a:r>
            <a:r>
              <a:rPr lang="ru-RU" sz="3500" b="1" i="1" dirty="0" smtClean="0">
                <a:solidFill>
                  <a:srgbClr val="420000"/>
                </a:solidFill>
                <a:latin typeface="Bookman Old Style" pitchFamily="18" charset="0"/>
              </a:rPr>
              <a:t>Площадь занимаемой территории</a:t>
            </a:r>
          </a:p>
          <a:p>
            <a:pPr marL="514350" indent="-514350"/>
            <a:r>
              <a:rPr lang="ru-RU" sz="3500" b="1" i="1" dirty="0" smtClean="0">
                <a:solidFill>
                  <a:srgbClr val="420000"/>
                </a:solidFill>
                <a:latin typeface="Bookman Old Style" pitchFamily="18" charset="0"/>
              </a:rPr>
              <a:t>4. Экономико-географическое </a:t>
            </a:r>
          </a:p>
          <a:p>
            <a:pPr marL="514350" indent="-514350"/>
            <a:r>
              <a:rPr lang="ru-RU" sz="3500" b="1" i="1" dirty="0" smtClean="0">
                <a:solidFill>
                  <a:srgbClr val="420000"/>
                </a:solidFill>
                <a:latin typeface="Bookman Old Style" pitchFamily="18" charset="0"/>
              </a:rPr>
              <a:t> </a:t>
            </a:r>
            <a:r>
              <a:rPr lang="ru-RU" sz="3500" b="1" i="1" dirty="0" smtClean="0">
                <a:solidFill>
                  <a:srgbClr val="420000"/>
                </a:solidFill>
                <a:latin typeface="Bookman Old Style" pitchFamily="18" charset="0"/>
              </a:rPr>
              <a:t>   </a:t>
            </a:r>
            <a:r>
              <a:rPr lang="ru-RU" sz="3500" b="1" i="1" dirty="0" smtClean="0">
                <a:solidFill>
                  <a:srgbClr val="420000"/>
                </a:solidFill>
                <a:latin typeface="Bookman Old Style" pitchFamily="18" charset="0"/>
              </a:rPr>
              <a:t>положение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8763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b="1" i="1" dirty="0" smtClean="0">
                <a:solidFill>
                  <a:srgbClr val="420000"/>
                </a:solidFill>
                <a:latin typeface="Bookman Old Style" pitchFamily="18" charset="0"/>
              </a:rPr>
              <a:t>Таблицу заполняем </a:t>
            </a:r>
          </a:p>
          <a:p>
            <a:pPr algn="ctr"/>
            <a:r>
              <a:rPr lang="ru-RU" sz="5000" b="1" i="1" dirty="0" smtClean="0">
                <a:solidFill>
                  <a:srgbClr val="420000"/>
                </a:solidFill>
                <a:latin typeface="Bookman Old Style" pitchFamily="18" charset="0"/>
              </a:rPr>
              <a:t>по вариантам</a:t>
            </a:r>
          </a:p>
          <a:p>
            <a:pPr algn="ctr"/>
            <a:endParaRPr lang="ru-RU" sz="3000" b="1" i="1" dirty="0" smtClean="0">
              <a:solidFill>
                <a:srgbClr val="420000"/>
              </a:solidFill>
              <a:latin typeface="Bookman Old Style" pitchFamily="18" charset="0"/>
            </a:endParaRPr>
          </a:p>
          <a:p>
            <a:pPr algn="ctr"/>
            <a:r>
              <a:rPr lang="ru-RU" sz="5000" b="1" i="1" dirty="0" smtClean="0">
                <a:solidFill>
                  <a:srgbClr val="420000"/>
                </a:solidFill>
                <a:latin typeface="Bookman Old Style" pitchFamily="18" charset="0"/>
              </a:rPr>
              <a:t>3 вариант</a:t>
            </a:r>
          </a:p>
          <a:p>
            <a:pPr marL="514350" indent="-514350" algn="just"/>
            <a:r>
              <a:rPr lang="ru-RU" sz="3500" b="1" i="1" dirty="0" smtClean="0">
                <a:solidFill>
                  <a:srgbClr val="420000"/>
                </a:solidFill>
                <a:latin typeface="Bookman Old Style" pitchFamily="18" charset="0"/>
              </a:rPr>
              <a:t>5. Основные </a:t>
            </a:r>
            <a:r>
              <a:rPr lang="ru-RU" sz="3500" b="1" i="1" dirty="0" smtClean="0">
                <a:solidFill>
                  <a:srgbClr val="420000"/>
                </a:solidFill>
                <a:latin typeface="Bookman Old Style" pitchFamily="18" charset="0"/>
              </a:rPr>
              <a:t>отрасли</a:t>
            </a:r>
          </a:p>
          <a:p>
            <a:pPr marL="514350" indent="-514350" algn="just"/>
            <a:r>
              <a:rPr lang="ru-RU" sz="3500" b="1" i="1" dirty="0" smtClean="0">
                <a:solidFill>
                  <a:srgbClr val="420000"/>
                </a:solidFill>
                <a:latin typeface="Bookman Old Style" pitchFamily="18" charset="0"/>
              </a:rPr>
              <a:t>6. Используемые </a:t>
            </a:r>
            <a:r>
              <a:rPr lang="ru-RU" sz="3500" b="1" i="1" dirty="0" smtClean="0">
                <a:solidFill>
                  <a:srgbClr val="420000"/>
                </a:solidFill>
                <a:latin typeface="Bookman Old Style" pitchFamily="18" charset="0"/>
              </a:rPr>
              <a:t>ресурсы</a:t>
            </a:r>
            <a:endParaRPr lang="ru-RU" sz="3500" b="1" i="1" dirty="0" smtClean="0">
              <a:solidFill>
                <a:srgbClr val="420000"/>
              </a:solidFill>
              <a:latin typeface="Bookman Old Style" pitchFamily="18" charset="0"/>
            </a:endParaRPr>
          </a:p>
          <a:p>
            <a:pPr marL="514350" indent="-514350" algn="ctr"/>
            <a:r>
              <a:rPr lang="ru-RU" sz="5000" b="1" i="1" dirty="0" smtClean="0">
                <a:solidFill>
                  <a:srgbClr val="420000"/>
                </a:solidFill>
                <a:latin typeface="Bookman Old Style" pitchFamily="18" charset="0"/>
              </a:rPr>
              <a:t>4 </a:t>
            </a:r>
            <a:r>
              <a:rPr lang="ru-RU" sz="5000" b="1" i="1" dirty="0" smtClean="0">
                <a:solidFill>
                  <a:srgbClr val="420000"/>
                </a:solidFill>
                <a:latin typeface="Bookman Old Style" pitchFamily="18" charset="0"/>
              </a:rPr>
              <a:t>вариант</a:t>
            </a:r>
          </a:p>
          <a:p>
            <a:pPr marL="514350" indent="-514350" algn="just"/>
            <a:r>
              <a:rPr lang="ru-RU" sz="3000" b="1" i="1" dirty="0" smtClean="0">
                <a:solidFill>
                  <a:srgbClr val="420000"/>
                </a:solidFill>
                <a:latin typeface="Bookman Old Style" pitchFamily="18" charset="0"/>
              </a:rPr>
              <a:t>7. Природно-климатические условия</a:t>
            </a:r>
          </a:p>
          <a:p>
            <a:pPr marL="514350" indent="-514350"/>
            <a:r>
              <a:rPr lang="ru-RU" sz="3000" b="1" i="1" dirty="0" smtClean="0">
                <a:solidFill>
                  <a:srgbClr val="420000"/>
                </a:solidFill>
                <a:latin typeface="Bookman Old Style" pitchFamily="18" charset="0"/>
              </a:rPr>
              <a:t>8. Влияние на экономику области / экономический потенциал </a:t>
            </a:r>
            <a:r>
              <a:rPr lang="ru-RU" sz="2000" b="1" i="1" dirty="0" smtClean="0">
                <a:solidFill>
                  <a:srgbClr val="420000"/>
                </a:solidFill>
                <a:latin typeface="Bookman Old Style" pitchFamily="18" charset="0"/>
              </a:rPr>
              <a:t>(с цифрами)</a:t>
            </a:r>
            <a:endParaRPr lang="ru-RU" sz="2000" b="1" i="1" dirty="0" smtClean="0">
              <a:solidFill>
                <a:srgbClr val="42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11">
      <a:dk1>
        <a:srgbClr val="FFE635"/>
      </a:dk1>
      <a:lt1>
        <a:sysClr val="window" lastClr="FFFFFF"/>
      </a:lt1>
      <a:dk2>
        <a:srgbClr val="00B050"/>
      </a:dk2>
      <a:lt2>
        <a:srgbClr val="FFF39D"/>
      </a:lt2>
      <a:accent1>
        <a:srgbClr val="FFE635"/>
      </a:accent1>
      <a:accent2>
        <a:srgbClr val="7598D9"/>
      </a:accent2>
      <a:accent3>
        <a:srgbClr val="FF0000"/>
      </a:accent3>
      <a:accent4>
        <a:srgbClr val="F5CD2D"/>
      </a:accent4>
      <a:accent5>
        <a:srgbClr val="FFFAD6"/>
      </a:accent5>
      <a:accent6>
        <a:srgbClr val="FFE635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53</TotalTime>
  <Words>157</Words>
  <PresentationFormat>Экран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 User</cp:lastModifiedBy>
  <cp:revision>50</cp:revision>
  <dcterms:modified xsi:type="dcterms:W3CDTF">2009-05-05T14:45:07Z</dcterms:modified>
</cp:coreProperties>
</file>