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9"/>
  </p:notesMasterIdLst>
  <p:sldIdLst>
    <p:sldId id="256" r:id="rId3"/>
    <p:sldId id="260" r:id="rId4"/>
    <p:sldId id="261" r:id="rId5"/>
    <p:sldId id="263" r:id="rId6"/>
    <p:sldId id="262" r:id="rId7"/>
    <p:sldId id="266" r:id="rId8"/>
    <p:sldId id="259" r:id="rId9"/>
    <p:sldId id="313" r:id="rId10"/>
    <p:sldId id="312" r:id="rId11"/>
    <p:sldId id="267" r:id="rId12"/>
    <p:sldId id="268" r:id="rId13"/>
    <p:sldId id="270" r:id="rId14"/>
    <p:sldId id="272" r:id="rId15"/>
    <p:sldId id="274" r:id="rId16"/>
    <p:sldId id="276" r:id="rId17"/>
    <p:sldId id="279" r:id="rId18"/>
    <p:sldId id="281" r:id="rId19"/>
    <p:sldId id="283" r:id="rId20"/>
    <p:sldId id="285" r:id="rId21"/>
    <p:sldId id="287" r:id="rId22"/>
    <p:sldId id="290" r:id="rId23"/>
    <p:sldId id="292" r:id="rId24"/>
    <p:sldId id="294" r:id="rId25"/>
    <p:sldId id="296" r:id="rId26"/>
    <p:sldId id="298" r:id="rId27"/>
    <p:sldId id="300" r:id="rId28"/>
    <p:sldId id="303" r:id="rId29"/>
    <p:sldId id="306" r:id="rId30"/>
    <p:sldId id="269" r:id="rId31"/>
    <p:sldId id="271" r:id="rId32"/>
    <p:sldId id="273" r:id="rId33"/>
    <p:sldId id="275" r:id="rId34"/>
    <p:sldId id="277" r:id="rId35"/>
    <p:sldId id="278" r:id="rId36"/>
    <p:sldId id="280" r:id="rId37"/>
    <p:sldId id="282" r:id="rId38"/>
    <p:sldId id="284" r:id="rId39"/>
    <p:sldId id="286" r:id="rId40"/>
    <p:sldId id="288" r:id="rId41"/>
    <p:sldId id="289" r:id="rId42"/>
    <p:sldId id="291" r:id="rId43"/>
    <p:sldId id="293" r:id="rId44"/>
    <p:sldId id="295" r:id="rId45"/>
    <p:sldId id="297" r:id="rId46"/>
    <p:sldId id="299" r:id="rId47"/>
    <p:sldId id="301" r:id="rId48"/>
    <p:sldId id="302" r:id="rId49"/>
    <p:sldId id="308" r:id="rId50"/>
    <p:sldId id="310" r:id="rId51"/>
    <p:sldId id="304" r:id="rId52"/>
    <p:sldId id="307" r:id="rId53"/>
    <p:sldId id="309" r:id="rId54"/>
    <p:sldId id="311" r:id="rId55"/>
    <p:sldId id="258" r:id="rId56"/>
    <p:sldId id="257" r:id="rId57"/>
    <p:sldId id="314" r:id="rId5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FA701-C7A1-4AB4-A2D6-6106ED214A31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930AD645-EED9-4517-B64B-39A07236E1F7}">
      <dgm:prSet phldrT="[Текст]"/>
      <dgm:spPr/>
      <dgm:t>
        <a:bodyPr/>
        <a:lstStyle/>
        <a:p>
          <a:r>
            <a:rPr lang="ru-RU" dirty="0" smtClean="0"/>
            <a:t>ГЭС</a:t>
          </a:r>
          <a:endParaRPr lang="ru-RU" dirty="0"/>
        </a:p>
      </dgm:t>
    </dgm:pt>
    <dgm:pt modelId="{9D9FE92A-10FD-4FB1-80BF-8B860D9C9F08}" type="parTrans" cxnId="{E170E139-1302-4AC2-B3A9-460C94D59C73}">
      <dgm:prSet/>
      <dgm:spPr/>
      <dgm:t>
        <a:bodyPr/>
        <a:lstStyle/>
        <a:p>
          <a:endParaRPr lang="ru-RU"/>
        </a:p>
      </dgm:t>
    </dgm:pt>
    <dgm:pt modelId="{651B770B-4BA4-47A0-AB99-82292A509665}" type="sibTrans" cxnId="{E170E139-1302-4AC2-B3A9-460C94D59C73}">
      <dgm:prSet/>
      <dgm:spPr/>
      <dgm:t>
        <a:bodyPr/>
        <a:lstStyle/>
        <a:p>
          <a:endParaRPr lang="ru-RU"/>
        </a:p>
      </dgm:t>
    </dgm:pt>
    <dgm:pt modelId="{52584FFA-0999-41D8-932E-65569AF65B44}">
      <dgm:prSet phldrT="[Текст]"/>
      <dgm:spPr/>
      <dgm:t>
        <a:bodyPr/>
        <a:lstStyle/>
        <a:p>
          <a:r>
            <a:rPr lang="ru-RU" dirty="0" smtClean="0"/>
            <a:t>ТЭС</a:t>
          </a:r>
          <a:endParaRPr lang="ru-RU" dirty="0"/>
        </a:p>
      </dgm:t>
    </dgm:pt>
    <dgm:pt modelId="{0FB950BC-5946-4EA1-ABAA-1AA97F572E35}" type="parTrans" cxnId="{9BF87870-1825-4DCB-8BF0-22C2B2B1469A}">
      <dgm:prSet/>
      <dgm:spPr/>
      <dgm:t>
        <a:bodyPr/>
        <a:lstStyle/>
        <a:p>
          <a:endParaRPr lang="ru-RU"/>
        </a:p>
      </dgm:t>
    </dgm:pt>
    <dgm:pt modelId="{617BDD91-39D3-4485-9C28-0C54731B30C0}" type="sibTrans" cxnId="{9BF87870-1825-4DCB-8BF0-22C2B2B1469A}">
      <dgm:prSet/>
      <dgm:spPr/>
      <dgm:t>
        <a:bodyPr/>
        <a:lstStyle/>
        <a:p>
          <a:endParaRPr lang="ru-RU"/>
        </a:p>
      </dgm:t>
    </dgm:pt>
    <dgm:pt modelId="{3D524AA1-ADD7-402D-B64C-ED646EFFEF73}">
      <dgm:prSet phldrT="[Текст]"/>
      <dgm:spPr/>
      <dgm:t>
        <a:bodyPr/>
        <a:lstStyle/>
        <a:p>
          <a:r>
            <a:rPr lang="ru-RU" dirty="0" smtClean="0"/>
            <a:t>ТЭК</a:t>
          </a:r>
          <a:endParaRPr lang="ru-RU" dirty="0"/>
        </a:p>
      </dgm:t>
    </dgm:pt>
    <dgm:pt modelId="{25D6B962-B08E-408C-BA02-0EA6B3C8BA03}" type="parTrans" cxnId="{799F2E50-3C94-498F-BB0C-9A16896BD521}">
      <dgm:prSet/>
      <dgm:spPr/>
      <dgm:t>
        <a:bodyPr/>
        <a:lstStyle/>
        <a:p>
          <a:endParaRPr lang="ru-RU"/>
        </a:p>
      </dgm:t>
    </dgm:pt>
    <dgm:pt modelId="{33DBEB3F-317C-4C5B-B3BB-6DC932EBA6DC}" type="sibTrans" cxnId="{799F2E50-3C94-498F-BB0C-9A16896BD521}">
      <dgm:prSet/>
      <dgm:spPr/>
      <dgm:t>
        <a:bodyPr/>
        <a:lstStyle/>
        <a:p>
          <a:endParaRPr lang="ru-RU"/>
        </a:p>
      </dgm:t>
    </dgm:pt>
    <dgm:pt modelId="{E3EAA51B-8CE3-45E6-8600-8EA6BF0AEC86}" type="pres">
      <dgm:prSet presAssocID="{B53FA701-C7A1-4AB4-A2D6-6106ED214A31}" presName="linearFlow" presStyleCnt="0">
        <dgm:presLayoutVars>
          <dgm:dir/>
          <dgm:resizeHandles val="exact"/>
        </dgm:presLayoutVars>
      </dgm:prSet>
      <dgm:spPr/>
    </dgm:pt>
    <dgm:pt modelId="{5A438ECE-7023-445B-A576-B84A861C97AC}" type="pres">
      <dgm:prSet presAssocID="{930AD645-EED9-4517-B64B-39A07236E1F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E3D15-D456-4346-B8DB-7E4CE92546C6}" type="pres">
      <dgm:prSet presAssocID="{651B770B-4BA4-47A0-AB99-82292A509665}" presName="spacerL" presStyleCnt="0"/>
      <dgm:spPr/>
    </dgm:pt>
    <dgm:pt modelId="{232CAD70-2980-4D7F-A698-FBFC7CD35A5E}" type="pres">
      <dgm:prSet presAssocID="{651B770B-4BA4-47A0-AB99-82292A50966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6B805F7-E0BA-41E1-BA14-245855A8D72A}" type="pres">
      <dgm:prSet presAssocID="{651B770B-4BA4-47A0-AB99-82292A509665}" presName="spacerR" presStyleCnt="0"/>
      <dgm:spPr/>
    </dgm:pt>
    <dgm:pt modelId="{037424E8-D5FD-4B34-9950-01A45B31AFD5}" type="pres">
      <dgm:prSet presAssocID="{52584FFA-0999-41D8-932E-65569AF65B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FCA22-346F-420D-AFC9-838247A7F646}" type="pres">
      <dgm:prSet presAssocID="{617BDD91-39D3-4485-9C28-0C54731B30C0}" presName="spacerL" presStyleCnt="0"/>
      <dgm:spPr/>
    </dgm:pt>
    <dgm:pt modelId="{92D02FF4-7390-4599-A5C7-574F5FEEA65A}" type="pres">
      <dgm:prSet presAssocID="{617BDD91-39D3-4485-9C28-0C54731B30C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76E07CF-A576-4528-9098-84BF9369D113}" type="pres">
      <dgm:prSet presAssocID="{617BDD91-39D3-4485-9C28-0C54731B30C0}" presName="spacerR" presStyleCnt="0"/>
      <dgm:spPr/>
    </dgm:pt>
    <dgm:pt modelId="{C9E36531-2AB1-46E6-A547-30573141A84D}" type="pres">
      <dgm:prSet presAssocID="{3D524AA1-ADD7-402D-B64C-ED646EFFEF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0D16B5-690D-4C29-A086-F12A6E5A9A8D}" type="presOf" srcId="{930AD645-EED9-4517-B64B-39A07236E1F7}" destId="{5A438ECE-7023-445B-A576-B84A861C97AC}" srcOrd="0" destOrd="0" presId="urn:microsoft.com/office/officeart/2005/8/layout/equation1"/>
    <dgm:cxn modelId="{CA918725-A295-4562-B048-C311B2F1E1BB}" type="presOf" srcId="{B53FA701-C7A1-4AB4-A2D6-6106ED214A31}" destId="{E3EAA51B-8CE3-45E6-8600-8EA6BF0AEC86}" srcOrd="0" destOrd="0" presId="urn:microsoft.com/office/officeart/2005/8/layout/equation1"/>
    <dgm:cxn modelId="{89BEA790-FF7C-4B2D-A521-6CCE60485B7F}" type="presOf" srcId="{3D524AA1-ADD7-402D-B64C-ED646EFFEF73}" destId="{C9E36531-2AB1-46E6-A547-30573141A84D}" srcOrd="0" destOrd="0" presId="urn:microsoft.com/office/officeart/2005/8/layout/equation1"/>
    <dgm:cxn modelId="{F09D6D46-B8BB-45FF-8BE4-A4606EB20E16}" type="presOf" srcId="{52584FFA-0999-41D8-932E-65569AF65B44}" destId="{037424E8-D5FD-4B34-9950-01A45B31AFD5}" srcOrd="0" destOrd="0" presId="urn:microsoft.com/office/officeart/2005/8/layout/equation1"/>
    <dgm:cxn modelId="{746343B3-F72F-43D5-8C35-7E0A55BD55F5}" type="presOf" srcId="{651B770B-4BA4-47A0-AB99-82292A509665}" destId="{232CAD70-2980-4D7F-A698-FBFC7CD35A5E}" srcOrd="0" destOrd="0" presId="urn:microsoft.com/office/officeart/2005/8/layout/equation1"/>
    <dgm:cxn modelId="{9BF87870-1825-4DCB-8BF0-22C2B2B1469A}" srcId="{B53FA701-C7A1-4AB4-A2D6-6106ED214A31}" destId="{52584FFA-0999-41D8-932E-65569AF65B44}" srcOrd="1" destOrd="0" parTransId="{0FB950BC-5946-4EA1-ABAA-1AA97F572E35}" sibTransId="{617BDD91-39D3-4485-9C28-0C54731B30C0}"/>
    <dgm:cxn modelId="{799F2E50-3C94-498F-BB0C-9A16896BD521}" srcId="{B53FA701-C7A1-4AB4-A2D6-6106ED214A31}" destId="{3D524AA1-ADD7-402D-B64C-ED646EFFEF73}" srcOrd="2" destOrd="0" parTransId="{25D6B962-B08E-408C-BA02-0EA6B3C8BA03}" sibTransId="{33DBEB3F-317C-4C5B-B3BB-6DC932EBA6DC}"/>
    <dgm:cxn modelId="{E170E139-1302-4AC2-B3A9-460C94D59C73}" srcId="{B53FA701-C7A1-4AB4-A2D6-6106ED214A31}" destId="{930AD645-EED9-4517-B64B-39A07236E1F7}" srcOrd="0" destOrd="0" parTransId="{9D9FE92A-10FD-4FB1-80BF-8B860D9C9F08}" sibTransId="{651B770B-4BA4-47A0-AB99-82292A509665}"/>
    <dgm:cxn modelId="{EF280F0F-F14E-44EF-B1A8-C67FF6B835FF}" type="presOf" srcId="{617BDD91-39D3-4485-9C28-0C54731B30C0}" destId="{92D02FF4-7390-4599-A5C7-574F5FEEA65A}" srcOrd="0" destOrd="0" presId="urn:microsoft.com/office/officeart/2005/8/layout/equation1"/>
    <dgm:cxn modelId="{B84B557A-59AF-4452-BD82-03887463CB26}" type="presParOf" srcId="{E3EAA51B-8CE3-45E6-8600-8EA6BF0AEC86}" destId="{5A438ECE-7023-445B-A576-B84A861C97AC}" srcOrd="0" destOrd="0" presId="urn:microsoft.com/office/officeart/2005/8/layout/equation1"/>
    <dgm:cxn modelId="{4AB1F5A3-BC0D-4578-8F34-634966A73647}" type="presParOf" srcId="{E3EAA51B-8CE3-45E6-8600-8EA6BF0AEC86}" destId="{0F0E3D15-D456-4346-B8DB-7E4CE92546C6}" srcOrd="1" destOrd="0" presId="urn:microsoft.com/office/officeart/2005/8/layout/equation1"/>
    <dgm:cxn modelId="{D62DC93E-6A12-4051-B345-100C0208A746}" type="presParOf" srcId="{E3EAA51B-8CE3-45E6-8600-8EA6BF0AEC86}" destId="{232CAD70-2980-4D7F-A698-FBFC7CD35A5E}" srcOrd="2" destOrd="0" presId="urn:microsoft.com/office/officeart/2005/8/layout/equation1"/>
    <dgm:cxn modelId="{3D3967A0-3B45-4A4A-B56F-216722999709}" type="presParOf" srcId="{E3EAA51B-8CE3-45E6-8600-8EA6BF0AEC86}" destId="{B6B805F7-E0BA-41E1-BA14-245855A8D72A}" srcOrd="3" destOrd="0" presId="urn:microsoft.com/office/officeart/2005/8/layout/equation1"/>
    <dgm:cxn modelId="{555B01C2-2406-4DB1-AE8E-0D78267D25F1}" type="presParOf" srcId="{E3EAA51B-8CE3-45E6-8600-8EA6BF0AEC86}" destId="{037424E8-D5FD-4B34-9950-01A45B31AFD5}" srcOrd="4" destOrd="0" presId="urn:microsoft.com/office/officeart/2005/8/layout/equation1"/>
    <dgm:cxn modelId="{C84E993D-90C7-4492-A6EA-E5F622E11F08}" type="presParOf" srcId="{E3EAA51B-8CE3-45E6-8600-8EA6BF0AEC86}" destId="{CB2FCA22-346F-420D-AFC9-838247A7F646}" srcOrd="5" destOrd="0" presId="urn:microsoft.com/office/officeart/2005/8/layout/equation1"/>
    <dgm:cxn modelId="{EF16D664-2332-4507-9E42-AD889FF240F7}" type="presParOf" srcId="{E3EAA51B-8CE3-45E6-8600-8EA6BF0AEC86}" destId="{92D02FF4-7390-4599-A5C7-574F5FEEA65A}" srcOrd="6" destOrd="0" presId="urn:microsoft.com/office/officeart/2005/8/layout/equation1"/>
    <dgm:cxn modelId="{BC6BF7B0-833C-41EA-818A-DB417FE6E651}" type="presParOf" srcId="{E3EAA51B-8CE3-45E6-8600-8EA6BF0AEC86}" destId="{076E07CF-A576-4528-9098-84BF9369D113}" srcOrd="7" destOrd="0" presId="urn:microsoft.com/office/officeart/2005/8/layout/equation1"/>
    <dgm:cxn modelId="{31A3482D-744A-4155-829F-7FA0EF231E1C}" type="presParOf" srcId="{E3EAA51B-8CE3-45E6-8600-8EA6BF0AEC86}" destId="{C9E36531-2AB1-46E6-A547-30573141A84D}" srcOrd="8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7C58E-7A44-4228-8F87-AA88CB72CAD6}" type="datetimeFigureOut">
              <a:rPr lang="ru-RU" smtClean="0"/>
              <a:pPr/>
              <a:t>12.03.2009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5B450-A5E4-48EC-A848-88E26363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6B5254-528E-440D-991F-1EA1700D5B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kritik.ru/photos/big/2006/09/04/13024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www.fototerra.ru/image.html?id=16446&amp;size=mediu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J02825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1981200"/>
            <a:ext cx="230265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600"/>
            <a:ext cx="8686800" cy="3048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ТОПЛИВНО-ЭНЕРГЕТИЧЕСКИЙ КОМПЛЕКС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048000" y="3543300"/>
            <a:ext cx="32924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Q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3" name="Picture 9" descr="J02796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10886">
            <a:off x="6433954" y="4693139"/>
            <a:ext cx="2557463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2819400" y="5791200"/>
            <a:ext cx="1143000" cy="533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5410200" y="5791200"/>
            <a:ext cx="114300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6400800" cy="1143000"/>
          </a:xfrm>
        </p:spPr>
        <p:txBody>
          <a:bodyPr/>
          <a:lstStyle/>
          <a:p>
            <a:r>
              <a:rPr lang="ru-RU" sz="6000" b="1"/>
              <a:t>ВИКТОРИНА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81000" y="2895600"/>
            <a:ext cx="8458200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spc="-360"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Mangal"/>
              </a:rPr>
              <a:t>Энергоносители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81000"/>
            <a:ext cx="23622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Назовите символ тепловой энергии в физике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19460" name="Picture 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9465" name="Oval 9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1?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077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Назовите страны, </a:t>
            </a:r>
            <a:br>
              <a:rPr lang="ru-RU" sz="8000">
                <a:solidFill>
                  <a:schemeClr val="tx1"/>
                </a:solidFill>
              </a:rPr>
            </a:br>
            <a:r>
              <a:rPr lang="ru-RU" sz="8000">
                <a:solidFill>
                  <a:schemeClr val="tx1"/>
                </a:solidFill>
              </a:rPr>
              <a:t>в которые экспортируется уголь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2533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2534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2?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7000">
                <a:solidFill>
                  <a:schemeClr val="tx1"/>
                </a:solidFill>
              </a:rPr>
              <a:t>Назовите основные тепловые носители Иркутской области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4581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458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3?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9000" dirty="0">
                <a:solidFill>
                  <a:schemeClr val="tx1"/>
                </a:solidFill>
              </a:rPr>
              <a:t>Что такое «</a:t>
            </a:r>
            <a:r>
              <a:rPr lang="ru-RU" sz="9000" dirty="0" err="1" smtClean="0">
                <a:solidFill>
                  <a:schemeClr val="tx1"/>
                </a:solidFill>
              </a:rPr>
              <a:t>голубая</a:t>
            </a:r>
            <a:r>
              <a:rPr lang="ru-RU" sz="9000" dirty="0" smtClean="0">
                <a:solidFill>
                  <a:schemeClr val="tx1"/>
                </a:solidFill>
              </a:rPr>
              <a:t> </a:t>
            </a:r>
            <a:r>
              <a:rPr lang="ru-RU" sz="9000" dirty="0" err="1" smtClean="0">
                <a:solidFill>
                  <a:schemeClr val="tx1"/>
                </a:solidFill>
              </a:rPr>
              <a:t>канфорка</a:t>
            </a:r>
            <a:r>
              <a:rPr lang="ru-RU" sz="9000" dirty="0" smtClean="0">
                <a:solidFill>
                  <a:schemeClr val="tx1"/>
                </a:solidFill>
              </a:rPr>
              <a:t>»?</a:t>
            </a:r>
            <a:endParaRPr lang="ru-RU" sz="9000" dirty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662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663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4?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8677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867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5?</a:t>
              </a:r>
            </a:p>
          </p:txBody>
        </p:sp>
      </p:grp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chemeClr val="tx1"/>
                </a:solidFill>
              </a:rPr>
              <a:t>Какое место занимает Иркутская область в мире по выработке энергии на душу населения?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57400"/>
            <a:ext cx="8686800" cy="2895600"/>
          </a:xfrm>
        </p:spPr>
        <p:txBody>
          <a:bodyPr>
            <a:normAutofit fontScale="90000"/>
          </a:bodyPr>
          <a:lstStyle/>
          <a:p>
            <a:r>
              <a:rPr lang="ru-RU" sz="9000">
                <a:solidFill>
                  <a:schemeClr val="tx1"/>
                </a:solidFill>
              </a:rPr>
              <a:t>Назовите виды электростанций</a:t>
            </a:r>
            <a:br>
              <a:rPr lang="ru-RU" sz="9000">
                <a:solidFill>
                  <a:schemeClr val="tx1"/>
                </a:solidFill>
              </a:rPr>
            </a:br>
            <a:r>
              <a:rPr lang="ru-RU" sz="6000">
                <a:solidFill>
                  <a:schemeClr val="tx1"/>
                </a:solidFill>
              </a:rPr>
              <a:t>(Иркутская область)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072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0726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6?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2773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2774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7?</a:t>
              </a:r>
            </a:p>
          </p:txBody>
        </p:sp>
      </p:grp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534400" cy="4038600"/>
          </a:xfrm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chemeClr val="tx1"/>
                </a:solidFill>
              </a:rPr>
              <a:t>На сколько лет добычи хватит угля, поставленного на баланс в Иркутской области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chemeClr val="tx1"/>
                </a:solidFill>
              </a:rPr>
              <a:t>Назовите ГЭС, расположенные </a:t>
            </a:r>
            <a:br>
              <a:rPr lang="ru-RU" sz="6000">
                <a:solidFill>
                  <a:schemeClr val="tx1"/>
                </a:solidFill>
              </a:rPr>
            </a:br>
            <a:r>
              <a:rPr lang="ru-RU" sz="6000">
                <a:solidFill>
                  <a:schemeClr val="tx1"/>
                </a:solidFill>
              </a:rPr>
              <a:t>на территории Иркутской области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00800" y="0"/>
            <a:ext cx="2743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5301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530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530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8?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Что можно получать из угля?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686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687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9?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9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 урока</a:t>
            </a:r>
            <a:endParaRPr lang="ru-RU" sz="9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534400" cy="4648200"/>
          </a:xfr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>
              <a:buAutoNum type="arabicPeriod"/>
            </a:pPr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Определение</a:t>
            </a:r>
          </a:p>
          <a:p>
            <a:pPr marL="514350" indent="-514350">
              <a:buAutoNum type="arabicPeriod"/>
            </a:pPr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топливно-энергетического комплекса</a:t>
            </a:r>
          </a:p>
          <a:p>
            <a:pPr marL="514350" indent="-514350">
              <a:buAutoNum type="arabicPeriod"/>
            </a:pPr>
            <a:r>
              <a:rPr lang="ru-RU" sz="4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Гидроэлектроэнергетика</a:t>
            </a:r>
            <a:endParaRPr lang="ru-RU" sz="4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Перспективы газовой промышленности</a:t>
            </a:r>
          </a:p>
          <a:p>
            <a:pPr marL="514350" indent="-514350">
              <a:buAutoNum type="arabicPeriod"/>
            </a:pPr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</a:p>
          <a:p>
            <a:pPr marL="514350" indent="-514350">
              <a:buAutoNum type="arabicPeriod"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chemeClr val="tx1"/>
                </a:solidFill>
              </a:rPr>
              <a:t>На сколько сантиметров вырос уровень воды в Байкале при построении   Иркутской ГЭС?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553200" y="0"/>
            <a:ext cx="25908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8917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891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10?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Единица объема продаваемой нефти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77000" y="0"/>
            <a:ext cx="26670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4096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0966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11?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553200" y="0"/>
            <a:ext cx="25908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43013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3014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12?</a:t>
              </a:r>
            </a:p>
          </p:txBody>
        </p:sp>
      </p:grp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7000">
                <a:solidFill>
                  <a:schemeClr val="tx1"/>
                </a:solidFill>
              </a:rPr>
              <a:t>Максимальный уровень стоимости 1 барреля нефти на мировом рынке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Назовите бога огня в любой мифологии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553200" y="0"/>
            <a:ext cx="25908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45061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506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13?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89154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Назовите альтернативные источники тепловой энергии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553200" y="0"/>
            <a:ext cx="25908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0181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018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14?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/>
          <a:lstStyle/>
          <a:p>
            <a:r>
              <a:rPr lang="ru-RU" sz="7500">
                <a:solidFill>
                  <a:schemeClr val="tx1"/>
                </a:solidFill>
              </a:rPr>
              <a:t>Что такое </a:t>
            </a:r>
            <a:br>
              <a:rPr lang="ru-RU" sz="7500">
                <a:solidFill>
                  <a:schemeClr val="tx1"/>
                </a:solidFill>
              </a:rPr>
            </a:br>
            <a:r>
              <a:rPr lang="ru-RU" sz="7500">
                <a:solidFill>
                  <a:schemeClr val="tx1"/>
                </a:solidFill>
              </a:rPr>
              <a:t>«черное золото»?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24600" y="0"/>
            <a:ext cx="28194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222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223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15?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458200" cy="3352800"/>
          </a:xfrm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chemeClr val="tx1"/>
                </a:solidFill>
              </a:rPr>
              <a:t>Какое место занимает Иркутская область в России по объемам добычи угля?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48400" y="0"/>
            <a:ext cx="28956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4277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427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16?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Что может помешать выработке электроэнергии?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0"/>
            <a:ext cx="25146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4821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482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17?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00800" y="0"/>
            <a:ext cx="2743200" cy="2357438"/>
            <a:chOff x="4128" y="240"/>
            <a:chExt cx="1488" cy="14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64516" name="Picture 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4517" name="Oval 5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18?</a:t>
              </a:r>
            </a:p>
          </p:txBody>
        </p:sp>
      </p:grp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534400" cy="4038600"/>
          </a:xfrm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chemeClr val="tx1"/>
                </a:solidFill>
              </a:rPr>
              <a:t>На сколько % выработаны запасы нефти, поставленные на баланс в Иркутской области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en-US" sz="30000" dirty="0">
                <a:solidFill>
                  <a:schemeClr val="tx1"/>
                </a:solidFill>
              </a:rPr>
              <a:t>Q</a:t>
            </a:r>
            <a:endParaRPr lang="ru-RU" sz="30000" dirty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150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51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</a:t>
              </a:r>
              <a:r>
                <a:rPr lang="en-US" sz="6000" b="1">
                  <a:solidFill>
                    <a:srgbClr val="800000"/>
                  </a:solidFill>
                </a:rPr>
                <a:t>!</a:t>
              </a:r>
              <a:endParaRPr lang="ru-RU" sz="6000" b="1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3124200" cy="12414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9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1. ТЭК</a:t>
            </a:r>
            <a:endParaRPr lang="ru-RU" sz="9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6200" y="228600"/>
            <a:ext cx="4953000" cy="6477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Сложная 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межотраслевая система, осуществляющая добычу топлива, производство гидравлической и тепловой энергии, ее транспортировку, распределение и использование</a:t>
            </a:r>
          </a:p>
          <a:p>
            <a:pPr>
              <a:buAutoNum type="arabicPeriod"/>
            </a:pP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 descr="D:\Общие документы\1000 Рисунков\ПЛАНЕТА\экология, заводы, мусор\J01992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3293304" cy="517525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90500" y="3390900"/>
            <a:ext cx="68580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2900" y="3390900"/>
            <a:ext cx="6858000" cy="76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7400"/>
            <a:ext cx="8077200" cy="2895600"/>
          </a:xfrm>
        </p:spPr>
        <p:txBody>
          <a:bodyPr>
            <a:normAutofit fontScale="90000"/>
          </a:bodyPr>
          <a:lstStyle/>
          <a:p>
            <a:r>
              <a:rPr lang="ru-RU" sz="11000">
                <a:solidFill>
                  <a:schemeClr val="tx1"/>
                </a:solidFill>
              </a:rPr>
              <a:t>Швейцария, Япония</a:t>
            </a:r>
            <a:endParaRPr lang="ru-RU" sz="300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3557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355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2!</a:t>
              </a:r>
            </a:p>
          </p:txBody>
        </p:sp>
      </p:grp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114800"/>
            <a:ext cx="1901825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"/>
            <a:ext cx="167833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10000">
                <a:solidFill>
                  <a:schemeClr val="tx1"/>
                </a:solidFill>
              </a:rPr>
              <a:t>Уголь, нефть, газ, вода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560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5606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3!</a:t>
              </a:r>
            </a:p>
          </p:txBody>
        </p:sp>
      </p:grp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2286000" y="304800"/>
            <a:ext cx="609600" cy="14478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7200" y="304800"/>
            <a:ext cx="1524000" cy="1447800"/>
            <a:chOff x="768" y="288"/>
            <a:chExt cx="960" cy="912"/>
          </a:xfrm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768" y="288"/>
              <a:ext cx="960" cy="9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 rot="5400000">
              <a:off x="792" y="264"/>
              <a:ext cx="912" cy="960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10000">
                <a:solidFill>
                  <a:schemeClr val="tx1"/>
                </a:solidFill>
              </a:rPr>
              <a:t>Природный газ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7653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7654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4!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00400"/>
            <a:ext cx="71628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29701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970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5!</a:t>
              </a:r>
            </a:p>
          </p:txBody>
        </p:sp>
      </p:grp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en-US" sz="10000" b="1">
                <a:solidFill>
                  <a:schemeClr val="tx1"/>
                </a:solidFill>
              </a:rPr>
              <a:t>II</a:t>
            </a:r>
            <a:br>
              <a:rPr lang="en-US" sz="10000" b="1">
                <a:solidFill>
                  <a:schemeClr val="tx1"/>
                </a:solidFill>
              </a:rPr>
            </a:br>
            <a:r>
              <a:rPr lang="ru-RU" sz="10000" b="1">
                <a:solidFill>
                  <a:schemeClr val="tx1"/>
                </a:solidFill>
              </a:rPr>
              <a:t>место</a:t>
            </a:r>
            <a:r>
              <a:rPr lang="ru-RU" sz="6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8" name="Rectangle 8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629400" cy="1905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000" b="1">
                <a:solidFill>
                  <a:schemeClr val="tx1"/>
                </a:solidFill>
              </a:rPr>
              <a:t>Иркутская область занимает второе место  в мире после Норвегии</a:t>
            </a:r>
            <a:r>
              <a:rPr lang="ru-RU" sz="600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6656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76212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70" name="Picture 10"/>
          <p:cNvPicPr>
            <a:picLocks noChangeAspect="1" noChangeArrowheads="1"/>
          </p:cNvPicPr>
          <p:nvPr/>
        </p:nvPicPr>
        <p:blipFill>
          <a:blip r:embed="rId3"/>
          <a:srcRect l="1787" b="15771"/>
          <a:stretch>
            <a:fillRect/>
          </a:stretch>
        </p:blipFill>
        <p:spPr bwMode="auto">
          <a:xfrm>
            <a:off x="381000" y="2362200"/>
            <a:ext cx="8458200" cy="4267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174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175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6!</a:t>
              </a:r>
            </a:p>
          </p:txBody>
        </p:sp>
      </p:grp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533775"/>
            <a:ext cx="3962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91440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0000" dirty="0">
                <a:solidFill>
                  <a:schemeClr val="tx1"/>
                </a:solidFill>
              </a:rPr>
              <a:t>Тепловые,</a:t>
            </a:r>
            <a:br>
              <a:rPr lang="ru-RU" sz="10000" dirty="0">
                <a:solidFill>
                  <a:schemeClr val="tx1"/>
                </a:solidFill>
              </a:rPr>
            </a:br>
            <a:r>
              <a:rPr lang="ru-RU" sz="10000" dirty="0" err="1">
                <a:solidFill>
                  <a:schemeClr val="tx1"/>
                </a:solidFill>
              </a:rPr>
              <a:t>Гидроэлектро-станции</a:t>
            </a:r>
            <a:endParaRPr lang="ru-RU" sz="1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905000"/>
            <a:ext cx="5562600" cy="4267200"/>
          </a:xfrm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ru-RU" sz="15000">
                <a:solidFill>
                  <a:schemeClr val="tx1"/>
                </a:solidFill>
              </a:rPr>
              <a:t>500-600 </a:t>
            </a:r>
            <a:r>
              <a:rPr lang="ru-RU" sz="8000">
                <a:solidFill>
                  <a:schemeClr val="tx1"/>
                </a:solidFill>
              </a:rPr>
              <a:t>лет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3797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379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7!</a:t>
              </a:r>
            </a:p>
          </p:txBody>
        </p:sp>
      </p:grp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314007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9144000" cy="5029200"/>
          </a:xfrm>
        </p:spPr>
        <p:txBody>
          <a:bodyPr/>
          <a:lstStyle/>
          <a:p>
            <a:r>
              <a:rPr lang="ru-RU" sz="8000" dirty="0">
                <a:solidFill>
                  <a:schemeClr val="tx1"/>
                </a:solidFill>
              </a:rPr>
              <a:t>Иркутская, Братская,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ru-RU" sz="8000" dirty="0" err="1">
                <a:solidFill>
                  <a:schemeClr val="tx1"/>
                </a:solidFill>
              </a:rPr>
              <a:t>Усть-Илимская</a:t>
            </a:r>
            <a:r>
              <a:rPr lang="ru-RU" sz="8000" dirty="0">
                <a:solidFill>
                  <a:schemeClr val="tx1"/>
                </a:solidFill>
              </a:rPr>
              <a:t>, </a:t>
            </a:r>
            <a:r>
              <a:rPr lang="ru-RU" sz="8000" dirty="0" err="1">
                <a:solidFill>
                  <a:schemeClr val="tx1"/>
                </a:solidFill>
              </a:rPr>
              <a:t>Мамаканская</a:t>
            </a:r>
            <a:endParaRPr lang="ru-RU" sz="8000" dirty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632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6326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8!</a:t>
              </a: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6553200"/>
          </a:xfrm>
        </p:spPr>
        <p:txBody>
          <a:bodyPr/>
          <a:lstStyle/>
          <a:p>
            <a:r>
              <a:rPr lang="ru-RU" sz="6000">
                <a:solidFill>
                  <a:schemeClr val="tx1"/>
                </a:solidFill>
              </a:rPr>
              <a:t>Фосфорные удобрения, газ, углеродное сырье для пластмассы.</a:t>
            </a:r>
            <a:br>
              <a:rPr lang="ru-RU" sz="6000">
                <a:solidFill>
                  <a:schemeClr val="tx1"/>
                </a:solidFill>
              </a:rPr>
            </a:br>
            <a:r>
              <a:rPr lang="ru-RU" sz="4000" u="sng">
                <a:solidFill>
                  <a:schemeClr val="tx1"/>
                </a:solidFill>
              </a:rPr>
              <a:t>Засчитываются ответы:</a:t>
            </a:r>
            <a:r>
              <a:rPr lang="ru-RU" sz="4000">
                <a:solidFill>
                  <a:schemeClr val="tx1"/>
                </a:solidFill>
              </a:rPr>
              <a:t> </a:t>
            </a:r>
            <a:br>
              <a:rPr lang="ru-RU" sz="4000">
                <a:solidFill>
                  <a:schemeClr val="tx1"/>
                </a:solidFill>
              </a:rPr>
            </a:br>
            <a:r>
              <a:rPr lang="ru-RU" sz="4000">
                <a:solidFill>
                  <a:schemeClr val="tx1"/>
                </a:solidFill>
              </a:rPr>
              <a:t>таблетки активированного угля, алмазы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7893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7894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9!</a:t>
              </a:r>
            </a:p>
          </p:txBody>
        </p:sp>
      </p:grp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505200"/>
            <a:ext cx="170338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14800"/>
            <a:ext cx="16811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563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733800"/>
            <a:ext cx="7696200" cy="2895600"/>
          </a:xfrm>
        </p:spPr>
        <p:txBody>
          <a:bodyPr/>
          <a:lstStyle/>
          <a:p>
            <a:pPr algn="r"/>
            <a:r>
              <a:rPr lang="ru-RU" sz="9000">
                <a:solidFill>
                  <a:schemeClr val="hlink"/>
                </a:solidFill>
              </a:rPr>
              <a:t>1 метр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9941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994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10!</a:t>
              </a:r>
            </a:p>
          </p:txBody>
        </p:sp>
      </p:grpSp>
      <p:sp>
        <p:nvSpPr>
          <p:cNvPr id="39948" name="AutoShape 12"/>
          <p:cNvSpPr>
            <a:spLocks noChangeAspect="1" noChangeArrowheads="1" noTextEdit="1"/>
          </p:cNvSpPr>
          <p:nvPr/>
        </p:nvSpPr>
        <p:spPr bwMode="auto">
          <a:xfrm>
            <a:off x="411480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3124200" cy="12414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9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1. ЛЭП</a:t>
            </a:r>
            <a:endParaRPr lang="ru-RU" sz="9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6200" y="228600"/>
            <a:ext cx="4953000" cy="6477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ЛЭП-500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Главная энергетическая артерия Восточной Сибири. Протянулась от Иркутска до Братска. Питает электроэнергией производство, социальные учреждения, инфраструктуру Иркутска, Ангарска, Усолья-Сибирского, Черемхово, а также -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ВСЖД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AutoNum type="arabicPeriod"/>
            </a:pPr>
            <a:endParaRPr lang="ru-RU" sz="3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90500" y="3390900"/>
            <a:ext cx="68580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2900" y="3390900"/>
            <a:ext cx="6858000" cy="76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123" name="Picture 3" descr="Картинка 4 из 23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524000"/>
            <a:ext cx="316992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315200" cy="2209800"/>
          </a:xfrm>
        </p:spPr>
        <p:txBody>
          <a:bodyPr/>
          <a:lstStyle/>
          <a:p>
            <a:pPr algn="l"/>
            <a:r>
              <a:rPr lang="ru-RU" sz="4000">
                <a:solidFill>
                  <a:schemeClr val="tx1"/>
                </a:solidFill>
              </a:rPr>
              <a:t>ГЭС: влияние строительства на уровень воды в оз. Байкал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610600" cy="3810000"/>
          </a:xfrm>
        </p:spPr>
        <p:txBody>
          <a:bodyPr>
            <a:noAutofit/>
          </a:bodyPr>
          <a:lstStyle/>
          <a:p>
            <a:r>
              <a:rPr lang="ru-RU" sz="3500" b="1" dirty="0"/>
              <a:t>Вдоль побережья Байкала, в пониженных дельтовых речных участках, в зону затопления попало около 100 тыс. га земли, 127 населенных пунктов, из них 9 городских. Всего в период строительства Иркутской ГЭС было переселено 17 тысяч человек (1/5 населения г. Усолье-Сибирское)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76212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8458200" cy="2895600"/>
          </a:xfrm>
        </p:spPr>
        <p:txBody>
          <a:bodyPr/>
          <a:lstStyle/>
          <a:p>
            <a:r>
              <a:rPr lang="ru-RU" sz="15000">
                <a:solidFill>
                  <a:schemeClr val="tx1"/>
                </a:solidFill>
              </a:rPr>
              <a:t>Баррель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4198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99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11!</a:t>
              </a:r>
            </a:p>
          </p:txBody>
        </p:sp>
      </p:grp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900488"/>
            <a:ext cx="3124200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5638800" cy="2743200"/>
          </a:xfrm>
        </p:spPr>
        <p:txBody>
          <a:bodyPr>
            <a:normAutofit fontScale="90000"/>
          </a:bodyPr>
          <a:lstStyle/>
          <a:p>
            <a:r>
              <a:rPr lang="ru-RU" sz="20000">
                <a:solidFill>
                  <a:schemeClr val="tx1"/>
                </a:solidFill>
              </a:rPr>
              <a:t>100</a:t>
            </a:r>
            <a:endParaRPr lang="en-US" sz="2000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44037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403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12!</a:t>
              </a:r>
            </a:p>
          </p:txBody>
        </p:sp>
      </p:grpSp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7208">
            <a:off x="3962400" y="2743200"/>
            <a:ext cx="4633913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5486400" cy="5638800"/>
          </a:xfrm>
        </p:spPr>
        <p:txBody>
          <a:bodyPr>
            <a:normAutofit fontScale="90000"/>
          </a:bodyPr>
          <a:lstStyle/>
          <a:p>
            <a:pPr algn="l"/>
            <a:r>
              <a:rPr lang="ru-RU" sz="7500">
                <a:solidFill>
                  <a:schemeClr val="tx1"/>
                </a:solidFill>
              </a:rPr>
              <a:t>Дажбог на Руси,</a:t>
            </a:r>
            <a:br>
              <a:rPr lang="ru-RU" sz="7500">
                <a:solidFill>
                  <a:schemeClr val="tx1"/>
                </a:solidFill>
              </a:rPr>
            </a:br>
            <a:r>
              <a:rPr lang="ru-RU" sz="7500">
                <a:solidFill>
                  <a:schemeClr val="tx1"/>
                </a:solidFill>
              </a:rPr>
              <a:t>Гефест в Греции,</a:t>
            </a:r>
            <a:br>
              <a:rPr lang="ru-RU" sz="7500">
                <a:solidFill>
                  <a:schemeClr val="tx1"/>
                </a:solidFill>
              </a:rPr>
            </a:br>
            <a:r>
              <a:rPr lang="ru-RU" sz="7500">
                <a:solidFill>
                  <a:schemeClr val="tx1"/>
                </a:solidFill>
              </a:rPr>
              <a:t>Вулкан в Риме</a:t>
            </a:r>
          </a:p>
        </p:txBody>
      </p:sp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3657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49157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915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13!</a:t>
              </a: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5638800" cy="3657600"/>
          </a:xfrm>
        </p:spPr>
        <p:txBody>
          <a:bodyPr/>
          <a:lstStyle/>
          <a:p>
            <a:r>
              <a:rPr lang="ru-RU" sz="7000">
                <a:solidFill>
                  <a:schemeClr val="tx1"/>
                </a:solidFill>
              </a:rPr>
              <a:t>Солнечный свет, ветер, земля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22860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120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1206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14!</a:t>
              </a:r>
            </a:p>
          </p:txBody>
        </p:sp>
      </p:grp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609600"/>
            <a:ext cx="2792413" cy="602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7400" y="1066800"/>
            <a:ext cx="4546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3253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3254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15!</a:t>
              </a:r>
            </a:p>
          </p:txBody>
        </p:sp>
      </p:grpSp>
      <p:sp>
        <p:nvSpPr>
          <p:cNvPr id="53260" name="Text Box 12"/>
          <p:cNvSpPr txBox="1">
            <a:spLocks noChangeArrowheads="1"/>
          </p:cNvSpPr>
          <p:nvPr/>
        </p:nvSpPr>
        <p:spPr bwMode="auto">
          <a:xfrm rot="-1118893">
            <a:off x="0" y="1447800"/>
            <a:ext cx="6746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5000">
                <a:effectLst>
                  <a:outerShdw blurRad="38100" dist="38100" dir="2700000" algn="tl">
                    <a:srgbClr val="000000"/>
                  </a:outerShdw>
                </a:effectLst>
              </a:rPr>
              <a:t>нефть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00400"/>
            <a:ext cx="71628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8373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8374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16!</a:t>
              </a:r>
            </a:p>
          </p:txBody>
        </p:sp>
      </p:grpSp>
      <p:sp>
        <p:nvSpPr>
          <p:cNvPr id="58376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en-US" sz="10000" b="1">
                <a:solidFill>
                  <a:schemeClr val="tx1"/>
                </a:solidFill>
              </a:rPr>
              <a:t>IV</a:t>
            </a:r>
            <a:br>
              <a:rPr lang="en-US" sz="10000" b="1">
                <a:solidFill>
                  <a:schemeClr val="tx1"/>
                </a:solidFill>
              </a:rPr>
            </a:br>
            <a:r>
              <a:rPr lang="ru-RU" sz="10000" b="1">
                <a:solidFill>
                  <a:schemeClr val="tx1"/>
                </a:solidFill>
              </a:rPr>
              <a:t>место</a:t>
            </a:r>
            <a:r>
              <a:rPr lang="ru-RU" sz="60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629400" cy="17526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4000" b="1" dirty="0">
                <a:solidFill>
                  <a:schemeClr val="tx1"/>
                </a:solidFill>
              </a:rPr>
              <a:t>Иркутская область занимает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IV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место  в России</a:t>
            </a:r>
            <a:r>
              <a:rPr lang="ru-RU" sz="60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67609" name="Group 25"/>
          <p:cNvGraphicFramePr>
            <a:graphicFrameLocks noGrp="1"/>
          </p:cNvGraphicFramePr>
          <p:nvPr>
            <p:ph type="tbl" idx="1"/>
          </p:nvPr>
        </p:nvGraphicFramePr>
        <p:xfrm>
          <a:off x="457200" y="2209800"/>
          <a:ext cx="8229600" cy="388620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Регион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Объем добычи,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Кемеровская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Красноярский край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Ростовская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Иркутская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76212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Что вырабатывают ТЭЦ?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00800" y="0"/>
            <a:ext cx="2743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9397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398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9399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19?</a:t>
              </a: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3581400"/>
          </a:xfrm>
        </p:spPr>
        <p:txBody>
          <a:bodyPr/>
          <a:lstStyle/>
          <a:p>
            <a:r>
              <a:rPr lang="ru-RU" sz="7000">
                <a:solidFill>
                  <a:schemeClr val="tx1"/>
                </a:solidFill>
              </a:rPr>
              <a:t>Сколько литров составляет баррель?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77000" y="0"/>
            <a:ext cx="26670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6144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1446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447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20?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990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9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2. ТЭК: структура</a:t>
            </a:r>
            <a:endParaRPr lang="ru-RU" sz="9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04800" y="12954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371600"/>
            <a:ext cx="8610600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Производственная структура:</a:t>
            </a:r>
          </a:p>
          <a:p>
            <a:pPr algn="ctr"/>
            <a:r>
              <a:rPr lang="ru-RU" sz="2400" b="1" dirty="0" smtClean="0"/>
              <a:t>здания, ЛЭП, подстанции, теплоцентрали, </a:t>
            </a:r>
            <a:r>
              <a:rPr lang="ru-RU" sz="2400" b="1" dirty="0" err="1" smtClean="0"/>
              <a:t>нефтегазопроводы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486400"/>
            <a:ext cx="8610600" cy="954107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Топливная энергетика:</a:t>
            </a:r>
          </a:p>
          <a:p>
            <a:pPr algn="ctr"/>
            <a:r>
              <a:rPr lang="ru-RU" sz="2600" b="1" dirty="0" smtClean="0"/>
              <a:t>угольная, газовая, нефтяная и нефтеперерабатывающая</a:t>
            </a:r>
            <a:endParaRPr lang="ru-RU" sz="26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990600" y="2438400"/>
            <a:ext cx="457200" cy="457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67200" y="2438400"/>
            <a:ext cx="457200" cy="457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543800" y="2438400"/>
            <a:ext cx="457200" cy="457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343400" y="4953000"/>
            <a:ext cx="457200" cy="457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9200">
                <a:solidFill>
                  <a:schemeClr val="tx1"/>
                </a:solidFill>
              </a:rPr>
              <a:t>Колебания речного стока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3584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5846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17!</a:t>
              </a: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752600"/>
            <a:ext cx="5791200" cy="2590800"/>
          </a:xfrm>
        </p:spPr>
        <p:txBody>
          <a:bodyPr>
            <a:normAutofit fontScale="90000"/>
          </a:bodyPr>
          <a:lstStyle/>
          <a:p>
            <a:r>
              <a:rPr lang="ru-RU" sz="20000" dirty="0">
                <a:solidFill>
                  <a:schemeClr val="tx1"/>
                </a:solidFill>
              </a:rPr>
              <a:t>0,1%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5734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735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18!</a:t>
              </a:r>
            </a:p>
          </p:txBody>
        </p:sp>
      </p:grpSp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0"/>
            <a:ext cx="28194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8458200" cy="2895600"/>
          </a:xfrm>
        </p:spPr>
        <p:txBody>
          <a:bodyPr>
            <a:normAutofit fontScale="90000"/>
          </a:bodyPr>
          <a:lstStyle/>
          <a:p>
            <a:r>
              <a:rPr lang="ru-RU" sz="8000">
                <a:solidFill>
                  <a:schemeClr val="tx1"/>
                </a:solidFill>
              </a:rPr>
              <a:t>Электроэнергия, горячая вода, пар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24600" y="0"/>
            <a:ext cx="28194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60421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0422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>
                  <a:solidFill>
                    <a:srgbClr val="800000"/>
                  </a:solidFill>
                </a:rPr>
                <a:t>19!</a:t>
              </a:r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458200" cy="2895600"/>
          </a:xfrm>
        </p:spPr>
        <p:txBody>
          <a:bodyPr/>
          <a:lstStyle/>
          <a:p>
            <a:r>
              <a:rPr lang="en-US" sz="9000">
                <a:solidFill>
                  <a:schemeClr val="tx1"/>
                </a:solidFill>
                <a:latin typeface="Verdana" pitchFamily="34" charset="0"/>
              </a:rPr>
              <a:t>~</a:t>
            </a:r>
            <a:r>
              <a:rPr lang="ru-RU" sz="9000">
                <a:solidFill>
                  <a:schemeClr val="tx1"/>
                </a:solidFill>
                <a:latin typeface="Verdana" pitchFamily="34" charset="0"/>
              </a:rPr>
              <a:t> 159 литров</a:t>
            </a:r>
            <a:endParaRPr lang="en-US" sz="900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0"/>
            <a:ext cx="2362200" cy="2357438"/>
            <a:chOff x="4128" y="240"/>
            <a:chExt cx="1488" cy="14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8" y="240"/>
              <a:ext cx="1488" cy="1485"/>
              <a:chOff x="4128" y="240"/>
              <a:chExt cx="1488" cy="1485"/>
            </a:xfrm>
          </p:grpSpPr>
          <p:pic>
            <p:nvPicPr>
              <p:cNvPr id="6246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28" y="240"/>
                <a:ext cx="1488" cy="1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2470" name="Oval 6"/>
              <p:cNvSpPr>
                <a:spLocks noChangeArrowheads="1"/>
              </p:cNvSpPr>
              <p:nvPr/>
            </p:nvSpPr>
            <p:spPr bwMode="auto">
              <a:xfrm>
                <a:off x="4560" y="672"/>
                <a:ext cx="672" cy="672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2471" name="Text Box 7"/>
            <p:cNvSpPr txBox="1">
              <a:spLocks noChangeArrowheads="1"/>
            </p:cNvSpPr>
            <p:nvPr/>
          </p:nvSpPr>
          <p:spPr bwMode="auto">
            <a:xfrm>
              <a:off x="4464" y="720"/>
              <a:ext cx="91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000" b="1" dirty="0" smtClean="0">
                  <a:solidFill>
                    <a:srgbClr val="800000"/>
                  </a:solidFill>
                </a:rPr>
                <a:t>20!</a:t>
              </a:r>
              <a:endParaRPr lang="ru-RU" sz="6000" b="1" dirty="0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im3-tub.yandex.net/i?id=70118384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86000"/>
            <a:ext cx="1352550" cy="1000126"/>
          </a:xfrm>
          <a:prstGeom prst="rect">
            <a:avLst/>
          </a:prstGeom>
          <a:noFill/>
        </p:spPr>
      </p:pic>
      <p:pic>
        <p:nvPicPr>
          <p:cNvPr id="11268" name="Picture 4" descr="http://im3-tub.yandex.net/i?id=3908485&amp;tov=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4038600"/>
            <a:ext cx="142875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990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9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Задача 1.</a:t>
            </a:r>
            <a:endParaRPr lang="ru-RU" sz="9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8610600" cy="470898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а. Расшифруйте аббревиатуры:</a:t>
            </a:r>
          </a:p>
          <a:p>
            <a:pPr algn="ctr"/>
            <a:r>
              <a:rPr lang="ru-RU" sz="6000" b="1" dirty="0" smtClean="0"/>
              <a:t>ГЭС, ТЭЦ, ЛЭП</a:t>
            </a:r>
          </a:p>
          <a:p>
            <a:pPr algn="ctr"/>
            <a:r>
              <a:rPr lang="ru-RU" sz="6000" b="1" dirty="0" smtClean="0"/>
              <a:t>б. Какие ресурсы ИО формируют ТЭК?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81000" y="381000"/>
            <a:ext cx="2619068" cy="2619068"/>
            <a:chOff x="6571441" y="1686231"/>
            <a:chExt cx="1885336" cy="1885336"/>
          </a:xfrm>
        </p:grpSpPr>
        <p:sp>
          <p:nvSpPr>
            <p:cNvPr id="5" name="Овал 4"/>
            <p:cNvSpPr/>
            <p:nvPr/>
          </p:nvSpPr>
          <p:spPr>
            <a:xfrm>
              <a:off x="6571441" y="1686231"/>
              <a:ext cx="1885336" cy="18853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6847542" y="1962332"/>
              <a:ext cx="1333134" cy="13331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930" tIns="74930" rIns="74930" bIns="7493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900" kern="1200" dirty="0" smtClean="0"/>
                <a:t>ТЭК ИО</a:t>
              </a:r>
              <a:endParaRPr lang="ru-RU" sz="5900" kern="1200" dirty="0"/>
            </a:p>
          </p:txBody>
        </p:sp>
      </p:grpSp>
      <p:pic>
        <p:nvPicPr>
          <p:cNvPr id="9218" name="Picture 2" descr="http://im0-tub.yandex.net/i?id=13324879&amp;to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810000"/>
            <a:ext cx="2743200" cy="26000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220" name="Picture 4" descr="Картинка 2 из 22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34522" t="16000" b="18000"/>
          <a:stretch>
            <a:fillRect/>
          </a:stretch>
        </p:blipFill>
        <p:spPr bwMode="auto">
          <a:xfrm>
            <a:off x="2895600" y="381000"/>
            <a:ext cx="3324225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224" name="Picture 8" descr="http://im4-tub.yandex.net/i?id=80043080&amp;tov=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2667000"/>
            <a:ext cx="25908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5" name="Группа 14"/>
          <p:cNvGrpSpPr/>
          <p:nvPr/>
        </p:nvGrpSpPr>
        <p:grpSpPr>
          <a:xfrm>
            <a:off x="6096000" y="304800"/>
            <a:ext cx="2619068" cy="2619068"/>
            <a:chOff x="6571441" y="1686231"/>
            <a:chExt cx="1885336" cy="1885336"/>
          </a:xfrm>
        </p:grpSpPr>
        <p:sp>
          <p:nvSpPr>
            <p:cNvPr id="16" name="Овал 15"/>
            <p:cNvSpPr/>
            <p:nvPr/>
          </p:nvSpPr>
          <p:spPr>
            <a:xfrm>
              <a:off x="6571441" y="1686231"/>
              <a:ext cx="1885336" cy="18853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4"/>
            <p:cNvSpPr/>
            <p:nvPr/>
          </p:nvSpPr>
          <p:spPr>
            <a:xfrm>
              <a:off x="6847542" y="1962332"/>
              <a:ext cx="1333134" cy="13331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930" tIns="74930" rIns="74930" bIns="7493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000" kern="1200" dirty="0" smtClean="0"/>
                <a:t>Ангара, уголь, нефть, газ</a:t>
              </a:r>
              <a:endParaRPr lang="ru-RU" sz="3000" kern="1200" dirty="0"/>
            </a:p>
          </p:txBody>
        </p:sp>
      </p:grpSp>
      <p:pic>
        <p:nvPicPr>
          <p:cNvPr id="9232" name="Picture 16" descr="http://im5-tub.yandex.net/i?id=13586523&amp;tov=5"/>
          <p:cNvPicPr>
            <a:picLocks noChangeAspect="1" noChangeArrowheads="1"/>
          </p:cNvPicPr>
          <p:nvPr/>
        </p:nvPicPr>
        <p:blipFill>
          <a:blip r:embed="rId7"/>
          <a:srcRect l="24000" t="27908" r="22000" b="23354"/>
          <a:stretch>
            <a:fillRect/>
          </a:stretch>
        </p:blipFill>
        <p:spPr bwMode="auto">
          <a:xfrm>
            <a:off x="5334000" y="2438400"/>
            <a:ext cx="2590800" cy="26867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234" name="Picture 18" descr="http://im4-tub.yandex.net/i?id=10284404&amp;tov=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1600200"/>
            <a:ext cx="2133600" cy="2286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990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9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Задача 2.</a:t>
            </a:r>
            <a:endParaRPr lang="ru-RU" sz="9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8610600" cy="501675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Сравните Иркутскую, Братскую, </a:t>
            </a:r>
            <a:r>
              <a:rPr lang="ru-RU" sz="4000" b="1" dirty="0" err="1" smtClean="0"/>
              <a:t>Усть-Илимскую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Мамаканскую</a:t>
            </a:r>
            <a:r>
              <a:rPr lang="ru-RU" sz="4000" b="1" dirty="0" smtClean="0"/>
              <a:t> ГЭС:</a:t>
            </a:r>
          </a:p>
          <a:p>
            <a:pPr algn="ctr"/>
            <a:r>
              <a:rPr lang="ru-RU" sz="4000" b="1" dirty="0" smtClean="0"/>
              <a:t>а. Год начала строительства</a:t>
            </a:r>
          </a:p>
          <a:p>
            <a:pPr algn="ctr"/>
            <a:r>
              <a:rPr lang="ru-RU" sz="4000" b="1" dirty="0" smtClean="0"/>
              <a:t>б.Место расположения</a:t>
            </a:r>
          </a:p>
          <a:p>
            <a:pPr algn="ctr"/>
            <a:r>
              <a:rPr lang="ru-RU" sz="4000" b="1" dirty="0" smtClean="0"/>
              <a:t>в. Среднегодовая выработка</a:t>
            </a:r>
          </a:p>
          <a:p>
            <a:pPr algn="ctr"/>
            <a:r>
              <a:rPr lang="ru-RU" sz="4000" b="1" dirty="0" smtClean="0"/>
              <a:t>г.Себестоимость электроэнергии</a:t>
            </a:r>
          </a:p>
          <a:p>
            <a:pPr algn="ctr"/>
            <a:r>
              <a:rPr lang="ru-RU" sz="4000" b="1" dirty="0" smtClean="0"/>
              <a:t>д.Автор проекта</a:t>
            </a:r>
          </a:p>
          <a:p>
            <a:pPr algn="ctr"/>
            <a:r>
              <a:rPr lang="ru-RU" sz="4000" b="1" dirty="0" smtClean="0"/>
              <a:t>е. Объем водной массы</a:t>
            </a:r>
            <a:endParaRPr lang="ru-RU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25437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Изящная">
      <a:dk1>
        <a:sysClr val="windowText" lastClr="25437C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25437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538</Words>
  <PresentationFormat>Экран (4:3)</PresentationFormat>
  <Paragraphs>132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56</vt:i4>
      </vt:variant>
    </vt:vector>
  </HeadingPairs>
  <TitlesOfParts>
    <vt:vector size="58" baseType="lpstr">
      <vt:lpstr>Office Theme</vt:lpstr>
      <vt:lpstr>Трек</vt:lpstr>
      <vt:lpstr>ТОПЛИВНО-ЭНЕРГЕТИЧЕСКИЙ КОМПЛЕКС</vt:lpstr>
      <vt:lpstr>План урока</vt:lpstr>
      <vt:lpstr>1. ТЭК</vt:lpstr>
      <vt:lpstr>1. ЛЭП</vt:lpstr>
      <vt:lpstr>2. ТЭК: структура</vt:lpstr>
      <vt:lpstr>Задача 1.</vt:lpstr>
      <vt:lpstr>Слайд 7</vt:lpstr>
      <vt:lpstr>Задача 2.</vt:lpstr>
      <vt:lpstr>Слайд 9</vt:lpstr>
      <vt:lpstr>Слайд 10</vt:lpstr>
      <vt:lpstr>Назовите символ тепловой энергии в физике</vt:lpstr>
      <vt:lpstr>Назовите страны,  в которые экспортируется уголь</vt:lpstr>
      <vt:lpstr>Назовите основные тепловые носители Иркутской области</vt:lpstr>
      <vt:lpstr>Что такое «голубая канфорка»?</vt:lpstr>
      <vt:lpstr>Какое место занимает Иркутская область в мире по выработке энергии на душу населения?</vt:lpstr>
      <vt:lpstr>Назовите виды электростанций (Иркутская область)</vt:lpstr>
      <vt:lpstr>На сколько лет добычи хватит угля, поставленного на баланс в Иркутской области</vt:lpstr>
      <vt:lpstr>Назовите ГЭС, расположенные  на территории Иркутской области</vt:lpstr>
      <vt:lpstr>Что можно получать из угля?</vt:lpstr>
      <vt:lpstr>На сколько сантиметров вырос уровень воды в Байкале при построении   Иркутской ГЭС?</vt:lpstr>
      <vt:lpstr>Единица объема продаваемой нефти</vt:lpstr>
      <vt:lpstr>Максимальный уровень стоимости 1 барреля нефти на мировом рынке</vt:lpstr>
      <vt:lpstr>Назовите бога огня в любой мифологии</vt:lpstr>
      <vt:lpstr>Назовите альтернативные источники тепловой энергии</vt:lpstr>
      <vt:lpstr>Что такое  «черное золото»?</vt:lpstr>
      <vt:lpstr>Какое место занимает Иркутская область в России по объемам добычи угля?</vt:lpstr>
      <vt:lpstr>Что может помешать выработке электроэнергии?</vt:lpstr>
      <vt:lpstr>На сколько % выработаны запасы нефти, поставленные на баланс в Иркутской области</vt:lpstr>
      <vt:lpstr>Q</vt:lpstr>
      <vt:lpstr>Швейцария, Япония</vt:lpstr>
      <vt:lpstr>Уголь, нефть, газ, вода</vt:lpstr>
      <vt:lpstr>Природный газ</vt:lpstr>
      <vt:lpstr>II место </vt:lpstr>
      <vt:lpstr>Иркутская область занимает второе место  в мире после Норвегии </vt:lpstr>
      <vt:lpstr>Тепловые, Гидроэлектро-станции</vt:lpstr>
      <vt:lpstr>500-600 лет</vt:lpstr>
      <vt:lpstr>Иркутская, Братская, Усть-Илимская, Мамаканская</vt:lpstr>
      <vt:lpstr>Фосфорные удобрения, газ, углеродное сырье для пластмассы. Засчитываются ответы:  таблетки активированного угля, алмазы</vt:lpstr>
      <vt:lpstr>1 метр</vt:lpstr>
      <vt:lpstr>ГЭС: влияние строительства на уровень воды в оз. Байкал</vt:lpstr>
      <vt:lpstr>Баррель</vt:lpstr>
      <vt:lpstr>100</vt:lpstr>
      <vt:lpstr>Дажбог на Руси, Гефест в Греции, Вулкан в Риме</vt:lpstr>
      <vt:lpstr>Солнечный свет, ветер, земля</vt:lpstr>
      <vt:lpstr>Слайд 45</vt:lpstr>
      <vt:lpstr>IV место </vt:lpstr>
      <vt:lpstr>Иркутская область занимает  IV место  в России </vt:lpstr>
      <vt:lpstr>Что вырабатывают ТЭЦ?</vt:lpstr>
      <vt:lpstr>Сколько литров составляет баррель?</vt:lpstr>
      <vt:lpstr>Колебания речного стока</vt:lpstr>
      <vt:lpstr>0,1%</vt:lpstr>
      <vt:lpstr>Электроэнергия, горячая вода, пар</vt:lpstr>
      <vt:lpstr>~ 159 литров</vt:lpstr>
      <vt:lpstr>Слайд 54</vt:lpstr>
      <vt:lpstr>Слайд 55</vt:lpstr>
      <vt:lpstr>Слайд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User</cp:lastModifiedBy>
  <cp:revision>136</cp:revision>
  <dcterms:modified xsi:type="dcterms:W3CDTF">2009-03-12T15:05:34Z</dcterms:modified>
</cp:coreProperties>
</file>