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  <p:sldMasterId id="2147483799" r:id="rId2"/>
  </p:sldMasterIdLst>
  <p:notesMasterIdLst>
    <p:notesMasterId r:id="rId15"/>
  </p:notesMasterIdLst>
  <p:sldIdLst>
    <p:sldId id="256" r:id="rId3"/>
    <p:sldId id="26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  <a:srgbClr val="FFFF00"/>
    <a:srgbClr val="FF3300"/>
    <a:srgbClr val="009900"/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0340" autoAdjust="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7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7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7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A5D2F59-CD7D-4099-AED2-C22A7CEDFC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9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395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DF96FC-7D66-473A-B845-7DDA7DDD0A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28E1F-8452-4C2B-979C-451788BE3F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3453-B3DE-4E24-ABDD-51616589C1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536AE78-D5C6-4385-A48B-FD54B65BB9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522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6D883-80AB-4135-A60D-15E34A08B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0990E-6A06-4DE9-B185-25A850B1A7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C44DF-60FF-4680-9C74-4714702FDE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C17-243C-4D11-A5F6-4C0A58F9B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A6D91-FDDF-4B8B-BA54-E162DB64B8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BE12D-9615-46AC-8F6F-4A9C8BDCF3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6E5ED-5AA5-4807-B1E0-1C9AB57525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14172-016A-45D4-B91C-35987AC7DF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EDE2-0E6B-490D-BEB5-C82AACDB72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B5D9-7715-4B7F-A352-7DD5DB2129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969AE-1258-4511-9349-B60933F157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C2AF-EA66-49D6-8502-FC005B7DA1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73C19D-B645-4B38-A280-1A0A5A0EDA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AA939-F45E-4E4F-9AD5-6AB7AEF6D6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257D-A5A2-4940-9A99-E3C7657528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4D51-BF16-482C-82AC-F3931CC1F4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89AEB-9A0E-459A-ADB5-2F10E1CE8F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7EDB5-0712-4BDE-B75E-A111FD5BAD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1DDF2-8730-48B0-87D6-BF2BA3054A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E4724-3461-4835-9EB5-D57E26E153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293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2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B0F8A05-6612-46AB-BD91-F6A3563C370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3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7C07F97-195F-47EC-ADA5-EE2BE4D5222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229600" cy="1736725"/>
          </a:xfrm>
        </p:spPr>
        <p:txBody>
          <a:bodyPr/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i="1" dirty="0" smtClean="0"/>
              <a:t>У</a:t>
            </a:r>
            <a:r>
              <a:rPr lang="ru-RU" sz="4800" b="1" i="1" dirty="0" smtClean="0"/>
              <a:t>рок-соревнование </a:t>
            </a:r>
            <a:r>
              <a:rPr lang="ru-RU" sz="4800" b="1" i="1" dirty="0"/>
              <a:t>по теме: «Умножение     обыкновенных дробей»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2800" b="1" dirty="0" smtClean="0"/>
              <a:t>Составил: учитель математики </a:t>
            </a:r>
            <a:br>
              <a:rPr lang="ru-RU" sz="2800" b="1" dirty="0" smtClean="0"/>
            </a:br>
            <a:r>
              <a:rPr lang="ru-RU" sz="2800" b="1" dirty="0" smtClean="0"/>
              <a:t>МОУ « </a:t>
            </a:r>
            <a:r>
              <a:rPr lang="ru-RU" sz="2800" b="1" dirty="0" err="1" smtClean="0"/>
              <a:t>Цыбинская</a:t>
            </a:r>
            <a:r>
              <a:rPr lang="ru-RU" sz="2800" b="1" dirty="0" smtClean="0"/>
              <a:t> СОШ» </a:t>
            </a:r>
            <a:br>
              <a:rPr lang="ru-RU" sz="2800" b="1" dirty="0" smtClean="0"/>
            </a:br>
            <a:r>
              <a:rPr lang="ru-RU" sz="2800" b="1" dirty="0" smtClean="0"/>
              <a:t>Кудряшова Екатерина Николаевна</a:t>
            </a:r>
            <a:endParaRPr lang="ru-RU" sz="2800" b="1" dirty="0"/>
          </a:p>
        </p:txBody>
      </p:sp>
      <p:pic>
        <p:nvPicPr>
          <p:cNvPr id="2053" name="Picture 5" descr="95b8ce84cef8b5e174c1ef4ee19a000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6934200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218" name="Group 58"/>
          <p:cNvGraphicFramePr>
            <a:graphicFrameLocks noGrp="1"/>
          </p:cNvGraphicFramePr>
          <p:nvPr>
            <p:ph/>
          </p:nvPr>
        </p:nvGraphicFramePr>
        <p:xfrm>
          <a:off x="228600" y="228600"/>
          <a:ext cx="8915400" cy="6181344"/>
        </p:xfrm>
        <a:graphic>
          <a:graphicData uri="http://schemas.openxmlformats.org/drawingml/2006/table">
            <a:tbl>
              <a:tblPr/>
              <a:tblGrid>
                <a:gridCol w="4648200"/>
                <a:gridCol w="42672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Решение логической задачи: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Ученики прослушивают задания с книгой на голове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Осуществляется коррекция осанки.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А, Б, В, Г, - друзья. Один из них врач, другой – журналист, третий – тренер и четвёртый – строитель.  Журналист написал статьи об А и Г. Тренер и журналист вместе с Б ходили в туристический поход. А и Б были на приёме у врача. У кого какая профессия?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Задача решается методом логических рассуждений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ходе решения на доске постепенно появляется доказательство решения, решения записываются в виде таблицы. Одновременно работа выполняется в тетради.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227" name="Group 43"/>
          <p:cNvGraphicFramePr>
            <a:graphicFrameLocks noGrp="1"/>
          </p:cNvGraphicFramePr>
          <p:nvPr>
            <p:ph/>
          </p:nvPr>
        </p:nvGraphicFramePr>
        <p:xfrm>
          <a:off x="152400" y="292100"/>
          <a:ext cx="8763000" cy="6429629"/>
        </p:xfrm>
        <a:graphic>
          <a:graphicData uri="http://schemas.openxmlformats.org/drawingml/2006/table">
            <a:tbl>
              <a:tblPr/>
              <a:tblGrid>
                <a:gridCol w="3733800"/>
                <a:gridCol w="5029200"/>
              </a:tblGrid>
              <a:tr h="286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Учитель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: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Путешествие подошло к концу.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Чтобы посадить корабль на землю, необходимо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выполнить самостоятельную работу по вариантам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 самопроверкой.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15.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Задания располагаются на слайде.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Это активизация рабочей деятельности, профилактика утомления органов зрения, стимуляция творческого импульса, распределение внимания, развитие воображения, глубокое развитие памяти и внимания.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На доске расположена таблица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16.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Учитель постепенно, по мере рассуждения и решения задач заполняет на доске таблицу цветными мелками.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534" name="Group 38"/>
          <p:cNvGraphicFramePr>
            <a:graphicFrameLocks noGrp="1"/>
          </p:cNvGraphicFramePr>
          <p:nvPr>
            <p:ph/>
          </p:nvPr>
        </p:nvGraphicFramePr>
        <p:xfrm>
          <a:off x="304800" y="228600"/>
          <a:ext cx="8458200" cy="6043867"/>
        </p:xfrm>
        <a:graphic>
          <a:graphicData uri="http://schemas.openxmlformats.org/drawingml/2006/table">
            <a:tbl>
              <a:tblPr/>
              <a:tblGrid>
                <a:gridCol w="2971800"/>
                <a:gridCol w="54864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Дети вместе с учителем заполняют таблицы (путевые листы), приготовленные заранее. Развивается внимание, зрительная память.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Рефлексия урока.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4528" name="Picture 32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78138"/>
            <a:ext cx="52578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535" name="Picture 39" descr="5fab8a331efc0fc92bee14d636fc289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52800"/>
            <a:ext cx="1555750" cy="2590800"/>
          </a:xfrm>
          <a:prstGeom prst="rect">
            <a:avLst/>
          </a:prstGeom>
          <a:noFill/>
        </p:spPr>
      </p:pic>
      <p:pic>
        <p:nvPicPr>
          <p:cNvPr id="234536" name="Picture 40" descr="animated_earth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572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14600"/>
            <a:ext cx="8229600" cy="138430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66"/>
                </a:solidFill>
              </a:rPr>
              <a:t>Учебные </a:t>
            </a:r>
            <a:r>
              <a:rPr lang="ru-RU" sz="2800" b="1" i="1" dirty="0">
                <a:solidFill>
                  <a:srgbClr val="FF0066"/>
                </a:solidFill>
              </a:rPr>
              <a:t>задачи:</a:t>
            </a: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/>
              <a:t>   1.Познакомить детей с некоторыми приёмами решения упражнений и задач.</a:t>
            </a:r>
            <a:br>
              <a:rPr lang="ru-RU" sz="2800" b="1" dirty="0"/>
            </a:br>
            <a:r>
              <a:rPr lang="ru-RU" sz="2800" b="1" dirty="0"/>
              <a:t>   2.Учить детей нетрадиционным приёмам, нестандартному решению задач повышенной трудности.</a:t>
            </a:r>
            <a:br>
              <a:rPr lang="ru-RU" sz="2800" b="1" dirty="0"/>
            </a:br>
            <a:r>
              <a:rPr lang="ru-RU" sz="2800" b="1" dirty="0"/>
              <a:t> </a:t>
            </a:r>
            <a:r>
              <a:rPr lang="ru-RU" sz="2800" b="1" i="1" dirty="0">
                <a:solidFill>
                  <a:srgbClr val="FF0066"/>
                </a:solidFill>
              </a:rPr>
              <a:t>Воспитательные задачи</a:t>
            </a:r>
            <a:r>
              <a:rPr lang="ru-RU" sz="2800" b="1" dirty="0">
                <a:solidFill>
                  <a:srgbClr val="FF0066"/>
                </a:solidFill>
              </a:rPr>
              <a:t>: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   1. Развивать внимание, память, логическое мышление детей.</a:t>
            </a:r>
            <a:br>
              <a:rPr lang="ru-RU" sz="2800" b="1" dirty="0"/>
            </a:br>
            <a:r>
              <a:rPr lang="ru-RU" sz="2800" b="1" dirty="0"/>
              <a:t>   2.Расширять математический кругозор детей и прививать интерес к математике.</a:t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120837" name="Picture 5" descr="2694732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429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905000"/>
            <a:ext cx="8458200" cy="1384300"/>
          </a:xfrm>
        </p:spPr>
        <p:txBody>
          <a:bodyPr/>
          <a:lstStyle/>
          <a:p>
            <a:r>
              <a:rPr lang="ru-RU" sz="2800" b="1" i="1">
                <a:solidFill>
                  <a:srgbClr val="FF0066"/>
                </a:solidFill>
              </a:rPr>
              <a:t>       Здоровьесберегающие задачи:</a:t>
            </a:r>
            <a:r>
              <a:rPr lang="ru-RU" sz="2800" b="1"/>
              <a:t> </a:t>
            </a:r>
            <a:br>
              <a:rPr lang="ru-RU" sz="2800" b="1"/>
            </a:br>
            <a:r>
              <a:rPr lang="ru-RU" sz="2800" b="1"/>
              <a:t>   1. Предупреждение близорукости и нарушений осанки учащихся.</a:t>
            </a:r>
            <a:br>
              <a:rPr lang="ru-RU" sz="2800" b="1"/>
            </a:br>
            <a:r>
              <a:rPr lang="ru-RU" sz="2800" b="1"/>
              <a:t>   2. Увеличение активности учащихся на уроке, снятие напряжения различных групп мышц.</a:t>
            </a:r>
            <a:br>
              <a:rPr lang="ru-RU" sz="2800" b="1"/>
            </a:br>
            <a:r>
              <a:rPr lang="ru-RU" sz="2800" b="1"/>
              <a:t>   3 Развитие наблюдательности, памяти, воображения.</a:t>
            </a:r>
            <a:br>
              <a:rPr lang="ru-RU" sz="2800" b="1"/>
            </a:br>
            <a:r>
              <a:rPr lang="ru-RU" sz="2800" b="1"/>
              <a:t>   4.Создание доброжелательной обстановки для принесения детям чувства удовлетворения, лёгкости, радости и желания прийти на занятие снова.</a:t>
            </a:r>
          </a:p>
        </p:txBody>
      </p:sp>
      <p:pic>
        <p:nvPicPr>
          <p:cNvPr id="205829" name="Picture 5" descr="085d8b5ef42519d9212468dc4ede96b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572000"/>
            <a:ext cx="2743200" cy="228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449263"/>
          </a:xfrm>
        </p:spPr>
        <p:txBody>
          <a:bodyPr/>
          <a:lstStyle/>
          <a:p>
            <a:r>
              <a:rPr lang="ru-RU" sz="2000" b="1" u="sng"/>
              <a:t>ХОД УРОКА</a:t>
            </a:r>
          </a:p>
        </p:txBody>
      </p:sp>
      <p:graphicFrame>
        <p:nvGraphicFramePr>
          <p:cNvPr id="206944" name="Group 96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15400" cy="6025198"/>
        </p:xfrm>
        <a:graphic>
          <a:graphicData uri="http://schemas.openxmlformats.org/drawingml/2006/table">
            <a:tbl>
              <a:tblPr/>
              <a:tblGrid>
                <a:gridCol w="4343400"/>
                <a:gridCol w="4572000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Содержание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Здоровьесберегающее сопровождение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Ж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Профилактика утомления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органов зрения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Тема урока записана на доске разноцветными буквами, в виде кривой линии, что способствует разгрузке аккомодационного аппарата.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Учитель: «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 рада вас снова видеть на занятии по математике. Сегодня я предлагаю вам  принять участие в космическом путешествии»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Тренинг  общения.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Психомоторный настрой детей, тренинг общения, положительная мотивация, создание успеха.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45" name="WordArt 97"/>
          <p:cNvSpPr>
            <a:spLocks noChangeArrowheads="1" noChangeShapeType="1" noTextEdit="1"/>
          </p:cNvSpPr>
          <p:nvPr/>
        </p:nvSpPr>
        <p:spPr bwMode="auto">
          <a:xfrm>
            <a:off x="304800" y="2514600"/>
            <a:ext cx="38862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204"/>
              </a:avLst>
            </a:prstTxWarp>
          </a:bodyPr>
          <a:lstStyle/>
          <a:p>
            <a:pPr algn="ctr"/>
            <a:r>
              <a:rPr lang="ru-RU" sz="4800" kern="10" spc="-48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Космическое путешествие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031" name="Group 159"/>
          <p:cNvGraphicFramePr>
            <a:graphicFrameLocks noGrp="1"/>
          </p:cNvGraphicFramePr>
          <p:nvPr>
            <p:ph/>
          </p:nvPr>
        </p:nvGraphicFramePr>
        <p:xfrm>
          <a:off x="228600" y="292100"/>
          <a:ext cx="8763000" cy="6323457"/>
        </p:xfrm>
        <a:graphic>
          <a:graphicData uri="http://schemas.openxmlformats.org/drawingml/2006/table">
            <a:tbl>
              <a:tblPr/>
              <a:tblGrid>
                <a:gridCol w="4038600"/>
                <a:gridCol w="4724400"/>
              </a:tblGrid>
              <a:tr h="3365500">
                <a:tc>
                  <a:txBody>
                    <a:bodyPr/>
                    <a:lstStyle/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romanUcPeriod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Разминка.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Решить задачу: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„В 6 классе из 29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учащихся 4 мальчика и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5 девочек страдают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искривлением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позвоночника. Сколько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процентов мальчиков и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девочек из 6 класса не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всегда правильно сидят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за столом?”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Тренинг «Сядем правильно»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Тренинг направлен на формирование правильной осанки и повышение работоспособности: «Сядьте правильно, удобно, приготовьтесь выполнять индивидуальные задания».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Решить примеры: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 результате их решения на доске появляется девиз путешествия: «Книга ― книгой, а мозгами двигай»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4.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Система оценивания.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За правильный ответ даются фишки – геометрические фигуры разного цвета и формы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937" name="Group 41"/>
          <p:cNvGraphicFramePr>
            <a:graphicFrameLocks noGrp="1"/>
          </p:cNvGraphicFramePr>
          <p:nvPr>
            <p:ph/>
          </p:nvPr>
        </p:nvGraphicFramePr>
        <p:xfrm>
          <a:off x="457200" y="292100"/>
          <a:ext cx="8229600" cy="618134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86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Решить задачу (на движение),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Изотерапия.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Использование цветных мелков.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Некоторые задания с помощью рисунков, схем рисуются детьми на доске, доказывается решение.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Найдите, исправьте и объясните допущенную ошибку: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Учащимся предлагаются решенные примеры, в которых допущены ошибки.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Выход к доске для объяснения решения.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Снятие напряжения мышц, увеличение двигательной активности, создание ситуации успеха.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8938" name="Picture 42" descr="055ce9c09a5597a8033c9dda3534bbd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98650"/>
            <a:ext cx="3733800" cy="1244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947" name="Group 27"/>
          <p:cNvGraphicFramePr>
            <a:graphicFrameLocks noGrp="1"/>
          </p:cNvGraphicFramePr>
          <p:nvPr>
            <p:ph/>
          </p:nvPr>
        </p:nvGraphicFramePr>
        <p:xfrm>
          <a:off x="460375" y="354013"/>
          <a:ext cx="8223250" cy="6177280"/>
        </p:xfrm>
        <a:graphic>
          <a:graphicData uri="http://schemas.openxmlformats.org/drawingml/2006/table">
            <a:tbl>
              <a:tblPr/>
              <a:tblGrid>
                <a:gridCol w="3671888"/>
                <a:gridCol w="4551362"/>
              </a:tblGrid>
              <a:tr h="279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Коллективное решение задачи.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7.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Гимнастика для глаз.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Обвести по контуру геометрические фигуры, линии. Посмотреть на предмет перед глазами, затем на дальний предмет.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Каждая группа подготовила  занимательные задачи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8.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Группы меняются местами.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Снимается эмоциональное и мышечное напряжение, увеличивается двигательная активность, поддерживается высокий уровень работоспособности.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948" name="AutoShape 28"/>
          <p:cNvSpPr>
            <a:spLocks noChangeArrowheads="1"/>
          </p:cNvSpPr>
          <p:nvPr/>
        </p:nvSpPr>
        <p:spPr bwMode="auto">
          <a:xfrm>
            <a:off x="609600" y="1295400"/>
            <a:ext cx="6858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9900"/>
              </a:solidFill>
            </a:endParaRPr>
          </a:p>
        </p:txBody>
      </p:sp>
      <p:sp>
        <p:nvSpPr>
          <p:cNvPr id="209949" name="Rectangle 29"/>
          <p:cNvSpPr>
            <a:spLocks noChangeArrowheads="1"/>
          </p:cNvSpPr>
          <p:nvPr/>
        </p:nvSpPr>
        <p:spPr bwMode="auto">
          <a:xfrm>
            <a:off x="1447800" y="1371600"/>
            <a:ext cx="457200" cy="533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209950" name="AutoShape 30"/>
          <p:cNvSpPr>
            <a:spLocks noChangeArrowheads="1"/>
          </p:cNvSpPr>
          <p:nvPr/>
        </p:nvSpPr>
        <p:spPr bwMode="auto">
          <a:xfrm rot="7053907">
            <a:off x="435769" y="2312194"/>
            <a:ext cx="996950" cy="5000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1676400" y="23622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3" name="AutoShape 33"/>
          <p:cNvSpPr>
            <a:spLocks noChangeArrowheads="1"/>
          </p:cNvSpPr>
          <p:nvPr/>
        </p:nvSpPr>
        <p:spPr bwMode="auto">
          <a:xfrm>
            <a:off x="2667000" y="1447800"/>
            <a:ext cx="609600" cy="533400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4" name="AutoShape 34"/>
          <p:cNvSpPr>
            <a:spLocks noChangeArrowheads="1"/>
          </p:cNvSpPr>
          <p:nvPr/>
        </p:nvSpPr>
        <p:spPr bwMode="auto">
          <a:xfrm>
            <a:off x="2743200" y="2133600"/>
            <a:ext cx="876300" cy="685800"/>
          </a:xfrm>
          <a:prstGeom prst="pentagon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021" name="Group 77"/>
          <p:cNvGraphicFramePr>
            <a:graphicFrameLocks noGrp="1"/>
          </p:cNvGraphicFramePr>
          <p:nvPr>
            <p:ph/>
          </p:nvPr>
        </p:nvGraphicFramePr>
        <p:xfrm>
          <a:off x="152400" y="228600"/>
          <a:ext cx="8763000" cy="6477001"/>
        </p:xfrm>
        <a:graphic>
          <a:graphicData uri="http://schemas.openxmlformats.org/drawingml/2006/table">
            <a:tbl>
              <a:tblPr/>
              <a:tblGrid>
                <a:gridCol w="4343400"/>
                <a:gridCol w="4419600"/>
              </a:tblGrid>
              <a:tr h="30432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</a:t>
                      </a: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Задание: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Попробуем представить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дроби 3/8 и 7/8  в виде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суммы  неравных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дробей с числителем 1.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9.Осуществляется познавательная активность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творческое воображение и целостное восприятие.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Математическая игра.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Необходимо правильно и быстро решить примеры записанные на доске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Работа с цветными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карточками 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Это 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активизирует умственную работу, развивает и укрепляет зрительную память, развивает интерес и разнообразит работу.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009" name="Rectangle 65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1008" name="Object 64"/>
          <p:cNvGraphicFramePr>
            <a:graphicFrameLocks noChangeAspect="1"/>
          </p:cNvGraphicFramePr>
          <p:nvPr/>
        </p:nvGraphicFramePr>
        <p:xfrm>
          <a:off x="0" y="3171825"/>
          <a:ext cx="2000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7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1825"/>
                        <a:ext cx="2000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011" name="Rectangle 67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1010" name="Object 66"/>
          <p:cNvGraphicFramePr>
            <a:graphicFrameLocks noChangeAspect="1"/>
          </p:cNvGraphicFramePr>
          <p:nvPr/>
        </p:nvGraphicFramePr>
        <p:xfrm>
          <a:off x="0" y="3171825"/>
          <a:ext cx="2000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8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1825"/>
                        <a:ext cx="2000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013" name="Rectangle 69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1012" name="Object 68"/>
          <p:cNvGraphicFramePr>
            <a:graphicFrameLocks noChangeAspect="1"/>
          </p:cNvGraphicFramePr>
          <p:nvPr/>
        </p:nvGraphicFramePr>
        <p:xfrm>
          <a:off x="0" y="3171825"/>
          <a:ext cx="2000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9" name="Формула" r:id="rId6" imgW="152334" imgH="393529" progId="Equation.3">
                  <p:embed/>
                </p:oleObj>
              </mc:Choice>
              <mc:Fallback>
                <p:oleObj name="Формула" r:id="rId6" imgW="152334" imgH="393529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1825"/>
                        <a:ext cx="2000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015" name="Rectangle 71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1014" name="Object 70"/>
          <p:cNvGraphicFramePr>
            <a:graphicFrameLocks noChangeAspect="1"/>
          </p:cNvGraphicFramePr>
          <p:nvPr/>
        </p:nvGraphicFramePr>
        <p:xfrm>
          <a:off x="0" y="3171825"/>
          <a:ext cx="2000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0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1825"/>
                        <a:ext cx="2000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218" name="Group 82"/>
          <p:cNvGraphicFramePr>
            <a:graphicFrameLocks noGrp="1"/>
          </p:cNvGraphicFramePr>
          <p:nvPr>
            <p:ph/>
          </p:nvPr>
        </p:nvGraphicFramePr>
        <p:xfrm>
          <a:off x="228600" y="292100"/>
          <a:ext cx="8763000" cy="6108192"/>
        </p:xfrm>
        <a:graphic>
          <a:graphicData uri="http://schemas.openxmlformats.org/drawingml/2006/table">
            <a:tbl>
              <a:tblPr/>
              <a:tblGrid>
                <a:gridCol w="3886200"/>
                <a:gridCol w="4876800"/>
              </a:tblGrid>
              <a:tr h="275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IV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Самостоятельная работа в парах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Задание на карточках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11.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Гимнастика.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Выход по – очереди к доске, объяснение хода решения, показ, посадка на место и продолжение работы. Что снимает напряжение, поддерживает высокий уровень работоспособности.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Решение задачи.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(Работа в группах).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12.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в группах.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Осуществляется социальное взаимодействие, тренинг общения, снимается эмоциональное напряжение, создаётся «ситуация успеха», увеличивается двигательная активность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672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Облака</vt:lpstr>
      <vt:lpstr>Океан</vt:lpstr>
      <vt:lpstr>Формула</vt:lpstr>
      <vt:lpstr> Урок-соревнование по теме: «Умножение     обыкновенных дробей»  Составил: учитель математики  МОУ « Цыбинская СОШ»  Кудряшова Екатерина Николаевна</vt:lpstr>
      <vt:lpstr>Учебные задачи:     1.Познакомить детей с некоторыми приёмами решения упражнений и задач.    2.Учить детей нетрадиционным приёмам, нестандартному решению задач повышенной трудности.  Воспитательные задачи:    1. Развивать внимание, память, логическое мышление детей.    2.Расширять математический кругозор детей и прививать интерес к математике. </vt:lpstr>
      <vt:lpstr>       Здоровьесберегающие задачи:     1. Предупреждение близорукости и нарушений осанки учащихся.    2. Увеличение активности учащихся на уроке, снятие напряжения различных групп мышц.    3 Развитие наблюдательности, памяти, воображения.    4.Создание доброжелательной обстановки для принесения детям чувства удовлетворения, лёгкости, радости и желания прийти на занятие снова.</vt:lpstr>
      <vt:lpstr>ХОД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технологий на уроках математики </dc:title>
  <dc:creator>User</dc:creator>
  <cp:lastModifiedBy>дом</cp:lastModifiedBy>
  <cp:revision>11</cp:revision>
  <dcterms:created xsi:type="dcterms:W3CDTF">2011-02-12T03:49:33Z</dcterms:created>
  <dcterms:modified xsi:type="dcterms:W3CDTF">2012-10-26T14:12:05Z</dcterms:modified>
</cp:coreProperties>
</file>