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7" r:id="rId1"/>
    <p:sldMasterId id="2147483797" r:id="rId2"/>
    <p:sldMasterId id="2147483799" r:id="rId3"/>
  </p:sldMasterIdLst>
  <p:notesMasterIdLst>
    <p:notesMasterId r:id="rId23"/>
  </p:notesMasterIdLst>
  <p:sldIdLst>
    <p:sldId id="256" r:id="rId4"/>
    <p:sldId id="257" r:id="rId5"/>
    <p:sldId id="258" r:id="rId6"/>
    <p:sldId id="260" r:id="rId7"/>
    <p:sldId id="265" r:id="rId8"/>
    <p:sldId id="272" r:id="rId9"/>
    <p:sldId id="270" r:id="rId10"/>
    <p:sldId id="287" r:id="rId11"/>
    <p:sldId id="284" r:id="rId12"/>
    <p:sldId id="289" r:id="rId13"/>
    <p:sldId id="299" r:id="rId14"/>
    <p:sldId id="301" r:id="rId15"/>
    <p:sldId id="297" r:id="rId16"/>
    <p:sldId id="298" r:id="rId17"/>
    <p:sldId id="263" r:id="rId18"/>
    <p:sldId id="302" r:id="rId19"/>
    <p:sldId id="303" r:id="rId20"/>
    <p:sldId id="304" r:id="rId21"/>
    <p:sldId id="305" r:id="rId22"/>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Garamond" pitchFamily="18" charset="0"/>
        <a:ea typeface="+mn-ea"/>
        <a:cs typeface="+mn-cs"/>
      </a:defRPr>
    </a:lvl2pPr>
    <a:lvl3pPr marL="914400" algn="l" rtl="0" fontAlgn="base">
      <a:spcBef>
        <a:spcPct val="0"/>
      </a:spcBef>
      <a:spcAft>
        <a:spcPct val="0"/>
      </a:spcAft>
      <a:defRPr kern="1200">
        <a:solidFill>
          <a:schemeClr val="tx1"/>
        </a:solidFill>
        <a:latin typeface="Garamond" pitchFamily="18" charset="0"/>
        <a:ea typeface="+mn-ea"/>
        <a:cs typeface="+mn-cs"/>
      </a:defRPr>
    </a:lvl3pPr>
    <a:lvl4pPr marL="1371600" algn="l" rtl="0" fontAlgn="base">
      <a:spcBef>
        <a:spcPct val="0"/>
      </a:spcBef>
      <a:spcAft>
        <a:spcPct val="0"/>
      </a:spcAft>
      <a:defRPr kern="1200">
        <a:solidFill>
          <a:schemeClr val="tx1"/>
        </a:solidFill>
        <a:latin typeface="Garamond" pitchFamily="18" charset="0"/>
        <a:ea typeface="+mn-ea"/>
        <a:cs typeface="+mn-cs"/>
      </a:defRPr>
    </a:lvl4pPr>
    <a:lvl5pPr marL="1828800" algn="l" rtl="0" fontAlgn="base">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0000FF"/>
    <a:srgbClr val="FFFF00"/>
    <a:srgbClr val="FF3300"/>
    <a:srgbClr val="009900"/>
    <a:srgbClr val="FF00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5" autoAdjust="0"/>
    <p:restoredTop sz="90340" autoAdjust="0"/>
  </p:normalViewPr>
  <p:slideViewPr>
    <p:cSldViewPr>
      <p:cViewPr varScale="1">
        <p:scale>
          <a:sx n="66" d="100"/>
          <a:sy n="66" d="100"/>
        </p:scale>
        <p:origin x="-150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75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ru-RU"/>
          </a:p>
        </p:txBody>
      </p:sp>
      <p:sp>
        <p:nvSpPr>
          <p:cNvPr id="2375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ru-RU"/>
          </a:p>
        </p:txBody>
      </p:sp>
      <p:sp>
        <p:nvSpPr>
          <p:cNvPr id="2375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375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2375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ru-RU"/>
          </a:p>
        </p:txBody>
      </p:sp>
      <p:sp>
        <p:nvSpPr>
          <p:cNvPr id="2375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DA5D2F59-CD7D-4099-AED2-C22A7CEDFC4A}" type="slidenum">
              <a:rPr lang="ru-RU"/>
              <a:pPr/>
              <a:t>‹#›</a:t>
            </a:fld>
            <a:endParaRPr lang="ru-RU"/>
          </a:p>
        </p:txBody>
      </p:sp>
    </p:spTree>
    <p:extLst>
      <p:ext uri="{BB962C8B-B14F-4D97-AF65-F5344CB8AC3E}">
        <p14:creationId xmlns:p14="http://schemas.microsoft.com/office/powerpoint/2010/main" val="113492954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82274" name="Group 2"/>
          <p:cNvGrpSpPr>
            <a:grpSpLocks/>
          </p:cNvGrpSpPr>
          <p:nvPr/>
        </p:nvGrpSpPr>
        <p:grpSpPr bwMode="auto">
          <a:xfrm>
            <a:off x="-6350" y="20638"/>
            <a:ext cx="9144000" cy="6858000"/>
            <a:chOff x="0" y="0"/>
            <a:chExt cx="5760" cy="4320"/>
          </a:xfrm>
        </p:grpSpPr>
        <p:sp>
          <p:nvSpPr>
            <p:cNvPr id="18227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ru-RU"/>
            </a:p>
          </p:txBody>
        </p:sp>
        <p:sp>
          <p:nvSpPr>
            <p:cNvPr id="18227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ru-RU"/>
            </a:p>
          </p:txBody>
        </p:sp>
      </p:grpSp>
      <p:sp>
        <p:nvSpPr>
          <p:cNvPr id="18227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ru-RU"/>
          </a:p>
        </p:txBody>
      </p:sp>
      <p:grpSp>
        <p:nvGrpSpPr>
          <p:cNvPr id="182278" name="Group 6"/>
          <p:cNvGrpSpPr>
            <a:grpSpLocks/>
          </p:cNvGrpSpPr>
          <p:nvPr/>
        </p:nvGrpSpPr>
        <p:grpSpPr bwMode="auto">
          <a:xfrm>
            <a:off x="-1588" y="6034088"/>
            <a:ext cx="7845426" cy="850900"/>
            <a:chOff x="0" y="3792"/>
            <a:chExt cx="4942" cy="536"/>
          </a:xfrm>
        </p:grpSpPr>
        <p:sp>
          <p:nvSpPr>
            <p:cNvPr id="18227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ru-RU"/>
            </a:p>
          </p:txBody>
        </p:sp>
        <p:grpSp>
          <p:nvGrpSpPr>
            <p:cNvPr id="182280" name="Group 8"/>
            <p:cNvGrpSpPr>
              <a:grpSpLocks/>
            </p:cNvGrpSpPr>
            <p:nvPr userDrawn="1"/>
          </p:nvGrpSpPr>
          <p:grpSpPr bwMode="auto">
            <a:xfrm>
              <a:off x="2486" y="3792"/>
              <a:ext cx="2456" cy="536"/>
              <a:chOff x="2486" y="3792"/>
              <a:chExt cx="2456" cy="536"/>
            </a:xfrm>
          </p:grpSpPr>
          <p:sp>
            <p:nvSpPr>
              <p:cNvPr id="182281"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endParaRPr lang="ru-RU"/>
              </a:p>
            </p:txBody>
          </p:sp>
          <p:sp>
            <p:nvSpPr>
              <p:cNvPr id="182282"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ru-RU"/>
              </a:p>
            </p:txBody>
          </p:sp>
          <p:sp>
            <p:nvSpPr>
              <p:cNvPr id="182283"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ru-RU"/>
              </a:p>
            </p:txBody>
          </p:sp>
          <p:sp>
            <p:nvSpPr>
              <p:cNvPr id="182284"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ru-RU"/>
              </a:p>
            </p:txBody>
          </p:sp>
          <p:sp>
            <p:nvSpPr>
              <p:cNvPr id="182285"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ru-RU"/>
              </a:p>
            </p:txBody>
          </p:sp>
        </p:grpSp>
        <p:sp>
          <p:nvSpPr>
            <p:cNvPr id="182286"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ru-RU"/>
            </a:p>
          </p:txBody>
        </p:sp>
      </p:grpSp>
      <p:grpSp>
        <p:nvGrpSpPr>
          <p:cNvPr id="182287" name="Group 15"/>
          <p:cNvGrpSpPr>
            <a:grpSpLocks/>
          </p:cNvGrpSpPr>
          <p:nvPr/>
        </p:nvGrpSpPr>
        <p:grpSpPr bwMode="auto">
          <a:xfrm>
            <a:off x="627063" y="6021388"/>
            <a:ext cx="5684837" cy="849312"/>
            <a:chOff x="395" y="3793"/>
            <a:chExt cx="3581" cy="535"/>
          </a:xfrm>
        </p:grpSpPr>
        <p:sp>
          <p:nvSpPr>
            <p:cNvPr id="18228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ru-RU"/>
            </a:p>
          </p:txBody>
        </p:sp>
        <p:sp>
          <p:nvSpPr>
            <p:cNvPr id="18228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ru-RU"/>
            </a:p>
          </p:txBody>
        </p:sp>
        <p:sp>
          <p:nvSpPr>
            <p:cNvPr id="18229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ru-RU"/>
            </a:p>
          </p:txBody>
        </p:sp>
        <p:sp>
          <p:nvSpPr>
            <p:cNvPr id="18229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ru-RU"/>
            </a:p>
          </p:txBody>
        </p:sp>
        <p:sp>
          <p:nvSpPr>
            <p:cNvPr id="18229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ru-RU"/>
            </a:p>
          </p:txBody>
        </p:sp>
        <p:sp>
          <p:nvSpPr>
            <p:cNvPr id="18229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ru-RU"/>
            </a:p>
          </p:txBody>
        </p:sp>
      </p:grpSp>
      <p:sp>
        <p:nvSpPr>
          <p:cNvPr id="182294" name="Rectangle 22"/>
          <p:cNvSpPr>
            <a:spLocks noGrp="1" noChangeArrowheads="1"/>
          </p:cNvSpPr>
          <p:nvPr>
            <p:ph type="ctrTitle" sz="quarter"/>
          </p:nvPr>
        </p:nvSpPr>
        <p:spPr>
          <a:xfrm>
            <a:off x="457200" y="1447800"/>
            <a:ext cx="8229600" cy="1736725"/>
          </a:xfrm>
        </p:spPr>
        <p:txBody>
          <a:bodyPr/>
          <a:lstStyle>
            <a:lvl1pPr>
              <a:defRPr sz="5400"/>
            </a:lvl1pPr>
          </a:lstStyle>
          <a:p>
            <a:r>
              <a:rPr lang="ru-RU"/>
              <a:t>Образец заголовка</a:t>
            </a:r>
          </a:p>
        </p:txBody>
      </p:sp>
      <p:sp>
        <p:nvSpPr>
          <p:cNvPr id="182295"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ru-RU"/>
              <a:t>Образец подзаголовка</a:t>
            </a:r>
          </a:p>
        </p:txBody>
      </p:sp>
      <p:sp>
        <p:nvSpPr>
          <p:cNvPr id="182296" name="Rectangle 24"/>
          <p:cNvSpPr>
            <a:spLocks noGrp="1" noChangeArrowheads="1"/>
          </p:cNvSpPr>
          <p:nvPr>
            <p:ph type="dt" sz="quarter" idx="2"/>
          </p:nvPr>
        </p:nvSpPr>
        <p:spPr/>
        <p:txBody>
          <a:bodyPr/>
          <a:lstStyle>
            <a:lvl1pPr>
              <a:defRPr/>
            </a:lvl1pPr>
          </a:lstStyle>
          <a:p>
            <a:endParaRPr lang="ru-RU"/>
          </a:p>
        </p:txBody>
      </p:sp>
      <p:sp>
        <p:nvSpPr>
          <p:cNvPr id="182297" name="Rectangle 25"/>
          <p:cNvSpPr>
            <a:spLocks noGrp="1" noChangeArrowheads="1"/>
          </p:cNvSpPr>
          <p:nvPr>
            <p:ph type="sldNum" sz="quarter" idx="4"/>
          </p:nvPr>
        </p:nvSpPr>
        <p:spPr/>
        <p:txBody>
          <a:bodyPr/>
          <a:lstStyle>
            <a:lvl1pPr>
              <a:defRPr/>
            </a:lvl1pPr>
          </a:lstStyle>
          <a:p>
            <a:fld id="{2519E587-C154-4076-ADF6-8C3C839BA0B1}" type="slidenum">
              <a:rPr lang="ru-RU"/>
              <a:pPr/>
              <a:t>‹#›</a:t>
            </a:fld>
            <a:endParaRPr lang="ru-RU"/>
          </a:p>
        </p:txBody>
      </p:sp>
      <p:sp>
        <p:nvSpPr>
          <p:cNvPr id="182298" name="Rectangle 26"/>
          <p:cNvSpPr>
            <a:spLocks noGrp="1" noChangeArrowheads="1"/>
          </p:cNvSpPr>
          <p:nvPr>
            <p:ph type="ftr" sz="quarter" idx="3"/>
          </p:nvPr>
        </p:nvSpPr>
        <p:spPr/>
        <p:txBody>
          <a:bodyPr/>
          <a:lstStyle>
            <a:lvl1pPr>
              <a:defRPr/>
            </a:lvl1pPr>
          </a:lstStyle>
          <a:p>
            <a:endParaRPr lang="ru-RU"/>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3DE61D89-3466-4BF7-B505-302265A1636D}" type="slidenum">
              <a:rPr lang="ru-RU"/>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28600"/>
            <a:ext cx="2057400" cy="5867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28600"/>
            <a:ext cx="6019800" cy="5867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5E2B4FD-70DF-4E5F-8E84-AEF02284F343}" type="slidenum">
              <a:rPr lang="ru-RU"/>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53954" name="Rectangle 2"/>
          <p:cNvSpPr>
            <a:spLocks noGrp="1" noRot="1" noChangeArrowheads="1"/>
          </p:cNvSpPr>
          <p:nvPr>
            <p:ph type="ctrTitle"/>
          </p:nvPr>
        </p:nvSpPr>
        <p:spPr>
          <a:xfrm>
            <a:off x="685800" y="1981200"/>
            <a:ext cx="7772400" cy="1600200"/>
          </a:xfrm>
        </p:spPr>
        <p:txBody>
          <a:bodyPr/>
          <a:lstStyle>
            <a:lvl1pPr>
              <a:defRPr/>
            </a:lvl1pPr>
          </a:lstStyle>
          <a:p>
            <a:r>
              <a:rPr lang="ru-RU"/>
              <a:t>Образец заголовка</a:t>
            </a:r>
          </a:p>
        </p:txBody>
      </p:sp>
      <p:sp>
        <p:nvSpPr>
          <p:cNvPr id="253955" name="Rectangle 3"/>
          <p:cNvSpPr>
            <a:spLocks noGrp="1" noRot="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253956" name="Rectangle 4"/>
          <p:cNvSpPr>
            <a:spLocks noGrp="1" noChangeArrowheads="1"/>
          </p:cNvSpPr>
          <p:nvPr>
            <p:ph type="dt" sz="quarter" idx="2"/>
          </p:nvPr>
        </p:nvSpPr>
        <p:spPr/>
        <p:txBody>
          <a:bodyPr/>
          <a:lstStyle>
            <a:lvl1pPr>
              <a:defRPr/>
            </a:lvl1pPr>
          </a:lstStyle>
          <a:p>
            <a:endParaRPr lang="ru-RU"/>
          </a:p>
        </p:txBody>
      </p:sp>
      <p:sp>
        <p:nvSpPr>
          <p:cNvPr id="253957" name="Rectangle 5"/>
          <p:cNvSpPr>
            <a:spLocks noGrp="1" noChangeArrowheads="1"/>
          </p:cNvSpPr>
          <p:nvPr>
            <p:ph type="ftr" sz="quarter" idx="3"/>
          </p:nvPr>
        </p:nvSpPr>
        <p:spPr/>
        <p:txBody>
          <a:bodyPr/>
          <a:lstStyle>
            <a:lvl1pPr>
              <a:defRPr/>
            </a:lvl1pPr>
          </a:lstStyle>
          <a:p>
            <a:endParaRPr lang="ru-RU"/>
          </a:p>
        </p:txBody>
      </p:sp>
      <p:sp>
        <p:nvSpPr>
          <p:cNvPr id="253958" name="Rectangle 6"/>
          <p:cNvSpPr>
            <a:spLocks noGrp="1" noChangeArrowheads="1"/>
          </p:cNvSpPr>
          <p:nvPr>
            <p:ph type="sldNum" sz="quarter" idx="4"/>
          </p:nvPr>
        </p:nvSpPr>
        <p:spPr/>
        <p:txBody>
          <a:bodyPr/>
          <a:lstStyle>
            <a:lvl1pPr>
              <a:defRPr/>
            </a:lvl1pPr>
          </a:lstStyle>
          <a:p>
            <a:fld id="{93DF96FC-7D66-473A-B845-7DDA7DDD0A38}" type="slidenum">
              <a:rPr lang="ru-RU"/>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81814172-016A-45D4-B91C-35987AC7DF81}" type="slidenum">
              <a:rPr lang="ru-RU"/>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9E1AA939-F45E-4E4F-9AD5-6AB7AEF6D61A}" type="slidenum">
              <a:rPr lang="ru-RU"/>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301625"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CCA3257D-A5A2-4940-9A99-E3C765752861}" type="slidenum">
              <a:rPr lang="ru-RU"/>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4ECA4D51-BF16-482C-82AC-F3931CC1F46D}" type="slidenum">
              <a:rPr lang="ru-RU"/>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E8A89AEB-9A0E-459A-ADB5-2F10E1CE8F90}" type="slidenum">
              <a:rPr lang="ru-RU"/>
              <a:pPr/>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AB07EDB5-0712-4BDE-B75E-A111FD5BAD4D}" type="slidenum">
              <a:rPr lang="ru-RU"/>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5AD1DDF2-8730-48B0-87D6-BF2BA3054A1B}"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88A12D37-026B-4659-9988-3380FD508680}" type="slidenum">
              <a:rPr lang="ru-RU"/>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AABE4724-3461-4835-9EB5-D57E26E1536D}" type="slidenum">
              <a:rPr lang="ru-RU"/>
              <a:pPr/>
              <a:t>‹#›</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B2728E1F-8452-4C2B-979C-451788BE3F8C}" type="slidenum">
              <a:rPr lang="ru-RU"/>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07188" y="228600"/>
            <a:ext cx="2135187" cy="587057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301625" y="228600"/>
            <a:ext cx="6253163" cy="58705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57143453-B3DE-4E24-ABDD-51616589C17A}" type="slidenum">
              <a:rPr lang="ru-RU"/>
              <a:pPr/>
              <a:t>‹#›</a:t>
            </a:fld>
            <a:endParaRPr lang="ru-RU"/>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301625" y="228600"/>
            <a:ext cx="8540750" cy="58705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Дата 2"/>
          <p:cNvSpPr>
            <a:spLocks noGrp="1"/>
          </p:cNvSpPr>
          <p:nvPr>
            <p:ph type="dt" sz="half" idx="10"/>
          </p:nvPr>
        </p:nvSpPr>
        <p:spPr>
          <a:xfrm>
            <a:off x="304800" y="6245225"/>
            <a:ext cx="2286000" cy="476250"/>
          </a:xfrm>
        </p:spPr>
        <p:txBody>
          <a:bodyPr/>
          <a:lstStyle>
            <a:lvl1pPr>
              <a:defRPr/>
            </a:lvl1pPr>
          </a:lstStyle>
          <a:p>
            <a:endParaRPr lang="ru-RU"/>
          </a:p>
        </p:txBody>
      </p:sp>
      <p:sp>
        <p:nvSpPr>
          <p:cNvPr id="4" name="Нижний колонтитул 3"/>
          <p:cNvSpPr>
            <a:spLocks noGrp="1"/>
          </p:cNvSpPr>
          <p:nvPr>
            <p:ph type="ftr" sz="quarter" idx="11"/>
          </p:nvPr>
        </p:nvSpPr>
        <p:spPr>
          <a:xfrm>
            <a:off x="3124200" y="6245225"/>
            <a:ext cx="2895600" cy="476250"/>
          </a:xfrm>
        </p:spPr>
        <p:txBody>
          <a:bodyPr/>
          <a:lstStyle>
            <a:lvl1pPr>
              <a:defRPr/>
            </a:lvl1pPr>
          </a:lstStyle>
          <a:p>
            <a:endParaRPr lang="ru-RU"/>
          </a:p>
        </p:txBody>
      </p:sp>
      <p:sp>
        <p:nvSpPr>
          <p:cNvPr id="5" name="Номер слайда 4"/>
          <p:cNvSpPr>
            <a:spLocks noGrp="1"/>
          </p:cNvSpPr>
          <p:nvPr>
            <p:ph type="sldNum" sz="quarter" idx="12"/>
          </p:nvPr>
        </p:nvSpPr>
        <p:spPr>
          <a:xfrm>
            <a:off x="6553200" y="6245225"/>
            <a:ext cx="2286000" cy="476250"/>
          </a:xfrm>
        </p:spPr>
        <p:txBody>
          <a:bodyPr/>
          <a:lstStyle>
            <a:lvl1pPr>
              <a:defRPr/>
            </a:lvl1pPr>
          </a:lstStyle>
          <a:p>
            <a:fld id="{E536AE78-D5C6-4385-A48B-FD54B65BB960}" type="slidenum">
              <a:rPr lang="ru-RU"/>
              <a:pPr/>
              <a:t>‹#›</a:t>
            </a:fld>
            <a:endParaRPr lang="ru-RU"/>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65218"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ru-RU"/>
              <a:t>Образец заголовка</a:t>
            </a:r>
          </a:p>
        </p:txBody>
      </p:sp>
      <p:sp>
        <p:nvSpPr>
          <p:cNvPr id="265219"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ru-RU"/>
              <a:t>Образец подзаголовка</a:t>
            </a:r>
          </a:p>
        </p:txBody>
      </p:sp>
      <p:sp>
        <p:nvSpPr>
          <p:cNvPr id="265220"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w="9525">
            <a:noFill/>
            <a:round/>
            <a:headEnd/>
            <a:tailEnd/>
          </a:ln>
        </p:spPr>
        <p:txBody>
          <a:bodyPr/>
          <a:lstStyle/>
          <a:p>
            <a:endParaRPr lang="ru-RU"/>
          </a:p>
        </p:txBody>
      </p:sp>
      <p:sp>
        <p:nvSpPr>
          <p:cNvPr id="265221" name="Rectangle 5"/>
          <p:cNvSpPr>
            <a:spLocks noGrp="1" noChangeArrowheads="1"/>
          </p:cNvSpPr>
          <p:nvPr>
            <p:ph type="ftr" sz="quarter" idx="3"/>
          </p:nvPr>
        </p:nvSpPr>
        <p:spPr/>
        <p:txBody>
          <a:bodyPr/>
          <a:lstStyle>
            <a:lvl1pPr>
              <a:defRPr/>
            </a:lvl1pPr>
          </a:lstStyle>
          <a:p>
            <a:endParaRPr lang="ru-RU"/>
          </a:p>
        </p:txBody>
      </p:sp>
      <p:sp>
        <p:nvSpPr>
          <p:cNvPr id="265222" name="Rectangle 6"/>
          <p:cNvSpPr>
            <a:spLocks noGrp="1" noChangeArrowheads="1"/>
          </p:cNvSpPr>
          <p:nvPr>
            <p:ph type="sldNum" sz="quarter" idx="4"/>
          </p:nvPr>
        </p:nvSpPr>
        <p:spPr/>
        <p:txBody>
          <a:bodyPr/>
          <a:lstStyle>
            <a:lvl1pPr>
              <a:defRPr/>
            </a:lvl1pPr>
          </a:lstStyle>
          <a:p>
            <a:fld id="{D8E6D883-80AB-4135-A60D-15E34A08BF7F}" type="slidenum">
              <a:rPr lang="ru-RU"/>
              <a:pPr/>
              <a:t>‹#›</a:t>
            </a:fld>
            <a:endParaRPr lang="ru-RU"/>
          </a:p>
        </p:txBody>
      </p:sp>
      <p:sp>
        <p:nvSpPr>
          <p:cNvPr id="265223" name="Rectangle 7"/>
          <p:cNvSpPr>
            <a:spLocks noGrp="1" noChangeArrowheads="1"/>
          </p:cNvSpPr>
          <p:nvPr>
            <p:ph type="dt" sz="quarter" idx="2"/>
          </p:nvPr>
        </p:nvSpPr>
        <p:spPr/>
        <p:txBody>
          <a:bodyPr/>
          <a:lstStyle>
            <a:lvl1pPr>
              <a:defRPr/>
            </a:lvl1pPr>
          </a:lstStyle>
          <a:p>
            <a:endParaRPr lang="ru-RU"/>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4180990E-6A06-4DE9-B185-25A850B1A74F}" type="slidenum">
              <a:rPr lang="ru-RU"/>
              <a:pPr/>
              <a:t>‹#›</a:t>
            </a:fld>
            <a:endParaRPr lang="ru-RU"/>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FCDC44DF-60FF-4680-9C74-4714702FDEFB}" type="slidenum">
              <a:rPr lang="ru-RU"/>
              <a:pPr/>
              <a:t>‹#›</a:t>
            </a:fld>
            <a:endParaRPr lang="ru-RU"/>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9C4ABC17-243C-4D11-A5F6-4C0A58F9BE4A}" type="slidenum">
              <a:rPr lang="ru-RU"/>
              <a:pPr/>
              <a:t>‹#›</a:t>
            </a:fld>
            <a:endParaRPr lang="ru-RU"/>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DD7A6D91-FDDF-4B8B-BA54-E162DB64B8D8}" type="slidenum">
              <a:rPr lang="ru-RU"/>
              <a:pPr/>
              <a:t>‹#›</a:t>
            </a:fld>
            <a:endParaRPr lang="ru-RU"/>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757BE12D-9615-46AC-8F6F-4A9C8BDCF302}"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420B6911-F178-4F16-8BB1-ABCE5C5868AA}" type="slidenum">
              <a:rPr lang="ru-RU"/>
              <a:pPr/>
              <a:t>‹#›</a:t>
            </a:fld>
            <a:endParaRPr lang="ru-RU"/>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ABF6E5ED-5AA5-4807-B1E0-1C9AB57525A6}" type="slidenum">
              <a:rPr lang="ru-RU"/>
              <a:pPr/>
              <a:t>‹#›</a:t>
            </a:fld>
            <a:endParaRPr lang="ru-RU"/>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BF88EDE2-0E6B-490D-BEB5-C82AACDB72F0}" type="slidenum">
              <a:rPr lang="ru-RU"/>
              <a:pPr/>
              <a:t>‹#›</a:t>
            </a:fld>
            <a:endParaRPr lang="ru-RU"/>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BA74B5D9-7715-4B7F-A352-7DD5DB2129A9}" type="slidenum">
              <a:rPr lang="ru-RU"/>
              <a:pPr/>
              <a:t>‹#›</a:t>
            </a:fld>
            <a:endParaRPr lang="ru-RU"/>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839969AE-1258-4511-9349-B60933F1576D}" type="slidenum">
              <a:rPr lang="ru-RU"/>
              <a:pPr/>
              <a:t>‹#›</a:t>
            </a:fld>
            <a:endParaRPr lang="ru-RU"/>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92100"/>
            <a:ext cx="2057400" cy="57277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92100"/>
            <a:ext cx="6019800" cy="57277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3DE8C2AF-EA66-49D6-8502-FC005B7DA178}" type="slidenum">
              <a:rPr lang="ru-RU"/>
              <a:pPr/>
              <a:t>‹#›</a:t>
            </a:fld>
            <a:endParaRPr lang="ru-RU"/>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Only" preserve="1">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457200" y="292100"/>
            <a:ext cx="8229600" cy="57277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Дата 2"/>
          <p:cNvSpPr>
            <a:spLocks noGrp="1"/>
          </p:cNvSpPr>
          <p:nvPr>
            <p:ph type="dt" sz="half" idx="10"/>
          </p:nvPr>
        </p:nvSpPr>
        <p:spPr>
          <a:xfrm>
            <a:off x="457200" y="6245225"/>
            <a:ext cx="2133600" cy="476250"/>
          </a:xfrm>
        </p:spPr>
        <p:txBody>
          <a:bodyPr/>
          <a:lstStyle>
            <a:lvl1pPr>
              <a:defRPr/>
            </a:lvl1pPr>
          </a:lstStyle>
          <a:p>
            <a:endParaRPr lang="ru-RU"/>
          </a:p>
        </p:txBody>
      </p:sp>
      <p:sp>
        <p:nvSpPr>
          <p:cNvPr id="4" name="Нижний колонтитул 3"/>
          <p:cNvSpPr>
            <a:spLocks noGrp="1"/>
          </p:cNvSpPr>
          <p:nvPr>
            <p:ph type="ftr" sz="quarter" idx="11"/>
          </p:nvPr>
        </p:nvSpPr>
        <p:spPr>
          <a:xfrm>
            <a:off x="3124200" y="6245225"/>
            <a:ext cx="2895600" cy="476250"/>
          </a:xfrm>
        </p:spPr>
        <p:txBody>
          <a:bodyPr/>
          <a:lstStyle>
            <a:lvl1pPr>
              <a:defRPr/>
            </a:lvl1pPr>
          </a:lstStyle>
          <a:p>
            <a:endParaRPr lang="ru-RU"/>
          </a:p>
        </p:txBody>
      </p:sp>
      <p:sp>
        <p:nvSpPr>
          <p:cNvPr id="5" name="Номер слайда 4"/>
          <p:cNvSpPr>
            <a:spLocks noGrp="1"/>
          </p:cNvSpPr>
          <p:nvPr>
            <p:ph type="sldNum" sz="quarter" idx="12"/>
          </p:nvPr>
        </p:nvSpPr>
        <p:spPr>
          <a:xfrm>
            <a:off x="6553200" y="6245225"/>
            <a:ext cx="2133600" cy="476250"/>
          </a:xfrm>
        </p:spPr>
        <p:txBody>
          <a:bodyPr/>
          <a:lstStyle>
            <a:lvl1pPr>
              <a:defRPr/>
            </a:lvl1pPr>
          </a:lstStyle>
          <a:p>
            <a:fld id="{8C73C19D-B645-4B38-A280-1A0A5A0EDA30}" type="slidenum">
              <a:rPr lang="ru-RU"/>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D556E0C0-01F4-4602-91E0-3B6EB849EB1C}" type="slidenum">
              <a:rPr lang="ru-RU"/>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1ADC04E1-7F1A-4A01-AEC3-15FFE2790830}" type="slidenum">
              <a:rPr lang="ru-RU"/>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4F181449-60DA-42FA-904A-C16BBB5F5BC1}" type="slidenum">
              <a:rPr lang="ru-RU"/>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40BE5783-F39E-40A7-8723-05A5364C974C}" type="slidenum">
              <a:rPr lang="ru-RU"/>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48E3D719-76D4-4989-8916-538F74C13267}" type="slidenum">
              <a:rPr lang="ru-RU"/>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A08FF8FE-63AD-4D65-9B14-A79114F78573}" type="slidenum">
              <a:rPr lang="ru-RU"/>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81250" name="Group 2"/>
          <p:cNvGrpSpPr>
            <a:grpSpLocks/>
          </p:cNvGrpSpPr>
          <p:nvPr/>
        </p:nvGrpSpPr>
        <p:grpSpPr bwMode="auto">
          <a:xfrm>
            <a:off x="0" y="0"/>
            <a:ext cx="9144000" cy="6858000"/>
            <a:chOff x="0" y="0"/>
            <a:chExt cx="5760" cy="4320"/>
          </a:xfrm>
        </p:grpSpPr>
        <p:sp>
          <p:nvSpPr>
            <p:cNvPr id="181251"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ru-RU"/>
            </a:p>
          </p:txBody>
        </p:sp>
        <p:sp>
          <p:nvSpPr>
            <p:cNvPr id="181252"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ru-RU"/>
            </a:p>
          </p:txBody>
        </p:sp>
      </p:grpSp>
      <p:sp>
        <p:nvSpPr>
          <p:cNvPr id="181253"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ru-RU"/>
          </a:p>
        </p:txBody>
      </p:sp>
      <p:grpSp>
        <p:nvGrpSpPr>
          <p:cNvPr id="181254" name="Group 6"/>
          <p:cNvGrpSpPr>
            <a:grpSpLocks/>
          </p:cNvGrpSpPr>
          <p:nvPr/>
        </p:nvGrpSpPr>
        <p:grpSpPr bwMode="auto">
          <a:xfrm>
            <a:off x="0" y="6019800"/>
            <a:ext cx="7848600" cy="857250"/>
            <a:chOff x="0" y="3792"/>
            <a:chExt cx="4944" cy="540"/>
          </a:xfrm>
        </p:grpSpPr>
        <p:sp>
          <p:nvSpPr>
            <p:cNvPr id="181255"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ru-RU"/>
            </a:p>
          </p:txBody>
        </p:sp>
        <p:grpSp>
          <p:nvGrpSpPr>
            <p:cNvPr id="181256" name="Group 8"/>
            <p:cNvGrpSpPr>
              <a:grpSpLocks/>
            </p:cNvGrpSpPr>
            <p:nvPr userDrawn="1"/>
          </p:nvGrpSpPr>
          <p:grpSpPr bwMode="auto">
            <a:xfrm>
              <a:off x="2486" y="3792"/>
              <a:ext cx="2458" cy="540"/>
              <a:chOff x="2486" y="3792"/>
              <a:chExt cx="2458" cy="540"/>
            </a:xfrm>
          </p:grpSpPr>
          <p:sp>
            <p:nvSpPr>
              <p:cNvPr id="181257"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ru-RU"/>
              </a:p>
            </p:txBody>
          </p:sp>
          <p:sp>
            <p:nvSpPr>
              <p:cNvPr id="181258"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ru-RU"/>
              </a:p>
            </p:txBody>
          </p:sp>
          <p:sp>
            <p:nvSpPr>
              <p:cNvPr id="181259"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ru-RU"/>
              </a:p>
            </p:txBody>
          </p:sp>
          <p:sp>
            <p:nvSpPr>
              <p:cNvPr id="181260"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ru-RU"/>
              </a:p>
            </p:txBody>
          </p:sp>
          <p:sp>
            <p:nvSpPr>
              <p:cNvPr id="181261"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ru-RU"/>
              </a:p>
            </p:txBody>
          </p:sp>
        </p:grpSp>
        <p:sp>
          <p:nvSpPr>
            <p:cNvPr id="181262"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ru-RU"/>
            </a:p>
          </p:txBody>
        </p:sp>
      </p:grpSp>
      <p:grpSp>
        <p:nvGrpSpPr>
          <p:cNvPr id="181263" name="Group 15"/>
          <p:cNvGrpSpPr>
            <a:grpSpLocks/>
          </p:cNvGrpSpPr>
          <p:nvPr/>
        </p:nvGrpSpPr>
        <p:grpSpPr bwMode="auto">
          <a:xfrm>
            <a:off x="627063" y="6021388"/>
            <a:ext cx="5684837" cy="849312"/>
            <a:chOff x="395" y="3793"/>
            <a:chExt cx="3581" cy="535"/>
          </a:xfrm>
        </p:grpSpPr>
        <p:sp>
          <p:nvSpPr>
            <p:cNvPr id="181264"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ru-RU"/>
            </a:p>
          </p:txBody>
        </p:sp>
        <p:sp>
          <p:nvSpPr>
            <p:cNvPr id="181265"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ru-RU"/>
            </a:p>
          </p:txBody>
        </p:sp>
        <p:sp>
          <p:nvSpPr>
            <p:cNvPr id="181266"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ru-RU"/>
            </a:p>
          </p:txBody>
        </p:sp>
        <p:sp>
          <p:nvSpPr>
            <p:cNvPr id="181267"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ru-RU"/>
            </a:p>
          </p:txBody>
        </p:sp>
        <p:sp>
          <p:nvSpPr>
            <p:cNvPr id="181268"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ru-RU"/>
            </a:p>
          </p:txBody>
        </p:sp>
        <p:sp>
          <p:nvSpPr>
            <p:cNvPr id="181269"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ru-RU"/>
            </a:p>
          </p:txBody>
        </p:sp>
      </p:grpSp>
      <p:sp>
        <p:nvSpPr>
          <p:cNvPr id="181270"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8127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81272"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latin typeface="+mn-lt"/>
              </a:defRPr>
            </a:lvl1pPr>
          </a:lstStyle>
          <a:p>
            <a:endParaRPr lang="ru-RU"/>
          </a:p>
        </p:txBody>
      </p:sp>
      <p:sp>
        <p:nvSpPr>
          <p:cNvPr id="181273"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latin typeface="+mn-lt"/>
              </a:defRPr>
            </a:lvl1pPr>
          </a:lstStyle>
          <a:p>
            <a:endParaRPr lang="ru-RU"/>
          </a:p>
        </p:txBody>
      </p:sp>
      <p:sp>
        <p:nvSpPr>
          <p:cNvPr id="181274"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latin typeface="+mn-lt"/>
              </a:defRPr>
            </a:lvl1pPr>
          </a:lstStyle>
          <a:p>
            <a:fld id="{05CDE564-96F8-4C30-AA18-6166A858BDBF}" type="slidenum">
              <a:rPr lang="ru-RU"/>
              <a:pPr/>
              <a:t>‹#›</a:t>
            </a:fld>
            <a:endParaRPr lang="ru-RU"/>
          </a:p>
        </p:txBody>
      </p:sp>
    </p:spTree>
  </p:cSld>
  <p:clrMap bg1="dk2" tx1="lt1" bg2="dk1" tx2="lt2" accent1="accent1" accent2="accent2" accent3="accent3" accent4="accent4" accent5="accent5" accent6="accent6" hlink="hlink" folHlink="folHlink"/>
  <p:sldLayoutIdLst>
    <p:sldLayoutId id="2147483788" r:id="rId1"/>
    <p:sldLayoutId id="2147483801" r:id="rId2"/>
    <p:sldLayoutId id="2147483802" r:id="rId3"/>
    <p:sldLayoutId id="2147483803" r:id="rId4"/>
    <p:sldLayoutId id="2147483804" r:id="rId5"/>
    <p:sldLayoutId id="2147483805" r:id="rId6"/>
    <p:sldLayoutId id="2147483806" r:id="rId7"/>
    <p:sldLayoutId id="2147483807" r:id="rId8"/>
    <p:sldLayoutId id="2147483808" r:id="rId9"/>
    <p:sldLayoutId id="2147483809" r:id="rId10"/>
    <p:sldLayoutId id="2147483810" r:id="rId11"/>
  </p:sldLayoutIdLst>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tx2"/>
        </a:buClr>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lr>
          <a:schemeClr val="tx2"/>
        </a:buClr>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52930" name="Rectangle 2"/>
          <p:cNvSpPr>
            <a:spLocks noGrp="1" noRot="1" noChangeArrowheads="1"/>
          </p:cNvSpPr>
          <p:nvPr>
            <p:ph type="title"/>
          </p:nvPr>
        </p:nvSpPr>
        <p:spPr bwMode="auto">
          <a:xfrm>
            <a:off x="301625" y="228600"/>
            <a:ext cx="8510588" cy="13255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252931" name="Rectangle 3"/>
          <p:cNvSpPr>
            <a:spLocks noGrp="1" noRot="1" noChangeArrowheads="1"/>
          </p:cNvSpPr>
          <p:nvPr>
            <p:ph type="body" idx="1"/>
          </p:nvPr>
        </p:nvSpPr>
        <p:spPr bwMode="auto">
          <a:xfrm>
            <a:off x="301625" y="1676400"/>
            <a:ext cx="8540750" cy="4422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252932" name="Rectangle 4"/>
          <p:cNvSpPr>
            <a:spLocks noGrp="1" noChangeArrowheads="1"/>
          </p:cNvSpPr>
          <p:nvPr>
            <p:ph type="dt" sz="half" idx="2"/>
          </p:nvPr>
        </p:nvSpPr>
        <p:spPr bwMode="auto">
          <a:xfrm>
            <a:off x="3048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mn-lt"/>
              </a:defRPr>
            </a:lvl1pPr>
          </a:lstStyle>
          <a:p>
            <a:endParaRPr lang="ru-RU"/>
          </a:p>
        </p:txBody>
      </p:sp>
      <p:sp>
        <p:nvSpPr>
          <p:cNvPr id="25293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mn-lt"/>
              </a:defRPr>
            </a:lvl1pPr>
          </a:lstStyle>
          <a:p>
            <a:endParaRPr lang="ru-RU"/>
          </a:p>
        </p:txBody>
      </p:sp>
      <p:sp>
        <p:nvSpPr>
          <p:cNvPr id="252934" name="Rectangle 6"/>
          <p:cNvSpPr>
            <a:spLocks noGrp="1" noChangeArrowheads="1"/>
          </p:cNvSpPr>
          <p:nvPr>
            <p:ph type="sldNum" sz="quarter" idx="4"/>
          </p:nvPr>
        </p:nvSpPr>
        <p:spPr bwMode="auto">
          <a:xfrm>
            <a:off x="65532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mn-lt"/>
              </a:defRPr>
            </a:lvl1pPr>
          </a:lstStyle>
          <a:p>
            <a:fld id="{DB0F8A05-6612-46AB-BD91-F6A3563C3706}" type="slidenum">
              <a:rPr lang="ru-RU"/>
              <a:pPr/>
              <a:t>‹#›</a:t>
            </a:fld>
            <a:endParaRPr lang="ru-RU"/>
          </a:p>
        </p:txBody>
      </p:sp>
    </p:spTree>
  </p:cSld>
  <p:clrMap bg1="dk2" tx1="lt1" bg2="dk1" tx2="lt2" accent1="accent1" accent2="accent2" accent3="accent3" accent4="accent4" accent5="accent5" accent6="accent6" hlink="hlink" folHlink="folHlink"/>
  <p:sldLayoutIdLst>
    <p:sldLayoutId id="2147483798"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 id="2147483832" r:id="rId12"/>
  </p:sldLayoutIdLst>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64194"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264195"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26419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defRPr>
            </a:lvl1pPr>
          </a:lstStyle>
          <a:p>
            <a:endParaRPr lang="ru-RU"/>
          </a:p>
        </p:txBody>
      </p:sp>
      <p:sp>
        <p:nvSpPr>
          <p:cNvPr id="26419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defRPr>
            </a:lvl1pPr>
          </a:lstStyle>
          <a:p>
            <a:endParaRPr lang="ru-RU"/>
          </a:p>
        </p:txBody>
      </p:sp>
      <p:sp>
        <p:nvSpPr>
          <p:cNvPr id="26419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charset="0"/>
              </a:defRPr>
            </a:lvl1pPr>
          </a:lstStyle>
          <a:p>
            <a:fld id="{77C07F97-195F-47EC-ADA5-EE2BE4D5222F}" type="slidenum">
              <a:rPr lang="ru-RU"/>
              <a:pPr/>
              <a:t>‹#›</a:t>
            </a:fld>
            <a:endParaRPr lang="ru-RU"/>
          </a:p>
        </p:txBody>
      </p:sp>
    </p:spTree>
  </p:cSld>
  <p:clrMap bg1="dk2" tx1="lt1" bg2="dk1" tx2="lt2" accent1="accent1" accent2="accent2" accent3="accent3" accent4="accent4" accent5="accent5" accent6="accent6" hlink="hlink" folHlink="folHlink"/>
  <p:sldLayoutIdLst>
    <p:sldLayoutId id="214748380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 id="2147483831" r:id="rId12"/>
  </p:sldLayoutIdLst>
  <p:txStyles>
    <p:titleStyle>
      <a:lvl1pPr algn="l"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p:titleStyle>
    <p:bodyStyle>
      <a:lvl1pPr marL="342900" indent="-342900" algn="l" rtl="0" fontAlgn="base">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Font typeface="Tahoma" charset="0"/>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Font typeface="Tahoma" charset="0"/>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 y="2286000"/>
            <a:ext cx="8229600" cy="1736725"/>
          </a:xfrm>
        </p:spPr>
        <p:txBody>
          <a:bodyPr/>
          <a:lstStyle/>
          <a:p>
            <a:r>
              <a:rPr lang="ru-RU" sz="4800" b="1" dirty="0" smtClean="0"/>
              <a:t/>
            </a:r>
            <a:br>
              <a:rPr lang="ru-RU" sz="4800" b="1" dirty="0" smtClean="0"/>
            </a:br>
            <a:r>
              <a:rPr lang="ru-RU" sz="3600" b="1" dirty="0" err="1" smtClean="0"/>
              <a:t>Здоровьесберегающие</a:t>
            </a:r>
            <a:r>
              <a:rPr lang="ru-RU" sz="3600" b="1" dirty="0" smtClean="0"/>
              <a:t> технологии на уроках математики.</a:t>
            </a:r>
            <a:br>
              <a:rPr lang="ru-RU" sz="3600" b="1" dirty="0" smtClean="0"/>
            </a:br>
            <a:r>
              <a:rPr lang="ru-RU" sz="3600" b="1" dirty="0" smtClean="0"/>
              <a:t>Методика проведения физкультминуток</a:t>
            </a:r>
            <a:r>
              <a:rPr lang="ru-RU" sz="4800" b="1" dirty="0" smtClean="0"/>
              <a:t/>
            </a:r>
            <a:br>
              <a:rPr lang="ru-RU" sz="4800" b="1" dirty="0" smtClean="0"/>
            </a:br>
            <a:r>
              <a:rPr lang="ru-RU" sz="4800" b="1" dirty="0" smtClean="0"/>
              <a:t/>
            </a:r>
            <a:br>
              <a:rPr lang="ru-RU" sz="4800" b="1" dirty="0" smtClean="0"/>
            </a:br>
            <a:r>
              <a:rPr lang="ru-RU" sz="2800" b="1" dirty="0" smtClean="0"/>
              <a:t>Составил: учитель математики </a:t>
            </a:r>
            <a:br>
              <a:rPr lang="ru-RU" sz="2800" b="1" dirty="0" smtClean="0"/>
            </a:br>
            <a:r>
              <a:rPr lang="ru-RU" sz="2800" b="1" dirty="0" smtClean="0"/>
              <a:t>МОУ « </a:t>
            </a:r>
            <a:r>
              <a:rPr lang="ru-RU" sz="2800" b="1" dirty="0" err="1" smtClean="0"/>
              <a:t>Цыбинская</a:t>
            </a:r>
            <a:r>
              <a:rPr lang="ru-RU" sz="2800" b="1" dirty="0" smtClean="0"/>
              <a:t> СОШ» </a:t>
            </a:r>
            <a:br>
              <a:rPr lang="ru-RU" sz="2800" b="1" dirty="0" smtClean="0"/>
            </a:br>
            <a:r>
              <a:rPr lang="ru-RU" sz="2800" b="1" dirty="0" smtClean="0"/>
              <a:t>Кудряшова Екатерина Николаевна</a:t>
            </a:r>
            <a:endParaRPr lang="ru-RU" sz="2800" b="1" dirty="0"/>
          </a:p>
        </p:txBody>
      </p:sp>
      <p:pic>
        <p:nvPicPr>
          <p:cNvPr id="2053" name="Picture 5" descr="95b8ce84cef8b5e174c1ef4ee19a000e"/>
          <p:cNvPicPr>
            <a:picLocks noChangeAspect="1" noChangeArrowheads="1"/>
          </p:cNvPicPr>
          <p:nvPr/>
        </p:nvPicPr>
        <p:blipFill>
          <a:blip r:embed="rId2" cstate="print"/>
          <a:srcRect/>
          <a:stretch>
            <a:fillRect/>
          </a:stretch>
        </p:blipFill>
        <p:spPr bwMode="auto">
          <a:xfrm>
            <a:off x="990600" y="228600"/>
            <a:ext cx="6934200" cy="952500"/>
          </a:xfrm>
          <a:prstGeom prst="rect">
            <a:avLst/>
          </a:prstGeom>
          <a:noFill/>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noChangeArrowheads="1"/>
          </p:cNvSpPr>
          <p:nvPr>
            <p:ph type="title" idx="4294967295"/>
          </p:nvPr>
        </p:nvSpPr>
        <p:spPr>
          <a:xfrm>
            <a:off x="228600" y="2819400"/>
            <a:ext cx="8610600" cy="914400"/>
          </a:xfrm>
        </p:spPr>
        <p:txBody>
          <a:bodyPr/>
          <a:lstStyle/>
          <a:p>
            <a:r>
              <a:rPr lang="ru-RU" sz="2400" b="1" dirty="0"/>
              <a:t>     Хорошие результаты дает работа в парах, в группах, как на местах, так и у доски, где ведомый, более «слабый» ученик чувствует поддержку товарища. Анти стрессовым моментом на уроке является стимулирование учащихся к использованию различных способов решения, без боязни ошибиться, получить неправильный ответ. При оценке выполненной работы необходимо учитывать не только полученный результат, но и степень усердия ученика. </a:t>
            </a:r>
            <a:br>
              <a:rPr lang="ru-RU" sz="2400" b="1" dirty="0"/>
            </a:br>
            <a:r>
              <a:rPr lang="ru-RU" sz="2400" b="1" dirty="0"/>
              <a:t>Некоторым ученикам трудно запомнить даже хорошо понятый материал. Для этого очень полезно развивать зрительную память, использовать различные формы выделения наиболее важного материала (подчеркнуть, обвести, записать более крупно, другим цветом).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82626"/>
                                        </p:tgtEl>
                                        <p:attrNameLst>
                                          <p:attrName>style.visibility</p:attrName>
                                        </p:attrNameLst>
                                      </p:cBhvr>
                                      <p:to>
                                        <p:strVal val="visible"/>
                                      </p:to>
                                    </p:set>
                                    <p:animEffect transition="in" filter="dissolve">
                                      <p:cBhvr>
                                        <p:cTn id="7" dur="500"/>
                                        <p:tgtEl>
                                          <p:spTgt spid="2826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262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noChangeArrowheads="1"/>
          </p:cNvSpPr>
          <p:nvPr>
            <p:ph type="title" idx="4294967295"/>
          </p:nvPr>
        </p:nvSpPr>
        <p:spPr>
          <a:xfrm>
            <a:off x="228600" y="2514600"/>
            <a:ext cx="8915400" cy="1384300"/>
          </a:xfrm>
        </p:spPr>
        <p:txBody>
          <a:bodyPr/>
          <a:lstStyle/>
          <a:p>
            <a:r>
              <a:rPr lang="ru-RU" sz="2400" b="1" dirty="0"/>
              <a:t>     В своей работе систематически использую наглядные образы, заставляющие включать визуальное мышление учащихся. В основе принципа визуализации лежит некоторая графика, цель которой состоит в создании моделей представления знаний, сочетающих в себе символический и геометрический способы мышления и способствующих активизации процессов познания.</a:t>
            </a:r>
            <a:br>
              <a:rPr lang="ru-RU" sz="2400" b="1" dirty="0"/>
            </a:br>
            <a:r>
              <a:rPr lang="ru-RU" sz="2400" b="1" dirty="0"/>
              <a:t>  Систематически использую на уроке наглядный материал – формулы и чертежи на доске, рисунки и схемы на экране, плакаты и таблицы на стенах, модели и образцы в руках у учеников. При этом моя цель состоит в том, чтобы ученик не просто смотрел, но и видел то, что заложено в этих образах. </a:t>
            </a:r>
            <a:br>
              <a:rPr lang="ru-RU" sz="2400" b="1" dirty="0"/>
            </a:br>
            <a:r>
              <a:rPr lang="ru-RU" sz="2400" b="1" dirty="0"/>
              <a:t>Без наглядных образов знания учащихся становятся бессодержательными.</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92866"/>
                                        </p:tgtEl>
                                        <p:attrNameLst>
                                          <p:attrName>style.visibility</p:attrName>
                                        </p:attrNameLst>
                                      </p:cBhvr>
                                      <p:to>
                                        <p:strVal val="visible"/>
                                      </p:to>
                                    </p:set>
                                    <p:animEffect transition="in" filter="slide(fromBottom)">
                                      <p:cBhvr>
                                        <p:cTn id="7" dur="500"/>
                                        <p:tgtEl>
                                          <p:spTgt spid="2928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86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title" idx="4294967295"/>
          </p:nvPr>
        </p:nvSpPr>
        <p:spPr>
          <a:xfrm>
            <a:off x="304800" y="2590800"/>
            <a:ext cx="8839200" cy="1905000"/>
          </a:xfrm>
        </p:spPr>
        <p:txBody>
          <a:bodyPr/>
          <a:lstStyle/>
          <a:p>
            <a:pPr>
              <a:lnSpc>
                <a:spcPct val="95000"/>
              </a:lnSpc>
            </a:pPr>
            <a:r>
              <a:rPr lang="ru-RU" sz="2400" b="1" dirty="0"/>
              <a:t>   Не нужно забывать и о том, что отдых – это смена видов деятельности. Поэтому при планировании урока не допускаю однообразия работы. В норме должно быть 4-7 смен видов деятельности на уроке. </a:t>
            </a:r>
            <a:br>
              <a:rPr lang="ru-RU" sz="2400" b="1" dirty="0"/>
            </a:br>
            <a:r>
              <a:rPr lang="ru-RU" sz="2400" b="1" dirty="0"/>
              <a:t> Несколько минут на уроке необходимо уделять оздоровительным моментам. Потраченное время окупается усилением работоспособности, а, главное, укреплением здоровья учащихся. Очень хорошо если предлагаемые упражнения для </a:t>
            </a:r>
            <a:r>
              <a:rPr lang="ru-RU" sz="2400" b="1" i="1" dirty="0"/>
              <a:t>физкультминутки </a:t>
            </a:r>
            <a:r>
              <a:rPr lang="ru-RU" sz="2400" b="1" dirty="0"/>
              <a:t>органически вплетаются в канву урока. Так, например, при изучении правильных и неправильных дробей ученики познакомились с определениями и провели первичное закрепление материала. Для выяснения усвоения всеми ребятами нового понятия я предлагаю во время </a:t>
            </a:r>
            <a:r>
              <a:rPr lang="ru-RU" sz="2400" b="1" i="1" dirty="0"/>
              <a:t>физкультминутки </a:t>
            </a:r>
            <a:r>
              <a:rPr lang="ru-RU" sz="2400" b="1" dirty="0"/>
              <a:t>следующее упражнение: если учитель назовет правильную дробь, ученики поднимают руки вверх, если неправильную – руки опускают вниз с наклоном и расслаблением. </a:t>
            </a:r>
            <a:br>
              <a:rPr lang="ru-RU" sz="2400" b="1" dirty="0"/>
            </a:br>
            <a:endParaRPr lang="ru-RU"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94914"/>
                                        </p:tgtEl>
                                        <p:attrNameLst>
                                          <p:attrName>style.visibility</p:attrName>
                                        </p:attrNameLst>
                                      </p:cBhvr>
                                      <p:to>
                                        <p:strVal val="visible"/>
                                      </p:to>
                                    </p:set>
                                    <p:animEffect transition="in" filter="wheel(4)">
                                      <p:cBhvr>
                                        <p:cTn id="7" dur="2000"/>
                                        <p:tgtEl>
                                          <p:spTgt spid="2949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49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Grp="1" noChangeArrowheads="1"/>
          </p:cNvSpPr>
          <p:nvPr>
            <p:ph type="title" idx="4294967295"/>
          </p:nvPr>
        </p:nvSpPr>
        <p:spPr>
          <a:xfrm>
            <a:off x="228600" y="2667000"/>
            <a:ext cx="8915400" cy="1384300"/>
          </a:xfrm>
        </p:spPr>
        <p:txBody>
          <a:bodyPr/>
          <a:lstStyle/>
          <a:p>
            <a:r>
              <a:rPr lang="ru-RU" sz="2400" b="1" dirty="0"/>
              <a:t>   Очень важно развить воображение учеников. С этой целью выполняется следующее упражнение. </a:t>
            </a:r>
            <a:br>
              <a:rPr lang="ru-RU" sz="2400" b="1" dirty="0"/>
            </a:br>
            <a:r>
              <a:rPr lang="ru-RU" sz="2400" b="1" dirty="0"/>
              <a:t>Многие ребята легко отвлекаются. С целью концентрации внимания устный счет в 5-6 классах можно проводить с закрытыми глазами. Особенно это хорошо удается при решении цепочки примеров. Учитель читает последовательно каждый пример, ребята решают его, и готовность выполнять следующий показывают поднятием руки. В конце задания (через 5-6 примеров) ребята открывают глаза, сверяют ответы. Работа проводится в быстром темпе, вызывает интерес ребят. </a:t>
            </a:r>
            <a:br>
              <a:rPr lang="ru-RU" sz="2400" b="1" dirty="0"/>
            </a:br>
            <a:r>
              <a:rPr lang="ru-RU" sz="2400" b="1" dirty="0"/>
              <a:t>     В 10-11 классе полезно предлагать учащимся представлять стереометрические модели, мысленно поворачивая их, рассматривая со всех сторон. Стараться представить модель как можно более четко, удерживать ее перед мысленным взором в течение нескольких минут.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90818"/>
                                        </p:tgtEl>
                                        <p:attrNameLst>
                                          <p:attrName>style.visibility</p:attrName>
                                        </p:attrNameLst>
                                      </p:cBhvr>
                                      <p:to>
                                        <p:strVal val="visible"/>
                                      </p:to>
                                    </p:set>
                                    <p:animEffect transition="in" filter="circle(in)">
                                      <p:cBhvr>
                                        <p:cTn id="7" dur="2000"/>
                                        <p:tgtEl>
                                          <p:spTgt spid="2908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81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p:cNvSpPr>
            <a:spLocks noGrp="1" noChangeArrowheads="1"/>
          </p:cNvSpPr>
          <p:nvPr>
            <p:ph type="title" idx="4294967295"/>
          </p:nvPr>
        </p:nvSpPr>
        <p:spPr>
          <a:xfrm>
            <a:off x="304800" y="2667000"/>
            <a:ext cx="8839200" cy="1689100"/>
          </a:xfrm>
        </p:spPr>
        <p:txBody>
          <a:bodyPr/>
          <a:lstStyle/>
          <a:p>
            <a:pPr>
              <a:lnSpc>
                <a:spcPct val="95000"/>
              </a:lnSpc>
            </a:pPr>
            <a:r>
              <a:rPr lang="ru-RU" sz="2400" b="1" dirty="0"/>
              <a:t>    Простейшие упражнения обязательно нужно включать в физкультминутку, так как они не только служат профилактикой нарушения зрения, но и благоприятны при неврозах, гипертонии, повышенном внутричерепном давлении.</a:t>
            </a:r>
            <a:r>
              <a:rPr lang="ru-RU" dirty="0"/>
              <a:t> </a:t>
            </a:r>
            <a:r>
              <a:rPr lang="ru-RU" sz="2400" b="1" dirty="0"/>
              <a:t>                                     Положительным аспектом урока считается разнообразие форм работы с учащимися - работа в парах, в группах. В этом случае слабоуспевающий ученик чувствует поддержку товарища, освобождается от боязни ошибиться, получить неправильный ответ. </a:t>
            </a:r>
            <a:br>
              <a:rPr lang="ru-RU" sz="2400" b="1" dirty="0"/>
            </a:br>
            <a:r>
              <a:rPr lang="ru-RU" sz="2400" b="1" dirty="0"/>
              <a:t>    Некоторым ученикам трудно запомнить даже хорошо понятый материал. Для этого очень полезно развивать зрительную память, использовать различные формы выделения наиболее важного материала (подчеркнуть, обвести, записать более </a:t>
            </a:r>
            <a:br>
              <a:rPr lang="ru-RU" sz="2400" b="1" dirty="0"/>
            </a:br>
            <a:r>
              <a:rPr lang="ru-RU" sz="2400" b="1" dirty="0"/>
              <a:t>крупно, другим цветом).   </a:t>
            </a:r>
            <a:r>
              <a:rPr lang="ru-RU"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91842"/>
                                        </p:tgtEl>
                                        <p:attrNameLst>
                                          <p:attrName>style.visibility</p:attrName>
                                        </p:attrNameLst>
                                      </p:cBhvr>
                                      <p:to>
                                        <p:strVal val="visible"/>
                                      </p:to>
                                    </p:set>
                                    <p:anim calcmode="lin" valueType="num">
                                      <p:cBhvr>
                                        <p:cTn id="7" dur="1000" fill="hold"/>
                                        <p:tgtEl>
                                          <p:spTgt spid="291842"/>
                                        </p:tgtEl>
                                        <p:attrNameLst>
                                          <p:attrName>ppt_w</p:attrName>
                                        </p:attrNameLst>
                                      </p:cBhvr>
                                      <p:tavLst>
                                        <p:tav tm="0">
                                          <p:val>
                                            <p:strVal val="#ppt_w+.3"/>
                                          </p:val>
                                        </p:tav>
                                        <p:tav tm="100000">
                                          <p:val>
                                            <p:strVal val="#ppt_w"/>
                                          </p:val>
                                        </p:tav>
                                      </p:tavLst>
                                    </p:anim>
                                    <p:anim calcmode="lin" valueType="num">
                                      <p:cBhvr>
                                        <p:cTn id="8" dur="1000" fill="hold"/>
                                        <p:tgtEl>
                                          <p:spTgt spid="291842"/>
                                        </p:tgtEl>
                                        <p:attrNameLst>
                                          <p:attrName>ppt_h</p:attrName>
                                        </p:attrNameLst>
                                      </p:cBhvr>
                                      <p:tavLst>
                                        <p:tav tm="0">
                                          <p:val>
                                            <p:strVal val="#ppt_h"/>
                                          </p:val>
                                        </p:tav>
                                        <p:tav tm="100000">
                                          <p:val>
                                            <p:strVal val="#ppt_h"/>
                                          </p:val>
                                        </p:tav>
                                      </p:tavLst>
                                    </p:anim>
                                    <p:animEffect transition="in" filter="fade">
                                      <p:cBhvr>
                                        <p:cTn id="9" dur="1000"/>
                                        <p:tgtEl>
                                          <p:spTgt spid="2918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3" name="Rectangle 5"/>
          <p:cNvSpPr>
            <a:spLocks noGrp="1" noRot="1" noChangeArrowheads="1"/>
          </p:cNvSpPr>
          <p:nvPr>
            <p:ph type="title" idx="4294967295"/>
          </p:nvPr>
        </p:nvSpPr>
        <p:spPr/>
        <p:txBody>
          <a:bodyPr/>
          <a:lstStyle/>
          <a:p>
            <a:r>
              <a:rPr lang="ru-RU" sz="2400" b="1" u="sng" dirty="0"/>
              <a:t>Например:</a:t>
            </a:r>
            <a:r>
              <a:rPr lang="ru-RU" sz="2400" b="1" dirty="0"/>
              <a:t> Выполни вычисления по алгоритму, заданному блок-схемой. Расположи ответы примеров в порядке возраста­ния, и ты узнаешь, где в теле человека кислород перехо­дит в кровь. Какие  ещё органы дыхания ты знаешь?</a:t>
            </a:r>
            <a:endParaRPr lang="ru-RU" b="1" i="1" dirty="0"/>
          </a:p>
        </p:txBody>
      </p:sp>
      <p:pic>
        <p:nvPicPr>
          <p:cNvPr id="186376" name="Picture 8" descr="img5"/>
          <p:cNvPicPr>
            <a:picLocks noChangeAspect="1" noChangeArrowheads="1"/>
          </p:cNvPicPr>
          <p:nvPr/>
        </p:nvPicPr>
        <p:blipFill>
          <a:blip r:embed="rId2" cstate="print"/>
          <a:srcRect/>
          <a:stretch>
            <a:fillRect/>
          </a:stretch>
        </p:blipFill>
        <p:spPr bwMode="auto">
          <a:xfrm>
            <a:off x="381000" y="2209800"/>
            <a:ext cx="3352800" cy="3962400"/>
          </a:xfrm>
          <a:prstGeom prst="rect">
            <a:avLst/>
          </a:prstGeom>
          <a:noFill/>
          <a:ln w="9525">
            <a:solidFill>
              <a:srgbClr val="FF0066"/>
            </a:solidFill>
            <a:miter lim="800000"/>
            <a:headEnd/>
            <a:tailEnd/>
          </a:ln>
        </p:spPr>
      </p:pic>
      <p:graphicFrame>
        <p:nvGraphicFramePr>
          <p:cNvPr id="186595" name="Group 227"/>
          <p:cNvGraphicFramePr>
            <a:graphicFrameLocks noGrp="1"/>
          </p:cNvGraphicFramePr>
          <p:nvPr/>
        </p:nvGraphicFramePr>
        <p:xfrm>
          <a:off x="4038600" y="2590800"/>
          <a:ext cx="4876800" cy="1751330"/>
        </p:xfrm>
        <a:graphic>
          <a:graphicData uri="http://schemas.openxmlformats.org/drawingml/2006/table">
            <a:tbl>
              <a:tblPr/>
              <a:tblGrid>
                <a:gridCol w="971550"/>
                <a:gridCol w="465138"/>
                <a:gridCol w="468312"/>
                <a:gridCol w="465138"/>
                <a:gridCol w="466725"/>
                <a:gridCol w="466725"/>
                <a:gridCol w="466725"/>
                <a:gridCol w="573087"/>
                <a:gridCol w="533400"/>
              </a:tblGrid>
              <a:tr h="368300">
                <a:tc>
                  <a:txBody>
                    <a:bodyPr/>
                    <a:lstStyle/>
                    <a:p>
                      <a:pPr marL="342900" marR="0" lvl="0" indent="-342900" algn="l" defTabSz="914400" rtl="0" eaLnBrk="1" fontAlgn="base" latinLnBrk="0" hangingPunct="1">
                        <a:lnSpc>
                          <a:spcPct val="100000"/>
                        </a:lnSpc>
                        <a:spcBef>
                          <a:spcPct val="0"/>
                        </a:spcBef>
                        <a:spcAft>
                          <a:spcPct val="0"/>
                        </a:spcAft>
                        <a:buClrTx/>
                        <a:buSzTx/>
                        <a:buFont typeface="Arial" charset="0"/>
                        <a:buNone/>
                        <a:tabLst/>
                      </a:pPr>
                      <a:r>
                        <a:rPr kumimoji="0" lang="ru-RU" sz="2000" b="0" i="1" u="none" strike="noStrike" cap="none" normalizeH="0" baseline="0" smtClean="0">
                          <a:ln>
                            <a:noFill/>
                          </a:ln>
                          <a:solidFill>
                            <a:schemeClr val="tx1"/>
                          </a:solidFill>
                          <a:effectLst/>
                          <a:latin typeface="Times New Roman" pitchFamily="18" charset="0"/>
                          <a:cs typeface="Times New Roman" pitchFamily="18" charset="0"/>
                        </a:rPr>
                        <a:t>а</a:t>
                      </a:r>
                      <a:r>
                        <a:rPr kumimoji="0" lang="ru-RU" sz="20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2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pPr>
                      <a:r>
                        <a:rPr kumimoji="0" lang="ru-RU" sz="20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ru-RU" sz="2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pPr>
                      <a:r>
                        <a:rPr kumimoji="0" lang="ru-RU" sz="20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ru-RU" sz="2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pPr>
                      <a:r>
                        <a:rPr kumimoji="0" lang="ru-RU" sz="20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ru-RU" sz="2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pPr>
                      <a:r>
                        <a:rPr kumimoji="0" lang="ru-RU" sz="20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ru-RU" sz="2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pPr>
                      <a:r>
                        <a:rPr kumimoji="0" lang="ru-RU" sz="20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ru-RU" sz="2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pPr>
                      <a:r>
                        <a:rPr kumimoji="0" lang="ru-RU" sz="20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ru-RU" sz="2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pPr>
                      <a:r>
                        <a:rPr kumimoji="0" lang="ru-RU" sz="2000" b="0" i="0" u="none" strike="noStrike" cap="none" normalizeH="0" baseline="0" smtClean="0">
                          <a:ln>
                            <a:noFill/>
                          </a:ln>
                          <a:solidFill>
                            <a:schemeClr val="tx1"/>
                          </a:solidFill>
                          <a:effectLst/>
                          <a:latin typeface="Times New Roman" pitchFamily="18" charset="0"/>
                          <a:cs typeface="Times New Roman" pitchFamily="18" charset="0"/>
                        </a:rPr>
                        <a:t>6</a:t>
                      </a:r>
                      <a:endParaRPr kumimoji="0" lang="ru-RU" sz="2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pPr>
                      <a:r>
                        <a:rPr kumimoji="0" lang="ru-RU" sz="2000" b="0" i="0" u="none" strike="noStrike" cap="none" normalizeH="0" baseline="0" smtClean="0">
                          <a:ln>
                            <a:noFill/>
                          </a:ln>
                          <a:solidFill>
                            <a:schemeClr val="tx1"/>
                          </a:solidFill>
                          <a:effectLst/>
                          <a:latin typeface="Times New Roman" pitchFamily="18" charset="0"/>
                          <a:cs typeface="Times New Roman" pitchFamily="18" charset="0"/>
                        </a:rPr>
                        <a:t>7</a:t>
                      </a:r>
                      <a:endParaRPr kumimoji="0" lang="ru-RU" sz="2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654050">
                <a:tc>
                  <a:txBody>
                    <a:bodyPr/>
                    <a:lstStyle/>
                    <a:p>
                      <a:pPr marL="342900" marR="0" lvl="0" indent="-342900" algn="l" defTabSz="914400" rtl="0" eaLnBrk="1" fontAlgn="base" latinLnBrk="0" hangingPunct="1">
                        <a:lnSpc>
                          <a:spcPct val="100000"/>
                        </a:lnSpc>
                        <a:spcBef>
                          <a:spcPct val="0"/>
                        </a:spcBef>
                        <a:spcAft>
                          <a:spcPct val="0"/>
                        </a:spcAft>
                        <a:buClrTx/>
                        <a:buSzTx/>
                        <a:buFont typeface="Arial" charset="0"/>
                        <a:buNone/>
                        <a:tabLst/>
                      </a:pPr>
                      <a:r>
                        <a:rPr kumimoji="0" lang="ru-RU" sz="2000" b="0" i="1" u="none" strike="noStrike" cap="none" normalizeH="0" baseline="0" smtClean="0">
                          <a:ln>
                            <a:noFill/>
                          </a:ln>
                          <a:solidFill>
                            <a:schemeClr val="tx1"/>
                          </a:solidFill>
                          <a:effectLst/>
                          <a:latin typeface="Times New Roman" pitchFamily="18" charset="0"/>
                          <a:cs typeface="Times New Roman" pitchFamily="18" charset="0"/>
                        </a:rPr>
                        <a:t>х</a:t>
                      </a:r>
                      <a:endParaRPr kumimoji="0" lang="ru-RU" sz="2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 typeface="Arial" charset="0"/>
                        <a:buNone/>
                        <a:tabLst/>
                      </a:pPr>
                      <a:r>
                        <a:rPr kumimoji="0" lang="ru-RU" sz="20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2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 typeface="Arial" charset="0"/>
                        <a:buNone/>
                        <a:tabLst/>
                      </a:pPr>
                      <a:r>
                        <a:rPr kumimoji="0" lang="ru-RU" sz="20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2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 typeface="Arial" charset="0"/>
                        <a:buNone/>
                        <a:tabLst/>
                      </a:pPr>
                      <a:r>
                        <a:rPr kumimoji="0" lang="ru-RU" sz="20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2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 typeface="Arial" charset="0"/>
                        <a:buNone/>
                        <a:tabLst/>
                      </a:pPr>
                      <a:r>
                        <a:rPr kumimoji="0" lang="ru-RU" sz="20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2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 typeface="Arial" charset="0"/>
                        <a:buNone/>
                        <a:tabLst/>
                      </a:pPr>
                      <a:r>
                        <a:rPr kumimoji="0" lang="ru-RU" sz="20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2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 typeface="Arial" charset="0"/>
                        <a:buNone/>
                        <a:tabLst/>
                      </a:pPr>
                      <a:r>
                        <a:rPr kumimoji="0" lang="ru-RU" sz="20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2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 typeface="Arial" charset="0"/>
                        <a:buNone/>
                        <a:tabLst/>
                      </a:pPr>
                      <a:r>
                        <a:rPr kumimoji="0" lang="ru-RU" sz="20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2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 typeface="Arial" charset="0"/>
                        <a:buNone/>
                        <a:tabLst/>
                      </a:pPr>
                      <a:r>
                        <a:rPr kumimoji="0" lang="ru-RU" sz="20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2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654050">
                <a:tc>
                  <a:txBody>
                    <a:bodyPr/>
                    <a:lstStyle/>
                    <a:p>
                      <a:pPr marL="342900" marR="0" lvl="0" indent="-342900" algn="l" defTabSz="914400" rtl="0" eaLnBrk="1" fontAlgn="base" latinLnBrk="0" hangingPunct="1">
                        <a:lnSpc>
                          <a:spcPct val="100000"/>
                        </a:lnSpc>
                        <a:spcBef>
                          <a:spcPct val="0"/>
                        </a:spcBef>
                        <a:spcAft>
                          <a:spcPct val="0"/>
                        </a:spcAft>
                        <a:buClrTx/>
                        <a:buSzTx/>
                        <a:buFont typeface="Arial" charset="0"/>
                        <a:buNone/>
                        <a:tabLst/>
                      </a:pPr>
                      <a:r>
                        <a:rPr kumimoji="0" lang="ru-RU" sz="2000" b="0" i="0" u="none" strike="noStrike" cap="none" normalizeH="0" baseline="0" smtClean="0">
                          <a:ln>
                            <a:noFill/>
                          </a:ln>
                          <a:solidFill>
                            <a:schemeClr val="tx1"/>
                          </a:solidFill>
                          <a:effectLst/>
                          <a:latin typeface="Times New Roman" pitchFamily="18" charset="0"/>
                          <a:cs typeface="Times New Roman" pitchFamily="18" charset="0"/>
                        </a:rPr>
                        <a:t>Буквы</a:t>
                      </a:r>
                      <a:endParaRPr kumimoji="0" lang="ru-RU" sz="2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pPr>
                      <a:r>
                        <a:rPr kumimoji="0" lang="ru-RU" sz="2000" b="0" i="0" u="none" strike="noStrike" cap="none" normalizeH="0" baseline="0" smtClean="0">
                          <a:ln>
                            <a:noFill/>
                          </a:ln>
                          <a:solidFill>
                            <a:schemeClr val="tx1"/>
                          </a:solidFill>
                          <a:effectLst/>
                          <a:latin typeface="Times New Roman" pitchFamily="18" charset="0"/>
                          <a:cs typeface="Times New Roman" pitchFamily="18" charset="0"/>
                        </a:rPr>
                        <a:t>Л</a:t>
                      </a:r>
                      <a:endParaRPr kumimoji="0" lang="ru-RU" sz="2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pPr>
                      <a:r>
                        <a:rPr kumimoji="0" lang="ru-RU" sz="2000" b="0" i="0" u="none" strike="noStrike" cap="none" normalizeH="0" baseline="0" smtClean="0">
                          <a:ln>
                            <a:noFill/>
                          </a:ln>
                          <a:solidFill>
                            <a:schemeClr val="tx1"/>
                          </a:solidFill>
                          <a:effectLst/>
                          <a:latin typeface="Times New Roman" pitchFamily="18" charset="0"/>
                          <a:cs typeface="Times New Roman" pitchFamily="18" charset="0"/>
                        </a:rPr>
                        <a:t>Ь</a:t>
                      </a:r>
                      <a:endParaRPr kumimoji="0" lang="ru-RU" sz="2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pPr>
                      <a:r>
                        <a:rPr kumimoji="0" lang="ru-RU" sz="2000" b="0" i="0" u="none" strike="noStrike" cap="none" normalizeH="0" baseline="0" smtClean="0">
                          <a:ln>
                            <a:noFill/>
                          </a:ln>
                          <a:solidFill>
                            <a:schemeClr val="tx1"/>
                          </a:solidFill>
                          <a:effectLst/>
                          <a:latin typeface="Times New Roman" pitchFamily="18" charset="0"/>
                          <a:cs typeface="Times New Roman" pitchFamily="18" charset="0"/>
                        </a:rPr>
                        <a:t>В</a:t>
                      </a:r>
                      <a:endParaRPr kumimoji="0" lang="ru-RU" sz="2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pPr>
                      <a:r>
                        <a:rPr kumimoji="0" lang="ru-RU" sz="2000" b="0" i="0" u="none" strike="noStrike" cap="none" normalizeH="0" baseline="0" smtClean="0">
                          <a:ln>
                            <a:noFill/>
                          </a:ln>
                          <a:solidFill>
                            <a:schemeClr val="tx1"/>
                          </a:solidFill>
                          <a:effectLst/>
                          <a:latin typeface="Times New Roman" pitchFamily="18" charset="0"/>
                          <a:cs typeface="Times New Roman" pitchFamily="18" charset="0"/>
                        </a:rPr>
                        <a:t>О</a:t>
                      </a:r>
                      <a:endParaRPr kumimoji="0" lang="ru-RU" sz="2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pPr>
                      <a:r>
                        <a:rPr kumimoji="0" lang="ru-RU" sz="2000" b="0" i="0" u="none" strike="noStrike" cap="none" normalizeH="0" baseline="0" smtClean="0">
                          <a:ln>
                            <a:noFill/>
                          </a:ln>
                          <a:solidFill>
                            <a:schemeClr val="tx1"/>
                          </a:solidFill>
                          <a:effectLst/>
                          <a:latin typeface="Times New Roman" pitchFamily="18" charset="0"/>
                          <a:cs typeface="Times New Roman" pitchFamily="18" charset="0"/>
                        </a:rPr>
                        <a:t>А</a:t>
                      </a:r>
                      <a:endParaRPr kumimoji="0" lang="ru-RU" sz="2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pPr>
                      <a:r>
                        <a:rPr kumimoji="0" lang="ru-RU" sz="2000" b="0" i="0" u="none" strike="noStrike" cap="none" normalizeH="0" baseline="0" smtClean="0">
                          <a:ln>
                            <a:noFill/>
                          </a:ln>
                          <a:solidFill>
                            <a:schemeClr val="tx1"/>
                          </a:solidFill>
                          <a:effectLst/>
                          <a:latin typeface="Times New Roman" pitchFamily="18" charset="0"/>
                          <a:cs typeface="Times New Roman" pitchFamily="18" charset="0"/>
                        </a:rPr>
                        <a:t>Е</a:t>
                      </a:r>
                      <a:endParaRPr kumimoji="0" lang="ru-RU" sz="2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pPr>
                      <a:r>
                        <a:rPr kumimoji="0" lang="ru-RU" sz="2000" b="0" i="0" u="none" strike="noStrike" cap="none" normalizeH="0" baseline="0" smtClean="0">
                          <a:ln>
                            <a:noFill/>
                          </a:ln>
                          <a:solidFill>
                            <a:schemeClr val="tx1"/>
                          </a:solidFill>
                          <a:effectLst/>
                          <a:latin typeface="Times New Roman" pitchFamily="18" charset="0"/>
                          <a:cs typeface="Times New Roman" pitchFamily="18" charset="0"/>
                        </a:rPr>
                        <a:t>Л</a:t>
                      </a:r>
                      <a:endParaRPr kumimoji="0" lang="ru-RU" sz="2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 typeface="Arial" charset="0"/>
                        <a:buNone/>
                        <a:tabLst/>
                      </a:pPr>
                      <a:r>
                        <a:rPr kumimoji="0" lang="ru-RU" sz="2000" b="0" i="0" u="none" strike="noStrike" cap="none" normalizeH="0" baseline="0" smtClean="0">
                          <a:ln>
                            <a:noFill/>
                          </a:ln>
                          <a:solidFill>
                            <a:schemeClr val="tx1"/>
                          </a:solidFill>
                          <a:effectLst/>
                          <a:latin typeface="Times New Roman" pitchFamily="18" charset="0"/>
                          <a:cs typeface="Times New Roman" pitchFamily="18" charset="0"/>
                        </a:rPr>
                        <a:t>Ы</a:t>
                      </a:r>
                      <a:endParaRPr kumimoji="0" lang="ru-RU" sz="2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bl>
          </a:graphicData>
        </a:graphic>
      </p:graphicFrame>
      <p:sp>
        <p:nvSpPr>
          <p:cNvPr id="186553" name="Rectangle 185"/>
          <p:cNvSpPr>
            <a:spLocks noChangeArrowheads="1"/>
          </p:cNvSpPr>
          <p:nvPr/>
        </p:nvSpPr>
        <p:spPr bwMode="auto">
          <a:xfrm>
            <a:off x="6019800" y="4883150"/>
            <a:ext cx="1411288" cy="457200"/>
          </a:xfrm>
          <a:prstGeom prst="rect">
            <a:avLst/>
          </a:prstGeom>
          <a:noFill/>
          <a:ln w="9525">
            <a:noFill/>
            <a:miter lim="800000"/>
            <a:headEnd/>
            <a:tailEnd/>
          </a:ln>
          <a:effectLst/>
        </p:spPr>
        <p:txBody>
          <a:bodyPr wrap="none">
            <a:spAutoFit/>
          </a:bodyPr>
          <a:lstStyle/>
          <a:p>
            <a:r>
              <a:rPr lang="ru-RU" sz="2400"/>
              <a:t>альвеолы.</a:t>
            </a:r>
          </a:p>
        </p:txBody>
      </p:sp>
      <p:sp>
        <p:nvSpPr>
          <p:cNvPr id="186554" name="Rectangle 186"/>
          <p:cNvSpPr>
            <a:spLocks noChangeArrowheads="1"/>
          </p:cNvSpPr>
          <p:nvPr/>
        </p:nvSpPr>
        <p:spPr bwMode="auto">
          <a:xfrm>
            <a:off x="4833938" y="4775200"/>
            <a:ext cx="184150" cy="366713"/>
          </a:xfrm>
          <a:prstGeom prst="rect">
            <a:avLst/>
          </a:prstGeom>
          <a:noFill/>
          <a:ln w="9525">
            <a:noFill/>
            <a:miter lim="800000"/>
            <a:headEnd/>
            <a:tailEnd/>
          </a:ln>
          <a:effectLst/>
        </p:spPr>
        <p:txBody>
          <a:bodyPr wrap="none">
            <a:spAutoFit/>
          </a:bodyPr>
          <a:lstStyle/>
          <a:p>
            <a:endParaRPr lang="ru-RU" i="1"/>
          </a:p>
        </p:txBody>
      </p:sp>
      <p:sp>
        <p:nvSpPr>
          <p:cNvPr id="186555" name="Rectangle 187"/>
          <p:cNvSpPr>
            <a:spLocks noChangeArrowheads="1"/>
          </p:cNvSpPr>
          <p:nvPr/>
        </p:nvSpPr>
        <p:spPr bwMode="auto">
          <a:xfrm>
            <a:off x="4876800" y="4883150"/>
            <a:ext cx="1038225" cy="457200"/>
          </a:xfrm>
          <a:prstGeom prst="rect">
            <a:avLst/>
          </a:prstGeom>
          <a:noFill/>
          <a:ln w="9525">
            <a:noFill/>
            <a:miter lim="800000"/>
            <a:headEnd/>
            <a:tailEnd/>
          </a:ln>
          <a:effectLst/>
        </p:spPr>
        <p:txBody>
          <a:bodyPr wrap="none">
            <a:spAutoFit/>
          </a:bodyPr>
          <a:lstStyle/>
          <a:p>
            <a:r>
              <a:rPr lang="ru-RU" sz="2400" i="1"/>
              <a:t>Ответ:</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2"/>
          <p:cNvSpPr>
            <a:spLocks noGrp="1" noChangeArrowheads="1"/>
          </p:cNvSpPr>
          <p:nvPr>
            <p:ph type="title" idx="4294967295"/>
          </p:nvPr>
        </p:nvSpPr>
        <p:spPr>
          <a:xfrm>
            <a:off x="609600" y="2438400"/>
            <a:ext cx="8382000" cy="2209800"/>
          </a:xfrm>
        </p:spPr>
        <p:txBody>
          <a:bodyPr/>
          <a:lstStyle/>
          <a:p>
            <a:r>
              <a:rPr lang="ru-RU" sz="2400" b="1" dirty="0">
                <a:solidFill>
                  <a:srgbClr val="FF0066"/>
                </a:solidFill>
              </a:rPr>
              <a:t>      При построении уроков использую в работе  рекомендации, приемы, технологии, которые связаны со </a:t>
            </a:r>
            <a:r>
              <a:rPr lang="ru-RU" sz="2400" b="1" dirty="0" err="1">
                <a:solidFill>
                  <a:srgbClr val="FF0066"/>
                </a:solidFill>
              </a:rPr>
              <a:t>здоровьесберающей</a:t>
            </a:r>
            <a:r>
              <a:rPr lang="ru-RU" sz="2400" b="1" dirty="0">
                <a:solidFill>
                  <a:srgbClr val="FF0066"/>
                </a:solidFill>
              </a:rPr>
              <a:t>                               технологией:</a:t>
            </a:r>
            <a:r>
              <a:rPr lang="ru-RU" sz="2400" b="1" i="1" dirty="0">
                <a:solidFill>
                  <a:srgbClr val="FF0066"/>
                </a:solidFill>
              </a:rPr>
              <a:t>      </a:t>
            </a:r>
            <a:br>
              <a:rPr lang="ru-RU" sz="2400" b="1" i="1" dirty="0">
                <a:solidFill>
                  <a:srgbClr val="FF0066"/>
                </a:solidFill>
              </a:rPr>
            </a:br>
            <a:r>
              <a:rPr lang="ru-RU" sz="2400" b="1" i="1" dirty="0">
                <a:solidFill>
                  <a:srgbClr val="FF0066"/>
                </a:solidFill>
              </a:rPr>
              <a:t>     </a:t>
            </a:r>
            <a:r>
              <a:rPr lang="ru-RU" sz="2400" b="1" i="1" dirty="0"/>
              <a:t>1. Обстановка и гигиенические условия в классе должны соответствовать норме (температура и свежесть воздуха, рациональность освещения класса и доски, наличие/отсутствие монотонных, неприятных звуковых раздражителей).</a:t>
            </a:r>
            <a:br>
              <a:rPr lang="ru-RU" sz="2400" b="1" i="1" dirty="0"/>
            </a:br>
            <a:r>
              <a:rPr lang="ru-RU" sz="2400" b="1" i="1" dirty="0"/>
              <a:t>     2. Норма видов учебной деятельности на уровне 4-7 (опрос учащихся, письмо, чтение, слушание, рассказ, рассматривание наглядных пособий, ответы на вопросы, решение примеров и задач). Однообразность уроков утомляет школьников. Частая же смена одной деятельности другой потребует у учащихся дополнительных адаптационных условий.</a:t>
            </a:r>
            <a:br>
              <a:rPr lang="ru-RU" sz="2400" b="1" i="1" dirty="0"/>
            </a:br>
            <a:endParaRPr lang="ru-RU" sz="2400" b="1" i="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11298"/>
                                        </p:tgtEl>
                                        <p:attrNameLst>
                                          <p:attrName>style.visibility</p:attrName>
                                        </p:attrNameLst>
                                      </p:cBhvr>
                                      <p:to>
                                        <p:strVal val="visible"/>
                                      </p:to>
                                    </p:set>
                                    <p:animEffect transition="in" filter="diamond(in)">
                                      <p:cBhvr>
                                        <p:cTn id="7" dur="2000"/>
                                        <p:tgtEl>
                                          <p:spTgt spid="3112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29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2"/>
          <p:cNvSpPr>
            <a:spLocks noGrp="1" noChangeArrowheads="1"/>
          </p:cNvSpPr>
          <p:nvPr>
            <p:ph type="title" idx="4294967295"/>
          </p:nvPr>
        </p:nvSpPr>
        <p:spPr>
          <a:xfrm>
            <a:off x="609600" y="2667000"/>
            <a:ext cx="8229600" cy="1384300"/>
          </a:xfrm>
        </p:spPr>
        <p:txBody>
          <a:bodyPr/>
          <a:lstStyle/>
          <a:p>
            <a:r>
              <a:rPr lang="ru-RU" sz="2400" b="1" i="1" dirty="0"/>
              <a:t>     3. Средняя продолжительность и частота чередования различных видов учебной деятельности – 7-10 минут.</a:t>
            </a:r>
            <a:br>
              <a:rPr lang="ru-RU" sz="2400" b="1" i="1" dirty="0"/>
            </a:br>
            <a:r>
              <a:rPr lang="ru-RU" sz="2400" b="1" i="1" dirty="0"/>
              <a:t>     4.</a:t>
            </a:r>
            <a:r>
              <a:rPr lang="en-US" sz="2400" b="1" i="1" dirty="0"/>
              <a:t> </a:t>
            </a:r>
            <a:r>
              <a:rPr lang="ru-RU" sz="2400" b="1" i="1" dirty="0"/>
              <a:t> Количество видов преподавания (словесный, наглядный, самостоятельная работа) должно быть не менее трех. Чередование видов преподавания не позже чем через 10-15 минут.</a:t>
            </a:r>
            <a:br>
              <a:rPr lang="ru-RU" sz="2400" b="1" i="1" dirty="0"/>
            </a:br>
            <a:r>
              <a:rPr lang="ru-RU" sz="2400" b="1" i="1" dirty="0"/>
              <a:t>     5. На урок следует выбирать методы, которые бы способствовали активизации инициативы и творческого самовыражения самих учащихся.</a:t>
            </a:r>
            <a:br>
              <a:rPr lang="ru-RU" sz="2400" b="1" i="1" dirty="0"/>
            </a:br>
            <a:r>
              <a:rPr lang="ru-RU" sz="2400" b="1" i="1" dirty="0"/>
              <a:t>     6. На уроке должна присутствовать смена поз учащихся, которые соответствовали бы видам работы.</a:t>
            </a:r>
            <a:br>
              <a:rPr lang="ru-RU" sz="2400" b="1" i="1" dirty="0"/>
            </a:br>
            <a:endParaRPr lang="ru-RU" sz="2400" b="1" i="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12322"/>
                                        </p:tgtEl>
                                        <p:attrNameLst>
                                          <p:attrName>style.visibility</p:attrName>
                                        </p:attrNameLst>
                                      </p:cBhvr>
                                      <p:to>
                                        <p:strVal val="visible"/>
                                      </p:to>
                                    </p:set>
                                    <p:animEffect transition="in" filter="randombar(horizontal)">
                                      <p:cBhvr>
                                        <p:cTn id="7" dur="500"/>
                                        <p:tgtEl>
                                          <p:spTgt spid="3123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232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2"/>
          <p:cNvSpPr>
            <a:spLocks noGrp="1" noChangeArrowheads="1"/>
          </p:cNvSpPr>
          <p:nvPr>
            <p:ph type="title" idx="4294967295"/>
          </p:nvPr>
        </p:nvSpPr>
        <p:spPr>
          <a:xfrm>
            <a:off x="0" y="2743200"/>
            <a:ext cx="8534400" cy="1384300"/>
          </a:xfrm>
        </p:spPr>
        <p:txBody>
          <a:bodyPr/>
          <a:lstStyle/>
          <a:p>
            <a:r>
              <a:rPr lang="ru-RU" sz="2400" b="1" i="1" dirty="0"/>
              <a:t>     7. Должны присутствовать оздоровительные моменты: физкультминутки, минутки релаксации, дыхательная гимнастика, гимнастика для глаз. Норма: на 15-20 минут урока по одной минуте из 3-х легких упражнений с 3-4 повторениями каждого.</a:t>
            </a:r>
            <a:br>
              <a:rPr lang="ru-RU" sz="2400" b="1" i="1" dirty="0"/>
            </a:br>
            <a:r>
              <a:rPr lang="ru-RU" sz="2400" b="1" i="1" dirty="0"/>
              <a:t>    8. В урок следует включать вопросы, связанные со здоровьем и здоровым образом жизни.</a:t>
            </a:r>
            <a:br>
              <a:rPr lang="ru-RU" sz="2400" b="1" i="1" dirty="0"/>
            </a:br>
            <a:r>
              <a:rPr lang="ru-RU" sz="2400" b="1" i="1" dirty="0"/>
              <a:t>    9. Наличие мотивации учебной деятельности. Внешняя мотивация: оценка, похвала, поддержка, соревновательный метод. Стимуляция внутренней мотивации: стремление больше узнать, радость от активности, интерес к изучаемому материалу.</a:t>
            </a:r>
            <a:br>
              <a:rPr lang="ru-RU" sz="2400" b="1" i="1" dirty="0"/>
            </a:br>
            <a:r>
              <a:rPr lang="ru-RU" sz="2400" b="1" i="1" dirty="0"/>
              <a:t>    10. Следует помнить, что на состояние здоровья оказывают большое влияние  эмоциональные разрядки: шутка, улыбка, музыкальная минутка, небольшое стихотворение.</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13346"/>
                                        </p:tgtEl>
                                        <p:attrNameLst>
                                          <p:attrName>style.visibility</p:attrName>
                                        </p:attrNameLst>
                                      </p:cBhvr>
                                      <p:to>
                                        <p:strVal val="visible"/>
                                      </p:to>
                                    </p:set>
                                    <p:animEffect transition="in" filter="strips(downLeft)">
                                      <p:cBhvr>
                                        <p:cTn id="7" dur="500"/>
                                        <p:tgtEl>
                                          <p:spTgt spid="3133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a:r>
            <a:br>
              <a:rPr lang="ru-RU" dirty="0" smtClean="0"/>
            </a:br>
            <a:endParaRPr lang="ru-RU" dirty="0"/>
          </a:p>
        </p:txBody>
      </p:sp>
      <p:sp>
        <p:nvSpPr>
          <p:cNvPr id="3" name="Объект 2"/>
          <p:cNvSpPr>
            <a:spLocks noGrp="1"/>
          </p:cNvSpPr>
          <p:nvPr>
            <p:ph idx="1"/>
          </p:nvPr>
        </p:nvSpPr>
        <p:spPr>
          <a:xfrm>
            <a:off x="457200" y="609600"/>
            <a:ext cx="8229600" cy="5410200"/>
          </a:xfrm>
        </p:spPr>
        <p:txBody>
          <a:bodyPr/>
          <a:lstStyle/>
          <a:p>
            <a:pPr marL="0" indent="0">
              <a:buNone/>
            </a:pPr>
            <a:endParaRPr lang="ru-RU" dirty="0" smtClean="0">
              <a:effectLst/>
            </a:endParaRPr>
          </a:p>
          <a:p>
            <a:pPr marL="0" indent="0">
              <a:buNone/>
            </a:pPr>
            <a:endParaRPr lang="ru-RU" dirty="0">
              <a:effectLst/>
            </a:endParaRPr>
          </a:p>
          <a:p>
            <a:pPr marL="0" indent="0">
              <a:buNone/>
            </a:pPr>
            <a:r>
              <a:rPr lang="ru-RU" dirty="0" smtClean="0">
                <a:effectLst/>
              </a:rPr>
              <a:t>Без </a:t>
            </a:r>
            <a:r>
              <a:rPr lang="ru-RU" dirty="0">
                <a:effectLst/>
              </a:rPr>
              <a:t>сомнения, </a:t>
            </a:r>
            <a:r>
              <a:rPr lang="ru-RU" dirty="0" err="1">
                <a:effectLst/>
              </a:rPr>
              <a:t>здоровьесберегающей</a:t>
            </a:r>
            <a:r>
              <a:rPr lang="ru-RU" dirty="0">
                <a:effectLst/>
              </a:rPr>
              <a:t> компонент на уроках математики необходим в современной школе. </a:t>
            </a:r>
            <a:r>
              <a:rPr lang="ru-RU" dirty="0" smtClean="0">
                <a:effectLst/>
              </a:rPr>
              <a:t>Но </a:t>
            </a:r>
            <a:r>
              <a:rPr lang="ru-RU" dirty="0">
                <a:effectLst/>
              </a:rPr>
              <a:t>от фантазии самого учителя зависит, как сделать этот процесс на уроке не только полезным, но и занимательным. </a:t>
            </a:r>
          </a:p>
          <a:p>
            <a:endParaRPr lang="ru-RU" dirty="0"/>
          </a:p>
        </p:txBody>
      </p:sp>
    </p:spTree>
    <p:extLst>
      <p:ext uri="{BB962C8B-B14F-4D97-AF65-F5344CB8AC3E}">
        <p14:creationId xmlns:p14="http://schemas.microsoft.com/office/powerpoint/2010/main" val="1282987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5727" name="Rectangle 15"/>
          <p:cNvSpPr>
            <a:spLocks noChangeArrowheads="1"/>
          </p:cNvSpPr>
          <p:nvPr/>
        </p:nvSpPr>
        <p:spPr bwMode="auto">
          <a:xfrm>
            <a:off x="487363" y="2257425"/>
            <a:ext cx="8167687" cy="2344738"/>
          </a:xfrm>
          <a:prstGeom prst="rect">
            <a:avLst/>
          </a:prstGeom>
          <a:noFill/>
          <a:ln w="9525">
            <a:noFill/>
            <a:miter lim="800000"/>
            <a:headEnd/>
            <a:tailEnd/>
          </a:ln>
          <a:effectLst/>
        </p:spPr>
        <p:txBody>
          <a:bodyPr wrap="none" anchor="ctr">
            <a:spAutoFit/>
          </a:bodyPr>
          <a:lstStyle/>
          <a:p>
            <a:pPr algn="ctr"/>
            <a:r>
              <a:rPr lang="ru-RU" sz="2400" b="1" i="1" dirty="0"/>
              <a:t>“Забота о здоровье – это важнейший труд воспитателя. </a:t>
            </a:r>
            <a:endParaRPr lang="ru-RU" sz="2400" b="1" dirty="0"/>
          </a:p>
          <a:p>
            <a:pPr algn="ctr"/>
            <a:r>
              <a:rPr lang="ru-RU" sz="2400" b="1" i="1" dirty="0"/>
              <a:t>От жизнедеятельности  детей зависит  их духовная жизнь,</a:t>
            </a:r>
            <a:endParaRPr lang="ru-RU" sz="2400" b="1" dirty="0"/>
          </a:p>
          <a:p>
            <a:pPr algn="ctr"/>
            <a:r>
              <a:rPr lang="ru-RU" sz="2400" b="1" i="1" dirty="0"/>
              <a:t>мировоззрение, умственное развитие, прочность знаний,</a:t>
            </a:r>
          </a:p>
          <a:p>
            <a:pPr algn="ctr"/>
            <a:r>
              <a:rPr lang="ru-RU" sz="2400" b="1" i="1" dirty="0"/>
              <a:t>                                                                  вера в свои силы…”</a:t>
            </a:r>
            <a:endParaRPr lang="ru-RU" sz="2400" b="1" dirty="0"/>
          </a:p>
          <a:p>
            <a:pPr algn="ctr"/>
            <a:endParaRPr lang="ru-RU" sz="2400" dirty="0"/>
          </a:p>
          <a:p>
            <a:pPr algn="ctr"/>
            <a:r>
              <a:rPr lang="ru-RU" sz="2800" dirty="0" err="1"/>
              <a:t>В.А.Сухомлинский</a:t>
            </a:r>
            <a:endParaRPr lang="ru-RU" sz="2800" dirty="0"/>
          </a:p>
        </p:txBody>
      </p:sp>
      <p:pic>
        <p:nvPicPr>
          <p:cNvPr id="115730" name="Picture 18" descr="33d00b9ee81e75d2e0f0f769bdfbbd24"/>
          <p:cNvPicPr>
            <a:picLocks noChangeAspect="1" noChangeArrowheads="1" noCrop="1"/>
          </p:cNvPicPr>
          <p:nvPr/>
        </p:nvPicPr>
        <p:blipFill>
          <a:blip r:embed="rId2" cstate="print"/>
          <a:srcRect/>
          <a:stretch>
            <a:fillRect/>
          </a:stretch>
        </p:blipFill>
        <p:spPr bwMode="auto">
          <a:xfrm>
            <a:off x="5943600" y="260350"/>
            <a:ext cx="3048000" cy="286385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5727"/>
                                        </p:tgtEl>
                                        <p:attrNameLst>
                                          <p:attrName>style.visibility</p:attrName>
                                        </p:attrNameLst>
                                      </p:cBhvr>
                                      <p:to>
                                        <p:strVal val="visible"/>
                                      </p:to>
                                    </p:set>
                                    <p:animEffect transition="in" filter="blinds(horizontal)">
                                      <p:cBhvr>
                                        <p:cTn id="7" dur="500"/>
                                        <p:tgtEl>
                                          <p:spTgt spid="1157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2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0" name="Rectangle 4"/>
          <p:cNvSpPr>
            <a:spLocks noChangeArrowheads="1"/>
          </p:cNvSpPr>
          <p:nvPr/>
        </p:nvSpPr>
        <p:spPr bwMode="auto">
          <a:xfrm>
            <a:off x="457200" y="1467077"/>
            <a:ext cx="8249374" cy="2677656"/>
          </a:xfrm>
          <a:prstGeom prst="rect">
            <a:avLst/>
          </a:prstGeom>
          <a:noFill/>
          <a:ln w="9525">
            <a:noFill/>
            <a:miter lim="800000"/>
            <a:headEnd/>
            <a:tailEnd/>
          </a:ln>
          <a:effectLst/>
        </p:spPr>
        <p:txBody>
          <a:bodyPr wrap="none" anchor="ctr">
            <a:spAutoFit/>
          </a:bodyPr>
          <a:lstStyle/>
          <a:p>
            <a:pPr algn="just"/>
            <a:r>
              <a:rPr lang="ru-RU" sz="2800" dirty="0"/>
              <a:t> </a:t>
            </a:r>
            <a:r>
              <a:rPr lang="ru-RU" sz="2800" b="1" dirty="0" smtClean="0"/>
              <a:t>В Конвенции о правах ребенка подчеркивается, </a:t>
            </a:r>
          </a:p>
          <a:p>
            <a:pPr algn="just"/>
            <a:r>
              <a:rPr lang="ru-RU" sz="2800" b="1" dirty="0" smtClean="0"/>
              <a:t>что современное образование должно стать </a:t>
            </a:r>
          </a:p>
          <a:p>
            <a:pPr algn="just"/>
            <a:r>
              <a:rPr lang="ru-RU" sz="2800" b="1" i="1" dirty="0" err="1" smtClean="0"/>
              <a:t>здоровьесберегающим</a:t>
            </a:r>
            <a:r>
              <a:rPr lang="ru-RU" sz="2800" b="1" i="1" dirty="0" smtClean="0"/>
              <a:t>.</a:t>
            </a:r>
            <a:r>
              <a:rPr lang="ru-RU" sz="2800" b="1" dirty="0" smtClean="0"/>
              <a:t> В законе </a:t>
            </a:r>
          </a:p>
          <a:p>
            <a:pPr algn="just"/>
            <a:r>
              <a:rPr lang="ru-RU" sz="2800" b="1" dirty="0" smtClean="0"/>
              <a:t>«Об образовании» сохранение и укрепление</a:t>
            </a:r>
          </a:p>
          <a:p>
            <a:pPr algn="just"/>
            <a:r>
              <a:rPr lang="ru-RU" sz="2800" b="1" dirty="0" smtClean="0"/>
              <a:t> здоровья детей выделено в </a:t>
            </a:r>
            <a:r>
              <a:rPr lang="ru-RU" sz="2800" b="1" i="1" dirty="0" smtClean="0"/>
              <a:t>приоритетную задачу</a:t>
            </a:r>
            <a:r>
              <a:rPr lang="ru-RU" sz="2800" b="1" dirty="0" smtClean="0"/>
              <a:t>.</a:t>
            </a:r>
            <a:endParaRPr lang="ru-RU" sz="2800" b="1" i="1" dirty="0" smtClean="0"/>
          </a:p>
          <a:p>
            <a:pPr algn="just"/>
            <a:r>
              <a:rPr lang="ru-RU" sz="2800" b="1" dirty="0" smtClean="0"/>
              <a:t> </a:t>
            </a:r>
            <a:endParaRPr lang="ru-RU" sz="2800" b="1" dirty="0"/>
          </a:p>
        </p:txBody>
      </p:sp>
      <p:pic>
        <p:nvPicPr>
          <p:cNvPr id="116741" name="Picture 5" descr="0dae1af54ffeb55b7efd7089918b0526"/>
          <p:cNvPicPr>
            <a:picLocks noChangeAspect="1" noChangeArrowheads="1" noCrop="1"/>
          </p:cNvPicPr>
          <p:nvPr/>
        </p:nvPicPr>
        <p:blipFill>
          <a:blip r:embed="rId2" cstate="print"/>
          <a:srcRect/>
          <a:stretch>
            <a:fillRect/>
          </a:stretch>
        </p:blipFill>
        <p:spPr bwMode="auto">
          <a:xfrm>
            <a:off x="3733800" y="4833938"/>
            <a:ext cx="2209800" cy="2024062"/>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16740"/>
                                        </p:tgtEl>
                                        <p:attrNameLst>
                                          <p:attrName>style.visibility</p:attrName>
                                        </p:attrNameLst>
                                      </p:cBhvr>
                                      <p:to>
                                        <p:strVal val="visible"/>
                                      </p:to>
                                    </p:set>
                                    <p:animEffect transition="in" filter="wedge">
                                      <p:cBhvr>
                                        <p:cTn id="7" dur="2000"/>
                                        <p:tgtEl>
                                          <p:spTgt spid="1167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4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8" name="Rectangle 4"/>
          <p:cNvSpPr>
            <a:spLocks noChangeArrowheads="1"/>
          </p:cNvSpPr>
          <p:nvPr/>
        </p:nvSpPr>
        <p:spPr bwMode="auto">
          <a:xfrm>
            <a:off x="4479925" y="3197225"/>
            <a:ext cx="184150" cy="465138"/>
          </a:xfrm>
          <a:prstGeom prst="rect">
            <a:avLst/>
          </a:prstGeom>
          <a:noFill/>
          <a:ln w="9525">
            <a:noFill/>
            <a:miter lim="800000"/>
            <a:headEnd/>
            <a:tailEnd/>
          </a:ln>
          <a:effectLst/>
        </p:spPr>
        <p:txBody>
          <a:bodyPr wrap="none" tIns="152352" bIns="38088" anchor="ctr">
            <a:spAutoFit/>
          </a:bodyPr>
          <a:lstStyle/>
          <a:p>
            <a:pPr algn="ctr"/>
            <a:endParaRPr lang="ru-RU"/>
          </a:p>
        </p:txBody>
      </p:sp>
      <p:sp>
        <p:nvSpPr>
          <p:cNvPr id="118789" name="Rectangle 5"/>
          <p:cNvSpPr>
            <a:spLocks noGrp="1" noRot="1" noChangeArrowheads="1"/>
          </p:cNvSpPr>
          <p:nvPr>
            <p:ph type="title" idx="4294967295"/>
          </p:nvPr>
        </p:nvSpPr>
        <p:spPr>
          <a:xfrm>
            <a:off x="304800" y="1219200"/>
            <a:ext cx="8458200" cy="2374900"/>
          </a:xfrm>
        </p:spPr>
        <p:txBody>
          <a:bodyPr/>
          <a:lstStyle/>
          <a:p>
            <a:r>
              <a:rPr lang="ru-RU" sz="2800" b="1" dirty="0">
                <a:solidFill>
                  <a:srgbClr val="FF0066"/>
                </a:solidFill>
              </a:rPr>
              <a:t>Здоровье детей</a:t>
            </a:r>
            <a:r>
              <a:rPr lang="ru-RU" sz="2800" b="1" dirty="0"/>
              <a:t> – это общая проблема медиков, педагогов и родителей. И решение этой проблемы зависит от внедрения в школу </a:t>
            </a:r>
            <a:r>
              <a:rPr lang="ru-RU" sz="2800" b="1" dirty="0" err="1"/>
              <a:t>здоровьесберегающих</a:t>
            </a:r>
            <a:r>
              <a:rPr lang="ru-RU" sz="2800" b="1" dirty="0"/>
              <a:t> технологий. Под </a:t>
            </a:r>
            <a:r>
              <a:rPr lang="ru-RU" sz="2800" b="1" dirty="0" err="1"/>
              <a:t>здоровьесберегающими</a:t>
            </a:r>
            <a:r>
              <a:rPr lang="ru-RU" sz="2800" b="1" dirty="0"/>
              <a:t> образовательными технологиями в широком смысле слова следует понимать все те технологии, использование которых в образовательном процессе идет на пользу здоровья учащихся.</a:t>
            </a:r>
          </a:p>
        </p:txBody>
      </p:sp>
      <p:pic>
        <p:nvPicPr>
          <p:cNvPr id="118791" name="Picture 7" descr="964450530"/>
          <p:cNvPicPr>
            <a:picLocks noChangeAspect="1" noChangeArrowheads="1" noCrop="1"/>
          </p:cNvPicPr>
          <p:nvPr/>
        </p:nvPicPr>
        <p:blipFill>
          <a:blip r:embed="rId2" cstate="print"/>
          <a:srcRect/>
          <a:stretch>
            <a:fillRect/>
          </a:stretch>
        </p:blipFill>
        <p:spPr bwMode="auto">
          <a:xfrm>
            <a:off x="3124200" y="4572000"/>
            <a:ext cx="2743200" cy="2286000"/>
          </a:xfrm>
          <a:prstGeom prst="rect">
            <a:avLst/>
          </a:prstGeom>
          <a:noFill/>
        </p:spPr>
      </p:pic>
      <p:pic>
        <p:nvPicPr>
          <p:cNvPr id="118792" name="Picture 8" descr="964450530"/>
          <p:cNvPicPr>
            <a:picLocks noChangeAspect="1" noChangeArrowheads="1" noCrop="1"/>
          </p:cNvPicPr>
          <p:nvPr/>
        </p:nvPicPr>
        <p:blipFill>
          <a:blip r:embed="rId2" cstate="print"/>
          <a:srcRect/>
          <a:stretch>
            <a:fillRect/>
          </a:stretch>
        </p:blipFill>
        <p:spPr bwMode="auto">
          <a:xfrm>
            <a:off x="3124200" y="4572000"/>
            <a:ext cx="2743200" cy="228600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8789"/>
                                        </p:tgtEl>
                                        <p:attrNameLst>
                                          <p:attrName>style.visibility</p:attrName>
                                        </p:attrNameLst>
                                      </p:cBhvr>
                                      <p:to>
                                        <p:strVal val="visible"/>
                                      </p:to>
                                    </p:set>
                                    <p:anim calcmode="lin" valueType="num">
                                      <p:cBhvr additive="base">
                                        <p:cTn id="7" dur="500" fill="hold"/>
                                        <p:tgtEl>
                                          <p:spTgt spid="118789"/>
                                        </p:tgtEl>
                                        <p:attrNameLst>
                                          <p:attrName>ppt_x</p:attrName>
                                        </p:attrNameLst>
                                      </p:cBhvr>
                                      <p:tavLst>
                                        <p:tav tm="0">
                                          <p:val>
                                            <p:strVal val="#ppt_x"/>
                                          </p:val>
                                        </p:tav>
                                        <p:tav tm="100000">
                                          <p:val>
                                            <p:strVal val="#ppt_x"/>
                                          </p:val>
                                        </p:tav>
                                      </p:tavLst>
                                    </p:anim>
                                    <p:anim calcmode="lin" valueType="num">
                                      <p:cBhvr additive="base">
                                        <p:cTn id="8" dur="500" fill="hold"/>
                                        <p:tgtEl>
                                          <p:spTgt spid="11878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Rot="1" noChangeArrowheads="1"/>
          </p:cNvSpPr>
          <p:nvPr>
            <p:ph type="title" idx="4294967295"/>
          </p:nvPr>
        </p:nvSpPr>
        <p:spPr>
          <a:xfrm>
            <a:off x="304800" y="990600"/>
            <a:ext cx="8839200" cy="2819400"/>
          </a:xfrm>
        </p:spPr>
        <p:txBody>
          <a:bodyPr/>
          <a:lstStyle/>
          <a:p>
            <a:r>
              <a:rPr lang="ru-RU" sz="2800" b="1" i="1" dirty="0">
                <a:solidFill>
                  <a:srgbClr val="FF0066"/>
                </a:solidFill>
              </a:rPr>
              <a:t>Цель </a:t>
            </a:r>
            <a:r>
              <a:rPr lang="ru-RU" sz="2800" b="1" i="1" dirty="0" err="1">
                <a:solidFill>
                  <a:srgbClr val="FF0066"/>
                </a:solidFill>
              </a:rPr>
              <a:t>здоровьесберегающих</a:t>
            </a:r>
            <a:r>
              <a:rPr lang="ru-RU" sz="2800" b="1" i="1" dirty="0">
                <a:solidFill>
                  <a:srgbClr val="FF0066"/>
                </a:solidFill>
              </a:rPr>
              <a:t> образовательных технологий обучения</a:t>
            </a:r>
            <a:r>
              <a:rPr lang="ru-RU" sz="2800" b="1" dirty="0"/>
              <a:t> – обеспечить школьнику возможность сохранения здоровья за период обучения в школе, сформировать у него необходимые знания, умения и навыки по здоровому образу жизни, научить использовать полученные знания в повседневной жизни.</a:t>
            </a:r>
            <a:r>
              <a:rPr lang="ru-RU" sz="4000" b="1" dirty="0"/>
              <a:t> </a:t>
            </a:r>
          </a:p>
        </p:txBody>
      </p:sp>
      <p:pic>
        <p:nvPicPr>
          <p:cNvPr id="194564" name="Picture 4" descr="82b07176df5b774e5c1d9c8b080c1563"/>
          <p:cNvPicPr>
            <a:picLocks noChangeAspect="1" noChangeArrowheads="1" noCrop="1"/>
          </p:cNvPicPr>
          <p:nvPr/>
        </p:nvPicPr>
        <p:blipFill>
          <a:blip r:embed="rId2" cstate="print"/>
          <a:srcRect/>
          <a:stretch>
            <a:fillRect/>
          </a:stretch>
        </p:blipFill>
        <p:spPr bwMode="auto">
          <a:xfrm>
            <a:off x="2514600" y="4338638"/>
            <a:ext cx="5029200" cy="223520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94562"/>
                                        </p:tgtEl>
                                        <p:attrNameLst>
                                          <p:attrName>style.visibility</p:attrName>
                                        </p:attrNameLst>
                                      </p:cBhvr>
                                      <p:to>
                                        <p:strVal val="visible"/>
                                      </p:to>
                                    </p:set>
                                    <p:animEffect transition="in" filter="box(in)">
                                      <p:cBhvr>
                                        <p:cTn id="7" dur="500"/>
                                        <p:tgtEl>
                                          <p:spTgt spid="1945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6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idx="4294967295"/>
          </p:nvPr>
        </p:nvSpPr>
        <p:spPr>
          <a:xfrm>
            <a:off x="533400" y="2667000"/>
            <a:ext cx="8229600" cy="1384300"/>
          </a:xfrm>
        </p:spPr>
        <p:txBody>
          <a:bodyPr/>
          <a:lstStyle/>
          <a:p>
            <a:r>
              <a:rPr lang="ru-RU" sz="2400" b="1" dirty="0"/>
              <a:t/>
            </a:r>
            <a:br>
              <a:rPr lang="ru-RU" sz="2400" b="1" dirty="0"/>
            </a:br>
            <a:r>
              <a:rPr lang="ru-RU" sz="2400" b="1" dirty="0"/>
              <a:t>  </a:t>
            </a:r>
            <a:r>
              <a:rPr lang="ru-RU" sz="2400" b="1" dirty="0">
                <a:solidFill>
                  <a:srgbClr val="FF0066"/>
                </a:solidFill>
              </a:rPr>
              <a:t>З</a:t>
            </a:r>
            <a:r>
              <a:rPr lang="ru-RU" sz="2400" b="1" dirty="0" smtClean="0">
                <a:solidFill>
                  <a:srgbClr val="FF0066"/>
                </a:solidFill>
              </a:rPr>
              <a:t>адачи</a:t>
            </a:r>
            <a:r>
              <a:rPr lang="ru-RU" sz="2400" b="1" dirty="0">
                <a:solidFill>
                  <a:srgbClr val="FF0066"/>
                </a:solidFill>
              </a:rPr>
              <a:t>:</a:t>
            </a:r>
            <a:r>
              <a:rPr lang="ru-RU" sz="2400" b="1" dirty="0"/>
              <a:t/>
            </a:r>
            <a:br>
              <a:rPr lang="ru-RU" sz="2400" b="1" dirty="0"/>
            </a:br>
            <a:r>
              <a:rPr lang="ru-RU" sz="2400" b="1" dirty="0"/>
              <a:t>•   Проведение сравнительного анализа состояния здоровья, режима дня, учебной нагрузки и объема домашних заданий учащихся. </a:t>
            </a:r>
            <a:br>
              <a:rPr lang="ru-RU" sz="2400" b="1" dirty="0"/>
            </a:br>
            <a:r>
              <a:rPr lang="ru-RU" sz="2400" b="1" dirty="0"/>
              <a:t>•   Формирование осознанной потребности учащихся в здоровом образе жизни. </a:t>
            </a:r>
            <a:br>
              <a:rPr lang="ru-RU" sz="2400" b="1" dirty="0"/>
            </a:br>
            <a:r>
              <a:rPr lang="ru-RU" sz="2400" b="1" dirty="0"/>
              <a:t>•   Педагогическая и психологическая поддержка процесса социализации учащихся. </a:t>
            </a:r>
            <a:br>
              <a:rPr lang="ru-RU" sz="2400" b="1" dirty="0"/>
            </a:br>
            <a:r>
              <a:rPr lang="ru-RU" sz="2400" b="1" dirty="0"/>
              <a:t>•   Повышение физической и санитарно-гигиенической культуры учащихся. </a:t>
            </a:r>
            <a:br>
              <a:rPr lang="ru-RU" sz="2400" b="1" dirty="0"/>
            </a:br>
            <a:r>
              <a:rPr lang="ru-RU" sz="2400" b="1" dirty="0"/>
              <a:t>•   Предупреждение (профилактика) как внутренних, так и внешних причин неуспеваемости учащихся, развитие мотивации к обучению. </a:t>
            </a:r>
            <a:br>
              <a:rPr lang="ru-RU" sz="2400" b="1" dirty="0"/>
            </a:br>
            <a:r>
              <a:rPr lang="ru-RU" sz="2400" b="1" dirty="0"/>
              <a:t>•   </a:t>
            </a:r>
            <a:r>
              <a:rPr lang="ru-RU" sz="2400" b="1" dirty="0" smtClean="0"/>
              <a:t>Создание методической копилки </a:t>
            </a:r>
            <a:r>
              <a:rPr lang="ru-RU" sz="2400" b="1" dirty="0"/>
              <a:t>по </a:t>
            </a:r>
            <a:r>
              <a:rPr lang="ru-RU" sz="2400" b="1" dirty="0" err="1"/>
              <a:t>здоровьесберегающим</a:t>
            </a:r>
            <a:r>
              <a:rPr lang="ru-RU" sz="2400" b="1" dirty="0"/>
              <a:t> технологиям.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04802"/>
                                        </p:tgtEl>
                                        <p:attrNameLst>
                                          <p:attrName>style.visibility</p:attrName>
                                        </p:attrNameLst>
                                      </p:cBhvr>
                                      <p:to>
                                        <p:strVal val="visible"/>
                                      </p:to>
                                    </p:set>
                                    <p:animEffect transition="in" filter="circle(in)">
                                      <p:cBhvr>
                                        <p:cTn id="7" dur="2000"/>
                                        <p:tgtEl>
                                          <p:spTgt spid="2048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idx="4294967295"/>
          </p:nvPr>
        </p:nvSpPr>
        <p:spPr>
          <a:xfrm>
            <a:off x="0" y="2667000"/>
            <a:ext cx="8839200" cy="1384300"/>
          </a:xfrm>
        </p:spPr>
        <p:txBody>
          <a:bodyPr/>
          <a:lstStyle/>
          <a:p>
            <a:pPr algn="ctr"/>
            <a:r>
              <a:rPr lang="ru-RU" sz="2400" b="1" dirty="0">
                <a:solidFill>
                  <a:srgbClr val="FF0066"/>
                </a:solidFill>
                <a:effectLst/>
              </a:rPr>
              <a:t>Задачи и задания по </a:t>
            </a:r>
            <a:r>
              <a:rPr lang="ru-RU" sz="2400" b="1" dirty="0" err="1">
                <a:solidFill>
                  <a:srgbClr val="FF0066"/>
                </a:solidFill>
                <a:effectLst/>
              </a:rPr>
              <a:t>здоровьесберегающей</a:t>
            </a:r>
            <a:r>
              <a:rPr lang="ru-RU" sz="2400" b="1" dirty="0">
                <a:solidFill>
                  <a:srgbClr val="FF0066"/>
                </a:solidFill>
                <a:effectLst/>
              </a:rPr>
              <a:t>                                                 тематике </a:t>
            </a:r>
            <a:br>
              <a:rPr lang="ru-RU" sz="2400" b="1" dirty="0">
                <a:solidFill>
                  <a:srgbClr val="FF0066"/>
                </a:solidFill>
                <a:effectLst/>
              </a:rPr>
            </a:br>
            <a:r>
              <a:rPr lang="ru-RU" sz="2400" b="1" dirty="0">
                <a:solidFill>
                  <a:srgbClr val="FF0066"/>
                </a:solidFill>
                <a:effectLst/>
              </a:rPr>
              <a:t>     </a:t>
            </a:r>
            <a:r>
              <a:rPr lang="ru-RU" sz="2400" b="1" dirty="0">
                <a:solidFill>
                  <a:schemeClr val="tx1"/>
                </a:solidFill>
                <a:effectLst/>
              </a:rPr>
              <a:t>На уроках математики использую задачи, содержащие сведения о здоровом образе жизни. Они призваны заинтересовать учащихся заботиться о своем здоровье, а учителю по ходу выполнения заданий могут помогать систематизации знаний.      Задачи основаны на фактическом материале и составлены таким образом, чтобы учащиеся привыкали ценить, уважать и беречь свое здоровье.   В ходе решения заданий ученики могут взглянуть на основные жизненные процессы глазами математика. Математическое содержание заданий соответствует прохождению программы в течение учебного года, задачи разнообразны по содержанию и уровням сложности и позволяют использовать материалы на различных этапах урока.</a:t>
            </a:r>
            <a:br>
              <a:rPr lang="ru-RU" sz="2400" b="1" dirty="0">
                <a:solidFill>
                  <a:schemeClr val="tx1"/>
                </a:solidFill>
                <a:effectLst/>
              </a:rPr>
            </a:br>
            <a:endParaRPr lang="ru-RU" sz="2400" b="1" dirty="0">
              <a:solidFill>
                <a:schemeClr val="tx1"/>
              </a:solidFill>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2754"/>
                                        </p:tgtEl>
                                        <p:attrNameLst>
                                          <p:attrName>style.visibility</p:attrName>
                                        </p:attrNameLst>
                                      </p:cBhvr>
                                      <p:to>
                                        <p:strVal val="visible"/>
                                      </p:to>
                                    </p:set>
                                    <p:animEffect transition="in" filter="checkerboard(across)">
                                      <p:cBhvr>
                                        <p:cTn id="7" dur="500"/>
                                        <p:tgtEl>
                                          <p:spTgt spid="2027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5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6" name="Rectangle 4"/>
          <p:cNvSpPr>
            <a:spLocks noGrp="1" noChangeArrowheads="1"/>
          </p:cNvSpPr>
          <p:nvPr>
            <p:ph type="title" idx="4294967295"/>
          </p:nvPr>
        </p:nvSpPr>
        <p:spPr>
          <a:xfrm>
            <a:off x="609600" y="2438400"/>
            <a:ext cx="8229600" cy="1384300"/>
          </a:xfrm>
        </p:spPr>
        <p:txBody>
          <a:bodyPr/>
          <a:lstStyle/>
          <a:p>
            <a:r>
              <a:rPr lang="ru-RU" sz="2800" b="1" u="sng" dirty="0"/>
              <a:t>Например:</a:t>
            </a:r>
            <a:r>
              <a:rPr lang="ru-RU" sz="2800" b="1" dirty="0"/>
              <a:t/>
            </a:r>
            <a:br>
              <a:rPr lang="ru-RU" sz="2800" b="1" dirty="0"/>
            </a:br>
            <a:r>
              <a:rPr lang="ru-RU" sz="2400" b="1" dirty="0"/>
              <a:t>    Ученикам предлагается решить задачи:</a:t>
            </a:r>
            <a:r>
              <a:rPr lang="ru-RU" sz="2400" b="1" i="1" dirty="0"/>
              <a:t/>
            </a:r>
            <a:br>
              <a:rPr lang="ru-RU" sz="2400" b="1" i="1" dirty="0"/>
            </a:br>
            <a:r>
              <a:rPr lang="ru-RU" sz="2400" b="1" i="1" dirty="0"/>
              <a:t>   </a:t>
            </a:r>
            <a:r>
              <a:rPr lang="ru-RU" sz="2400" b="1" i="1" u="sng" dirty="0"/>
              <a:t>Задача 1:</a:t>
            </a:r>
            <a:r>
              <a:rPr lang="ru-RU" sz="2400" b="1" dirty="0"/>
              <a:t/>
            </a:r>
            <a:br>
              <a:rPr lang="ru-RU" sz="2400" b="1" dirty="0"/>
            </a:br>
            <a:r>
              <a:rPr lang="ru-RU" sz="2400" b="1" dirty="0"/>
              <a:t>   </a:t>
            </a:r>
            <a:r>
              <a:rPr lang="ru-RU" sz="2400" b="1" i="1" dirty="0"/>
              <a:t> </a:t>
            </a:r>
            <a:r>
              <a:rPr lang="ru-RU" sz="2400" b="1" dirty="0"/>
              <a:t>Один въедливый учёный подсчитал, что в 1 г грязи из-под ногтей содержится 38 000 000 микробов, чтобы заболеть достаточно проглотить 1/100 часть. Сколько же это микробов?</a:t>
            </a:r>
            <a:br>
              <a:rPr lang="ru-RU" sz="2400" b="1" dirty="0"/>
            </a:br>
            <a:r>
              <a:rPr lang="ru-RU" sz="4000" b="1" i="1" dirty="0"/>
              <a:t>  </a:t>
            </a:r>
            <a:r>
              <a:rPr lang="ru-RU" sz="2400" b="1" i="1" dirty="0"/>
              <a:t> </a:t>
            </a:r>
            <a:r>
              <a:rPr lang="ru-RU" sz="2400" b="1" i="1" u="sng" dirty="0"/>
              <a:t>Задача 2</a:t>
            </a:r>
            <a:r>
              <a:rPr lang="ru-RU" sz="2400" b="1" i="1" dirty="0"/>
              <a:t>: </a:t>
            </a:r>
            <a:br>
              <a:rPr lang="ru-RU" sz="2400" b="1" i="1" dirty="0"/>
            </a:br>
            <a:r>
              <a:rPr lang="ru-RU" sz="2400" b="1" i="1" dirty="0"/>
              <a:t>    </a:t>
            </a:r>
            <a:r>
              <a:rPr lang="ru-RU" sz="2400" b="1" dirty="0"/>
              <a:t>Ежегодно диагноз рак легких получают 18 тыс. человек , что составляет 30% всех курильщиков. Сколько человек из числа курильщиков еще можно уберечь от этого страшного заболевания?</a:t>
            </a:r>
            <a:r>
              <a:rPr lang="ru-RU"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69316"/>
                                        </p:tgtEl>
                                        <p:attrNameLst>
                                          <p:attrName>style.visibility</p:attrName>
                                        </p:attrNameLst>
                                      </p:cBhvr>
                                      <p:to>
                                        <p:strVal val="visible"/>
                                      </p:to>
                                    </p:set>
                                    <p:anim calcmode="lin" valueType="num">
                                      <p:cBhvr>
                                        <p:cTn id="7" dur="1000" fill="hold"/>
                                        <p:tgtEl>
                                          <p:spTgt spid="269316"/>
                                        </p:tgtEl>
                                        <p:attrNameLst>
                                          <p:attrName>ppt_w</p:attrName>
                                        </p:attrNameLst>
                                      </p:cBhvr>
                                      <p:tavLst>
                                        <p:tav tm="0">
                                          <p:val>
                                            <p:strVal val="#ppt_w+.3"/>
                                          </p:val>
                                        </p:tav>
                                        <p:tav tm="100000">
                                          <p:val>
                                            <p:strVal val="#ppt_w"/>
                                          </p:val>
                                        </p:tav>
                                      </p:tavLst>
                                    </p:anim>
                                    <p:anim calcmode="lin" valueType="num">
                                      <p:cBhvr>
                                        <p:cTn id="8" dur="1000" fill="hold"/>
                                        <p:tgtEl>
                                          <p:spTgt spid="269316"/>
                                        </p:tgtEl>
                                        <p:attrNameLst>
                                          <p:attrName>ppt_h</p:attrName>
                                        </p:attrNameLst>
                                      </p:cBhvr>
                                      <p:tavLst>
                                        <p:tav tm="0">
                                          <p:val>
                                            <p:strVal val="#ppt_h"/>
                                          </p:val>
                                        </p:tav>
                                        <p:tav tm="100000">
                                          <p:val>
                                            <p:strVal val="#ppt_h"/>
                                          </p:val>
                                        </p:tav>
                                      </p:tavLst>
                                    </p:anim>
                                    <p:animEffect transition="in" filter="fade">
                                      <p:cBhvr>
                                        <p:cTn id="9" dur="1000"/>
                                        <p:tgtEl>
                                          <p:spTgt spid="2693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93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8" name="Rectangle 4"/>
          <p:cNvSpPr>
            <a:spLocks noGrp="1" noChangeArrowheads="1"/>
          </p:cNvSpPr>
          <p:nvPr>
            <p:ph type="title" idx="4294967295"/>
          </p:nvPr>
        </p:nvSpPr>
        <p:spPr>
          <a:xfrm>
            <a:off x="304800" y="1371600"/>
            <a:ext cx="8839200" cy="4203700"/>
          </a:xfrm>
        </p:spPr>
        <p:txBody>
          <a:bodyPr/>
          <a:lstStyle/>
          <a:p>
            <a:r>
              <a:rPr lang="ru-RU" sz="2400" b="1" dirty="0"/>
              <a:t>    На уроках математики практически вся учебная деятельность связана с классной доской. Очень важно, чтобы к началу урока были уже сделаны необходимые записи на доске: задания для устного счета, опроса, </a:t>
            </a:r>
            <a:r>
              <a:rPr lang="ru-RU" sz="2400" b="1" dirty="0" smtClean="0"/>
              <a:t> </a:t>
            </a:r>
            <a:r>
              <a:rPr lang="ru-RU" sz="2400" b="1" dirty="0"/>
              <a:t>план работы на уроке. Можно сразу указать в зависимости от степени сложности задания, какой оценке соответствует его выполнение. Зная весь план урока, какие знания, умения, навыки необходимо приобрести, какой объем работы выполнить, ученик может выбрать степень сложности задания, распределить работу по своему усмотрению, что формирует учащегося как субъекта учебной деятельности. Планируя работу на доске, стараюсь расположить задания так, чтобы выполнялись сначала более простые, требующие меньше записей, они помещаются в нижней части доски. </a:t>
            </a:r>
            <a:br>
              <a:rPr lang="ru-RU" sz="2400" b="1" dirty="0"/>
            </a:br>
            <a:endParaRPr lang="ru-RU" sz="2400"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31428"/>
                                        </p:tgtEl>
                                        <p:attrNameLst>
                                          <p:attrName>style.visibility</p:attrName>
                                        </p:attrNameLst>
                                      </p:cBhvr>
                                      <p:to>
                                        <p:strVal val="visible"/>
                                      </p:to>
                                    </p:set>
                                    <p:animEffect transition="in" filter="barn(inHorizontal)">
                                      <p:cBhvr>
                                        <p:cTn id="7" dur="500"/>
                                        <p:tgtEl>
                                          <p:spTgt spid="2314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8" grpId="0"/>
    </p:bldLst>
  </p:timing>
</p:sld>
</file>

<file path=ppt/theme/theme1.xml><?xml version="1.0" encoding="utf-8"?>
<a:theme xmlns:a="http://schemas.openxmlformats.org/drawingml/2006/main" name="Вершина горы">
  <a:themeElements>
    <a:clrScheme name="Вершина горы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Вершина горы">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Вершина горы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Вершина горы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Вершина горы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Вершина горы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Вершина горы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Вершина горы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Вершина горы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Вершина горы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Вершина горы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Облака">
  <a:themeElements>
    <a:clrScheme name="Облака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fontScheme name="Облака">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блака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clrMap bg1="dk2" tx1="lt1" bg2="dk1" tx2="lt2" accent1="accent1" accent2="accent2" accent3="accent3" accent4="accent4" accent5="accent5" accent6="accent6" hlink="hlink" folHlink="folHlink"/>
    </a:extraClrScheme>
    <a:extraClrScheme>
      <a:clrScheme name="Облака 2">
        <a:dk1>
          <a:srgbClr val="000066"/>
        </a:dk1>
        <a:lt1>
          <a:srgbClr val="FFFFFF"/>
        </a:lt1>
        <a:dk2>
          <a:srgbClr val="00A2DC"/>
        </a:dk2>
        <a:lt2>
          <a:srgbClr val="FFFFFF"/>
        </a:lt2>
        <a:accent1>
          <a:srgbClr val="0079A4"/>
        </a:accent1>
        <a:accent2>
          <a:srgbClr val="33CCCC"/>
        </a:accent2>
        <a:accent3>
          <a:srgbClr val="AACEEB"/>
        </a:accent3>
        <a:accent4>
          <a:srgbClr val="DADADA"/>
        </a:accent4>
        <a:accent5>
          <a:srgbClr val="AABECF"/>
        </a:accent5>
        <a:accent6>
          <a:srgbClr val="2DB9B9"/>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Облака 3">
        <a:dk1>
          <a:srgbClr val="010199"/>
        </a:dk1>
        <a:lt1>
          <a:srgbClr val="FFFFFF"/>
        </a:lt1>
        <a:dk2>
          <a:srgbClr val="000092"/>
        </a:dk2>
        <a:lt2>
          <a:srgbClr val="CCFFFF"/>
        </a:lt2>
        <a:accent1>
          <a:srgbClr val="66CCFF"/>
        </a:accent1>
        <a:accent2>
          <a:srgbClr val="2EBDBA"/>
        </a:accent2>
        <a:accent3>
          <a:srgbClr val="AAAAC7"/>
        </a:accent3>
        <a:accent4>
          <a:srgbClr val="DADADA"/>
        </a:accent4>
        <a:accent5>
          <a:srgbClr val="B8E2FF"/>
        </a:accent5>
        <a:accent6>
          <a:srgbClr val="29ABA8"/>
        </a:accent6>
        <a:hlink>
          <a:srgbClr val="66FFFF"/>
        </a:hlink>
        <a:folHlink>
          <a:srgbClr val="CC99FF"/>
        </a:folHlink>
      </a:clrScheme>
      <a:clrMap bg1="dk2" tx1="lt1" bg2="dk1" tx2="lt2" accent1="accent1" accent2="accent2" accent3="accent3" accent4="accent4" accent5="accent5" accent6="accent6" hlink="hlink" folHlink="folHlink"/>
    </a:extraClrScheme>
    <a:extraClrScheme>
      <a:clrScheme name="Облака 4">
        <a:dk1>
          <a:srgbClr val="000000"/>
        </a:dk1>
        <a:lt1>
          <a:srgbClr val="FFFFFF"/>
        </a:lt1>
        <a:dk2>
          <a:srgbClr val="006A67"/>
        </a:dk2>
        <a:lt2>
          <a:srgbClr val="FFFFCC"/>
        </a:lt2>
        <a:accent1>
          <a:srgbClr val="33CCCC"/>
        </a:accent1>
        <a:accent2>
          <a:srgbClr val="6D6FC7"/>
        </a:accent2>
        <a:accent3>
          <a:srgbClr val="AAB9B8"/>
        </a:accent3>
        <a:accent4>
          <a:srgbClr val="DADADA"/>
        </a:accent4>
        <a:accent5>
          <a:srgbClr val="ADE2E2"/>
        </a:accent5>
        <a:accent6>
          <a:srgbClr val="6264B4"/>
        </a:accent6>
        <a:hlink>
          <a:srgbClr val="00FFFF"/>
        </a:hlink>
        <a:folHlink>
          <a:srgbClr val="00CC66"/>
        </a:folHlink>
      </a:clrScheme>
      <a:clrMap bg1="dk2" tx1="lt1" bg2="dk1" tx2="lt2" accent1="accent1" accent2="accent2" accent3="accent3" accent4="accent4" accent5="accent5" accent6="accent6" hlink="hlink" folHlink="folHlink"/>
    </a:extraClrScheme>
    <a:extraClrScheme>
      <a:clrScheme name="Облака 5">
        <a:dk1>
          <a:srgbClr val="4D4D4D"/>
        </a:dk1>
        <a:lt1>
          <a:srgbClr val="FFFFFF"/>
        </a:lt1>
        <a:dk2>
          <a:srgbClr val="650BB7"/>
        </a:dk2>
        <a:lt2>
          <a:srgbClr val="FFFFFF"/>
        </a:lt2>
        <a:accent1>
          <a:srgbClr val="FF66FF"/>
        </a:accent1>
        <a:accent2>
          <a:srgbClr val="666699"/>
        </a:accent2>
        <a:accent3>
          <a:srgbClr val="B8AAD8"/>
        </a:accent3>
        <a:accent4>
          <a:srgbClr val="DADADA"/>
        </a:accent4>
        <a:accent5>
          <a:srgbClr val="FFB8FF"/>
        </a:accent5>
        <a:accent6>
          <a:srgbClr val="5C5C8A"/>
        </a:accent6>
        <a:hlink>
          <a:srgbClr val="E9E9FF"/>
        </a:hlink>
        <a:folHlink>
          <a:srgbClr val="CCECFF"/>
        </a:folHlink>
      </a:clrScheme>
      <a:clrMap bg1="dk2" tx1="lt1" bg2="dk1" tx2="lt2" accent1="accent1" accent2="accent2" accent3="accent3" accent4="accent4" accent5="accent5" accent6="accent6" hlink="hlink" folHlink="folHlink"/>
    </a:extraClrScheme>
    <a:extraClrScheme>
      <a:clrScheme name="Облака 6">
        <a:dk1>
          <a:srgbClr val="FFFFFF"/>
        </a:dk1>
        <a:lt1>
          <a:srgbClr val="FFFFFF"/>
        </a:lt1>
        <a:dk2>
          <a:srgbClr val="005000"/>
        </a:dk2>
        <a:lt2>
          <a:srgbClr val="DCEAAE"/>
        </a:lt2>
        <a:accent1>
          <a:srgbClr val="99CC00"/>
        </a:accent1>
        <a:accent2>
          <a:srgbClr val="6F801A"/>
        </a:accent2>
        <a:accent3>
          <a:srgbClr val="AAB3AA"/>
        </a:accent3>
        <a:accent4>
          <a:srgbClr val="DADADA"/>
        </a:accent4>
        <a:accent5>
          <a:srgbClr val="CAE2AA"/>
        </a:accent5>
        <a:accent6>
          <a:srgbClr val="647316"/>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Облака 7">
        <a:dk1>
          <a:srgbClr val="4F4F77"/>
        </a:dk1>
        <a:lt1>
          <a:srgbClr val="FFFFFF"/>
        </a:lt1>
        <a:dk2>
          <a:srgbClr val="7979A5"/>
        </a:dk2>
        <a:lt2>
          <a:srgbClr val="F3F3FF"/>
        </a:lt2>
        <a:accent1>
          <a:srgbClr val="5D5D8B"/>
        </a:accent1>
        <a:accent2>
          <a:srgbClr val="66CCFF"/>
        </a:accent2>
        <a:accent3>
          <a:srgbClr val="BEBECF"/>
        </a:accent3>
        <a:accent4>
          <a:srgbClr val="DADADA"/>
        </a:accent4>
        <a:accent5>
          <a:srgbClr val="B6B6C4"/>
        </a:accent5>
        <a:accent6>
          <a:srgbClr val="5CB9E7"/>
        </a:accent6>
        <a:hlink>
          <a:srgbClr val="CCECFF"/>
        </a:hlink>
        <a:folHlink>
          <a:srgbClr val="FFFFCC"/>
        </a:folHlink>
      </a:clrScheme>
      <a:clrMap bg1="dk2" tx1="lt1" bg2="dk1" tx2="lt2" accent1="accent1" accent2="accent2" accent3="accent3" accent4="accent4" accent5="accent5" accent6="accent6" hlink="hlink" folHlink="folHlink"/>
    </a:extraClrScheme>
    <a:extraClrScheme>
      <a:clrScheme name="Облака 8">
        <a:dk1>
          <a:srgbClr val="000000"/>
        </a:dk1>
        <a:lt1>
          <a:srgbClr val="B9B9B9"/>
        </a:lt1>
        <a:dk2>
          <a:srgbClr val="8A8472"/>
        </a:dk2>
        <a:lt2>
          <a:srgbClr val="4D4D4D"/>
        </a:lt2>
        <a:accent1>
          <a:srgbClr val="EDEEE2"/>
        </a:accent1>
        <a:accent2>
          <a:srgbClr val="7FAA7E"/>
        </a:accent2>
        <a:accent3>
          <a:srgbClr val="D9D9D9"/>
        </a:accent3>
        <a:accent4>
          <a:srgbClr val="000000"/>
        </a:accent4>
        <a:accent5>
          <a:srgbClr val="F4F5EE"/>
        </a:accent5>
        <a:accent6>
          <a:srgbClr val="729A72"/>
        </a:accent6>
        <a:hlink>
          <a:srgbClr val="008000"/>
        </a:hlink>
        <a:folHlink>
          <a:srgbClr val="989400"/>
        </a:folHlink>
      </a:clrScheme>
      <a:clrMap bg1="lt1" tx1="dk1" bg2="lt2" tx2="dk2" accent1="accent1" accent2="accent2" accent3="accent3" accent4="accent4" accent5="accent5" accent6="accent6" hlink="hlink" folHlink="folHlink"/>
    </a:extraClrScheme>
    <a:extraClrScheme>
      <a:clrScheme name="Облака 9">
        <a:dk1>
          <a:srgbClr val="000000"/>
        </a:dk1>
        <a:lt1>
          <a:srgbClr val="FEA24E"/>
        </a:lt1>
        <a:dk2>
          <a:srgbClr val="CC6600"/>
        </a:dk2>
        <a:lt2>
          <a:srgbClr val="808080"/>
        </a:lt2>
        <a:accent1>
          <a:srgbClr val="FBEECD"/>
        </a:accent1>
        <a:accent2>
          <a:srgbClr val="ECD044"/>
        </a:accent2>
        <a:accent3>
          <a:srgbClr val="FECEB2"/>
        </a:accent3>
        <a:accent4>
          <a:srgbClr val="000000"/>
        </a:accent4>
        <a:accent5>
          <a:srgbClr val="FDF5E3"/>
        </a:accent5>
        <a:accent6>
          <a:srgbClr val="D6BC3D"/>
        </a:accent6>
        <a:hlink>
          <a:srgbClr val="E42B00"/>
        </a:hlink>
        <a:folHlink>
          <a:srgbClr val="996633"/>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Океан">
  <a:themeElements>
    <a:clrScheme name="Океан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Океан">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кеан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Океан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Океан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Океан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Океан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Океан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Океан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Океан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1272</TotalTime>
  <Words>615</Words>
  <Application>Microsoft Office PowerPoint</Application>
  <PresentationFormat>Экран (4:3)</PresentationFormat>
  <Paragraphs>61</Paragraphs>
  <Slides>19</Slides>
  <Notes>0</Notes>
  <HiddenSlides>0</HiddenSlides>
  <MMClips>0</MMClips>
  <ScaleCrop>false</ScaleCrop>
  <HeadingPairs>
    <vt:vector size="4" baseType="variant">
      <vt:variant>
        <vt:lpstr>Тема</vt:lpstr>
      </vt:variant>
      <vt:variant>
        <vt:i4>3</vt:i4>
      </vt:variant>
      <vt:variant>
        <vt:lpstr>Заголовки слайдов</vt:lpstr>
      </vt:variant>
      <vt:variant>
        <vt:i4>19</vt:i4>
      </vt:variant>
    </vt:vector>
  </HeadingPairs>
  <TitlesOfParts>
    <vt:vector size="22" baseType="lpstr">
      <vt:lpstr>Вершина горы</vt:lpstr>
      <vt:lpstr>Облака</vt:lpstr>
      <vt:lpstr>Океан</vt:lpstr>
      <vt:lpstr> Здоровьесберегающие технологии на уроках математики. Методика проведения физкультминуток  Составил: учитель математики  МОУ « Цыбинская СОШ»  Кудряшова Екатерина Николаевна</vt:lpstr>
      <vt:lpstr>Презентация PowerPoint</vt:lpstr>
      <vt:lpstr>Презентация PowerPoint</vt:lpstr>
      <vt:lpstr>Здоровье детей – это общая проблема медиков, педагогов и родителей. И решение этой проблемы зависит от внедрения в школу здоровьесберегающих технологий. Под здоровьесберегающими образовательными технологиями в широком смысле слова следует понимать все те технологии, использование которых в образовательном процессе идет на пользу здоровья учащихся.</vt:lpstr>
      <vt:lpstr>Цель здоровьесберегающих образовательных технологий обучения – обеспечить школьнику возможность сохранения здоровья за период обучения в школе, сформировать у него необходимые знания, умения и навыки по здоровому образу жизни, научить использовать полученные знания в повседневной жизни. </vt:lpstr>
      <vt:lpstr>   Задачи: •   Проведение сравнительного анализа состояния здоровья, режима дня, учебной нагрузки и объема домашних заданий учащихся.  •   Формирование осознанной потребности учащихся в здоровом образе жизни.  •   Педагогическая и психологическая поддержка процесса социализации учащихся.  •   Повышение физической и санитарно-гигиенической культуры учащихся.  •   Предупреждение (профилактика) как внутренних, так и внешних причин неуспеваемости учащихся, развитие мотивации к обучению.  •   Создание методической копилки по здоровьесберегающим технологиям. </vt:lpstr>
      <vt:lpstr>Задачи и задания по здоровьесберегающей                                                 тематике       На уроках математики использую задачи, содержащие сведения о здоровом образе жизни. Они призваны заинтересовать учащихся заботиться о своем здоровье, а учителю по ходу выполнения заданий могут помогать систематизации знаний.      Задачи основаны на фактическом материале и составлены таким образом, чтобы учащиеся привыкали ценить, уважать и беречь свое здоровье.   В ходе решения заданий ученики могут взглянуть на основные жизненные процессы глазами математика. Математическое содержание заданий соответствует прохождению программы в течение учебного года, задачи разнообразны по содержанию и уровням сложности и позволяют использовать материалы на различных этапах урока. </vt:lpstr>
      <vt:lpstr>Например:     Ученикам предлагается решить задачи:    Задача 1:     Один въедливый учёный подсчитал, что в 1 г грязи из-под ногтей содержится 38 000 000 микробов, чтобы заболеть достаточно проглотить 1/100 часть. Сколько же это микробов?    Задача 2:      Ежегодно диагноз рак легких получают 18 тыс. человек , что составляет 30% всех курильщиков. Сколько человек из числа курильщиков еще можно уберечь от этого страшного заболевания? </vt:lpstr>
      <vt:lpstr>    На уроках математики практически вся учебная деятельность связана с классной доской. Очень важно, чтобы к началу урока были уже сделаны необходимые записи на доске: задания для устного счета, опроса,  план работы на уроке. Можно сразу указать в зависимости от степени сложности задания, какой оценке соответствует его выполнение. Зная весь план урока, какие знания, умения, навыки необходимо приобрести, какой объем работы выполнить, ученик может выбрать степень сложности задания, распределить работу по своему усмотрению, что формирует учащегося как субъекта учебной деятельности. Планируя работу на доске, стараюсь расположить задания так, чтобы выполнялись сначала более простые, требующие меньше записей, они помещаются в нижней части доски.  </vt:lpstr>
      <vt:lpstr>     Хорошие результаты дает работа в парах, в группах, как на местах, так и у доски, где ведомый, более «слабый» ученик чувствует поддержку товарища. Анти стрессовым моментом на уроке является стимулирование учащихся к использованию различных способов решения, без боязни ошибиться, получить неправильный ответ. При оценке выполненной работы необходимо учитывать не только полученный результат, но и степень усердия ученика.  Некоторым ученикам трудно запомнить даже хорошо понятый материал. Для этого очень полезно развивать зрительную память, использовать различные формы выделения наиболее важного материала (подчеркнуть, обвести, записать более крупно, другим цветом). </vt:lpstr>
      <vt:lpstr>     В своей работе систематически использую наглядные образы, заставляющие включать визуальное мышление учащихся. В основе принципа визуализации лежит некоторая графика, цель которой состоит в создании моделей представления знаний, сочетающих в себе символический и геометрический способы мышления и способствующих активизации процессов познания.   Систематически использую на уроке наглядный материал – формулы и чертежи на доске, рисунки и схемы на экране, плакаты и таблицы на стенах, модели и образцы в руках у учеников. При этом моя цель состоит в том, чтобы ученик не просто смотрел, но и видел то, что заложено в этих образах.  Без наглядных образов знания учащихся становятся бессодержательными.</vt:lpstr>
      <vt:lpstr>   Не нужно забывать и о том, что отдых – это смена видов деятельности. Поэтому при планировании урока не допускаю однообразия работы. В норме должно быть 4-7 смен видов деятельности на уроке.   Несколько минут на уроке необходимо уделять оздоровительным моментам. Потраченное время окупается усилением работоспособности, а, главное, укреплением здоровья учащихся. Очень хорошо если предлагаемые упражнения для физкультминутки органически вплетаются в канву урока. Так, например, при изучении правильных и неправильных дробей ученики познакомились с определениями и провели первичное закрепление материала. Для выяснения усвоения всеми ребятами нового понятия я предлагаю во время физкультминутки следующее упражнение: если учитель назовет правильную дробь, ученики поднимают руки вверх, если неправильную – руки опускают вниз с наклоном и расслаблением.  </vt:lpstr>
      <vt:lpstr>   Очень важно развить воображение учеников. С этой целью выполняется следующее упражнение.  Многие ребята легко отвлекаются. С целью концентрации внимания устный счет в 5-6 классах можно проводить с закрытыми глазами. Особенно это хорошо удается при решении цепочки примеров. Учитель читает последовательно каждый пример, ребята решают его, и готовность выполнять следующий показывают поднятием руки. В конце задания (через 5-6 примеров) ребята открывают глаза, сверяют ответы. Работа проводится в быстром темпе, вызывает интерес ребят.       В 10-11 классе полезно предлагать учащимся представлять стереометрические модели, мысленно поворачивая их, рассматривая со всех сторон. Стараться представить модель как можно более четко, удерживать ее перед мысленным взором в течение нескольких минут. </vt:lpstr>
      <vt:lpstr>    Простейшие упражнения обязательно нужно включать в физкультминутку, так как они не только служат профилактикой нарушения зрения, но и благоприятны при неврозах, гипертонии, повышенном внутричерепном давлении.                                      Положительным аспектом урока считается разнообразие форм работы с учащимися - работа в парах, в группах. В этом случае слабоуспевающий ученик чувствует поддержку товарища, освобождается от боязни ошибиться, получить неправильный ответ.      Некоторым ученикам трудно запомнить даже хорошо понятый материал. Для этого очень полезно развивать зрительную память, использовать различные формы выделения наиболее важного материала (подчеркнуть, обвести, записать более  крупно, другим цветом).    </vt:lpstr>
      <vt:lpstr>Например: Выполни вычисления по алгоритму, заданному блок-схемой. Расположи ответы примеров в порядке возраста­ния, и ты узнаешь, где в теле человека кислород перехо­дит в кровь. Какие  ещё органы дыхания ты знаешь?</vt:lpstr>
      <vt:lpstr>      При построении уроков использую в работе  рекомендации, приемы, технологии, которые связаны со здоровьесберающей                               технологией:            1. Обстановка и гигиенические условия в классе должны соответствовать норме (температура и свежесть воздуха, рациональность освещения класса и доски, наличие/отсутствие монотонных, неприятных звуковых раздражителей).      2. Норма видов учебной деятельности на уровне 4-7 (опрос учащихся, письмо, чтение, слушание, рассказ, рассматривание наглядных пособий, ответы на вопросы, решение примеров и задач). Однообразность уроков утомляет школьников. Частая же смена одной деятельности другой потребует у учащихся дополнительных адаптационных условий. </vt:lpstr>
      <vt:lpstr>     3. Средняя продолжительность и частота чередования различных видов учебной деятельности – 7-10 минут.      4.  Количество видов преподавания (словесный, наглядный, самостоятельная работа) должно быть не менее трех. Чередование видов преподавания не позже чем через 10-15 минут.      5. На урок следует выбирать методы, которые бы способствовали активизации инициативы и творческого самовыражения самих учащихся.      6. На уроке должна присутствовать смена поз учащихся, которые соответствовали бы видам работы. </vt:lpstr>
      <vt:lpstr>     7. Должны присутствовать оздоровительные моменты: физкультминутки, минутки релаксации, дыхательная гимнастика, гимнастика для глаз. Норма: на 15-20 минут урока по одной минуте из 3-х легких упражнений с 3-4 повторениями каждого.     8. В урок следует включать вопросы, связанные со здоровьем и здоровым образом жизни.     9. Наличие мотивации учебной деятельности. Внешняя мотивация: оценка, похвала, поддержка, соревновательный метод. Стимуляция внутренней мотивации: стремление больше узнать, радость от активности, интерес к изучаемому материалу.     10. Следует помнить, что на состояние здоровья оказывают большое влияние  эмоциональные разрядки: шутка, улыбка, музыкальная минутка, небольшое стихотворение.</vt:lpstr>
      <vt:lpstr> </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Использование здоровьесберегающих технологий на уроках математики </dc:title>
  <dc:creator>User</dc:creator>
  <cp:lastModifiedBy>дом</cp:lastModifiedBy>
  <cp:revision>18</cp:revision>
  <dcterms:created xsi:type="dcterms:W3CDTF">2011-02-12T03:49:33Z</dcterms:created>
  <dcterms:modified xsi:type="dcterms:W3CDTF">2012-10-26T15:16:01Z</dcterms:modified>
</cp:coreProperties>
</file>