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7" r:id="rId3"/>
    <p:sldId id="270" r:id="rId4"/>
    <p:sldId id="271" r:id="rId5"/>
    <p:sldId id="257" r:id="rId6"/>
    <p:sldId id="259" r:id="rId7"/>
    <p:sldId id="272" r:id="rId8"/>
    <p:sldId id="273" r:id="rId9"/>
    <p:sldId id="274" r:id="rId10"/>
    <p:sldId id="275" r:id="rId11"/>
    <p:sldId id="264" r:id="rId12"/>
    <p:sldId id="276" r:id="rId13"/>
    <p:sldId id="266" r:id="rId14"/>
    <p:sldId id="277" r:id="rId15"/>
    <p:sldId id="262" r:id="rId16"/>
    <p:sldId id="278" r:id="rId17"/>
    <p:sldId id="265" r:id="rId18"/>
    <p:sldId id="279" r:id="rId19"/>
    <p:sldId id="280" r:id="rId20"/>
    <p:sldId id="283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117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8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66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4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66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426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908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684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875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0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86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548681"/>
            <a:ext cx="7117180" cy="31683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С. Есенин</a:t>
            </a:r>
            <a:br>
              <a:rPr lang="ru-RU" dirty="0" smtClean="0"/>
            </a:br>
            <a:r>
              <a:rPr lang="ru-RU" dirty="0" smtClean="0"/>
              <a:t> «Спит ковыль. </a:t>
            </a:r>
            <a:br>
              <a:rPr lang="ru-RU" dirty="0" smtClean="0"/>
            </a:br>
            <a:r>
              <a:rPr lang="ru-RU" dirty="0" smtClean="0"/>
              <a:t>Равнина дорогая»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чтения       8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3028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3761388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dirty="0" smtClean="0"/>
              <a:t>о луне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10476655" y="1807361"/>
            <a:ext cx="864095" cy="405143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9218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Свет луны, таинственный и длинный</a:t>
            </a:r>
            <a:endParaRPr lang="ru-RU" dirty="0"/>
          </a:p>
        </p:txBody>
      </p:sp>
      <p:pic>
        <p:nvPicPr>
          <p:cNvPr id="8194" name="Picture 2" descr="C:\Users\User\Downloads\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1772816"/>
            <a:ext cx="3897796" cy="33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126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2465244"/>
          </a:xfrm>
        </p:spPr>
        <p:txBody>
          <a:bodyPr/>
          <a:lstStyle/>
          <a:p>
            <a:pPr algn="ctr"/>
            <a:r>
              <a:rPr lang="ru-RU" sz="4400" b="1" dirty="0" smtClean="0"/>
              <a:t>О вербах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16616" y="1807361"/>
            <a:ext cx="405757" cy="405143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194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125113" cy="720080"/>
          </a:xfrm>
        </p:spPr>
        <p:txBody>
          <a:bodyPr/>
          <a:lstStyle/>
          <a:p>
            <a:pPr algn="ctr"/>
            <a:r>
              <a:rPr lang="ru-RU" sz="2800" dirty="0" smtClean="0"/>
              <a:t>Плачут вербы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423333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909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2609260"/>
          </a:xfrm>
        </p:spPr>
        <p:txBody>
          <a:bodyPr/>
          <a:lstStyle/>
          <a:p>
            <a:pPr algn="ctr"/>
            <a:r>
              <a:rPr lang="ru-RU" sz="4400" b="1" dirty="0" smtClean="0"/>
              <a:t>О тополях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10548663" y="1807361"/>
            <a:ext cx="360039" cy="405143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135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6633"/>
            <a:ext cx="7125113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Шепчут  тополя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44606" y="1807361"/>
            <a:ext cx="504057" cy="90155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776"/>
            <a:ext cx="339842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80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2897292"/>
          </a:xfrm>
        </p:spPr>
        <p:txBody>
          <a:bodyPr/>
          <a:lstStyle/>
          <a:p>
            <a:pPr algn="ctr"/>
            <a:r>
              <a:rPr lang="ru-RU" sz="4400" b="1" dirty="0" smtClean="0"/>
              <a:t>Об отчих полях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10620671" y="1807361"/>
            <a:ext cx="144015" cy="405143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97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0040"/>
            <a:ext cx="8572500" cy="1340768"/>
          </a:xfrm>
        </p:spPr>
        <p:txBody>
          <a:bodyPr/>
          <a:lstStyle/>
          <a:p>
            <a:pPr algn="ctr"/>
            <a:r>
              <a:rPr lang="ru-RU" sz="2800" dirty="0" smtClean="0"/>
              <a:t>Но никто под окрик журавлиный </a:t>
            </a:r>
            <a:br>
              <a:rPr lang="ru-RU" sz="2800" dirty="0" smtClean="0"/>
            </a:br>
            <a:r>
              <a:rPr lang="ru-RU" sz="2800" dirty="0" smtClean="0"/>
              <a:t>не разлюбит отчие поля.</a:t>
            </a:r>
            <a:endParaRPr lang="ru-RU" sz="2800" dirty="0"/>
          </a:p>
        </p:txBody>
      </p:sp>
      <p:pic>
        <p:nvPicPr>
          <p:cNvPr id="9218" name="Picture 2" descr="C:\Users\User\Downloads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440209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023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Сергей Есенин 1925  год</a:t>
            </a:r>
            <a:endParaRPr lang="ru-RU" b="1" dirty="0"/>
          </a:p>
        </p:txBody>
      </p:sp>
      <p:pic>
        <p:nvPicPr>
          <p:cNvPr id="1026" name="Picture 2" descr="C:\Users\User\Downloads\есен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84784"/>
            <a:ext cx="226179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770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7183005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99254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13245"/>
            <a:ext cx="23780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04" y="3645024"/>
            <a:ext cx="2481263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953" y="3356992"/>
            <a:ext cx="2953618" cy="2158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018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40946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Наша задача: 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latin typeface="Times New Roman"/>
                <a:ea typeface="Calibri"/>
                <a:cs typeface="Times New Roman"/>
              </a:rPr>
              <a:t>1. Прочитать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 понять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стихотворение</a:t>
            </a:r>
            <a:br>
              <a:rPr lang="ru-RU" dirty="0" smtClean="0"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latin typeface="Times New Roman"/>
                <a:ea typeface="Calibri"/>
                <a:cs typeface="Times New Roman"/>
              </a:rPr>
              <a:t>2. Проанализировать </a:t>
            </a:r>
            <a:br>
              <a:rPr lang="ru-RU" dirty="0" smtClean="0"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latin typeface="Times New Roman"/>
                <a:ea typeface="Calibri"/>
                <a:cs typeface="Times New Roman"/>
              </a:rPr>
              <a:t>3. Доказать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что главная тема  этого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      стихотворения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любовь к Родине.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48662" y="5013176"/>
            <a:ext cx="144017" cy="84562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21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53105" cy="4320480"/>
          </a:xfrm>
        </p:spPr>
        <p:txBody>
          <a:bodyPr/>
          <a:lstStyle/>
          <a:p>
            <a:pPr algn="ctr"/>
            <a:r>
              <a:rPr lang="ru-RU" b="1" dirty="0" smtClean="0"/>
              <a:t>Патриотизм -  </a:t>
            </a:r>
            <a:br>
              <a:rPr lang="ru-RU" b="1" dirty="0" smtClean="0"/>
            </a:br>
            <a:r>
              <a:rPr lang="ru-RU" dirty="0" smtClean="0"/>
              <a:t>преданность и любовь к своему отечеству, к своему народу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10116615" y="1807361"/>
            <a:ext cx="720079" cy="405143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645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3329340"/>
          </a:xfrm>
        </p:spPr>
        <p:txBody>
          <a:bodyPr/>
          <a:lstStyle/>
          <a:p>
            <a:pPr algn="ctr"/>
            <a:r>
              <a:rPr lang="ru-RU" dirty="0" smtClean="0"/>
              <a:t>Домашнее  задание: </a:t>
            </a:r>
            <a:br>
              <a:rPr lang="ru-RU" dirty="0" smtClean="0"/>
            </a:br>
            <a:r>
              <a:rPr lang="ru-RU" dirty="0" smtClean="0"/>
              <a:t>стр. 174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10332639" y="1807361"/>
            <a:ext cx="864095" cy="405143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133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76672"/>
            <a:ext cx="7125113" cy="4752528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Эпиграф: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latin typeface="Times New Roman"/>
                <a:ea typeface="Calibri"/>
                <a:cs typeface="Times New Roman"/>
              </a:rPr>
              <a:t>«Моя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лирика жива одной большой любовью к Родине.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latin typeface="Times New Roman"/>
                <a:ea typeface="Calibri"/>
                <a:cs typeface="Times New Roman"/>
              </a:rPr>
              <a:t>Чувство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Родины – основное в моём творчестве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.»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Calibri"/>
                <a:cs typeface="Times New Roman"/>
              </a:rPr>
              <a:t>									С.А. Есенин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88622" y="1807361"/>
            <a:ext cx="144017" cy="405143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26803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481468"/>
          </a:xfrm>
        </p:spPr>
        <p:txBody>
          <a:bodyPr/>
          <a:lstStyle/>
          <a:p>
            <a:pPr algn="ctr"/>
            <a:r>
              <a:rPr lang="ru-RU" dirty="0" smtClean="0"/>
              <a:t>Словарная работа:</a:t>
            </a:r>
            <a:br>
              <a:rPr lang="ru-RU" dirty="0" smtClean="0"/>
            </a:br>
            <a:r>
              <a:rPr lang="ru-RU" dirty="0" smtClean="0"/>
              <a:t>ковыль -</a:t>
            </a:r>
            <a:br>
              <a:rPr lang="ru-RU" dirty="0" smtClean="0"/>
            </a:br>
            <a:r>
              <a:rPr lang="ru-RU" dirty="0" smtClean="0"/>
              <a:t>полынь -</a:t>
            </a:r>
            <a:br>
              <a:rPr lang="ru-RU" dirty="0" smtClean="0"/>
            </a:br>
            <a:r>
              <a:rPr lang="ru-RU" dirty="0" smtClean="0"/>
              <a:t>отчие поля -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10260631" y="1807361"/>
            <a:ext cx="72007" cy="405143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001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0"/>
            <a:ext cx="7125113" cy="1152129"/>
          </a:xfrm>
        </p:spPr>
        <p:txBody>
          <a:bodyPr/>
          <a:lstStyle/>
          <a:p>
            <a:pPr algn="ctr"/>
            <a:r>
              <a:rPr lang="ru-RU" sz="2800" dirty="0" smtClean="0"/>
              <a:t>Ковыль - дикорастущее растение с узкими листьями</a:t>
            </a:r>
            <a:endParaRPr lang="ru-RU" sz="2800" dirty="0"/>
          </a:p>
        </p:txBody>
      </p:sp>
      <p:pic>
        <p:nvPicPr>
          <p:cNvPr id="1026" name="Picture 2" descr="C:\Users\User\Downloads\5417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1628800"/>
            <a:ext cx="4752528" cy="351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221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418" y="620688"/>
            <a:ext cx="7125113" cy="129614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Полынь – растение с резким запахом и горьким вкусом</a:t>
            </a:r>
            <a:endParaRPr lang="ru-RU" dirty="0"/>
          </a:p>
        </p:txBody>
      </p:sp>
      <p:pic>
        <p:nvPicPr>
          <p:cNvPr id="3074" name="Picture 2" descr="C:\Users\User\Downloads\poly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739" y="2420888"/>
            <a:ext cx="4248472" cy="323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973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3617372"/>
          </a:xfrm>
        </p:spPr>
        <p:txBody>
          <a:bodyPr/>
          <a:lstStyle/>
          <a:p>
            <a:r>
              <a:rPr lang="ru-RU" dirty="0" smtClean="0"/>
              <a:t>Отчие – происходит от слова отец, отчизна, отечество  -  родина.</a:t>
            </a:r>
            <a:br>
              <a:rPr lang="ru-RU" dirty="0" smtClean="0"/>
            </a:br>
            <a:r>
              <a:rPr lang="ru-RU" dirty="0" smtClean="0"/>
              <a:t>Отчие поля   -родные поля.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10620671" y="1807361"/>
            <a:ext cx="792087" cy="405143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500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8664" y="260648"/>
            <a:ext cx="360040" cy="64087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3" name="Объект 22"/>
          <p:cNvSpPr>
            <a:spLocks noGrp="1"/>
          </p:cNvSpPr>
          <p:nvPr>
            <p:ph idx="1"/>
          </p:nvPr>
        </p:nvSpPr>
        <p:spPr>
          <a:xfrm>
            <a:off x="10764688" y="3068960"/>
            <a:ext cx="144016" cy="2789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395536" y="314152"/>
            <a:ext cx="1274440" cy="1215628"/>
          </a:xfrm>
          <a:prstGeom prst="smileyFace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7525383" y="260648"/>
            <a:ext cx="1274440" cy="1152128"/>
          </a:xfrm>
          <a:prstGeom prst="smileyFace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561154" y="5271602"/>
            <a:ext cx="1130424" cy="1130424"/>
          </a:xfrm>
          <a:prstGeom prst="smileyFace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7668344" y="5301208"/>
            <a:ext cx="1278508" cy="1130424"/>
          </a:xfrm>
          <a:prstGeom prst="smileyFace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Блок-схема: узел суммирования 60"/>
          <p:cNvSpPr/>
          <p:nvPr/>
        </p:nvSpPr>
        <p:spPr>
          <a:xfrm>
            <a:off x="2676059" y="1529780"/>
            <a:ext cx="4104456" cy="3754736"/>
          </a:xfrm>
          <a:prstGeom prst="flowChartSummingJunction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2339752" y="544522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1952538" y="1196752"/>
            <a:ext cx="5139742" cy="46696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051720" y="1052736"/>
            <a:ext cx="5318044" cy="46565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1032756" y="1700808"/>
            <a:ext cx="0" cy="33843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1952538" y="836712"/>
            <a:ext cx="485171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8198607" y="1670111"/>
            <a:ext cx="0" cy="33843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2051720" y="6093296"/>
            <a:ext cx="547260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284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125113" cy="4452867"/>
          </a:xfrm>
        </p:spPr>
        <p:txBody>
          <a:bodyPr/>
          <a:lstStyle/>
          <a:p>
            <a:pPr algn="ctr"/>
            <a:r>
              <a:rPr lang="ru-RU" dirty="0" smtClean="0"/>
              <a:t>Прочитайте, что автор говорит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dirty="0" smtClean="0"/>
              <a:t>о  траве - ковыль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10260632" y="548680"/>
            <a:ext cx="72008" cy="151216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1548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77</Words>
  <Application>Microsoft Office PowerPoint</Application>
  <PresentationFormat>Экран (4:3)</PresentationFormat>
  <Paragraphs>20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С. Есенин  «Спит ковыль.  Равнина дорогая»    </vt:lpstr>
      <vt:lpstr>Наша задача:   1. Прочитать и понять стихотворение 2. Проанализировать  3. Доказать, что главная тема  этого        стихотворения любовь к Родине. </vt:lpstr>
      <vt:lpstr>Эпиграф:  «Моя лирика жива одной большой любовью к Родине.  Чувство  Родины – основное в моём творчестве.»          С.А. Есенин </vt:lpstr>
      <vt:lpstr>Словарная работа: ковыль - полынь - отчие поля - </vt:lpstr>
      <vt:lpstr>Ковыль - дикорастущее растение с узкими листьями</vt:lpstr>
      <vt:lpstr>Полынь – растение с резким запахом и горьким вкусом</vt:lpstr>
      <vt:lpstr>Отчие – происходит от слова отец, отчизна, отечество  -  родина. Отчие поля   -родные поля.</vt:lpstr>
      <vt:lpstr>Презентация PowerPoint</vt:lpstr>
      <vt:lpstr>Прочитайте, что автор говорит  о  траве - ковыль</vt:lpstr>
      <vt:lpstr> о луне</vt:lpstr>
      <vt:lpstr>Свет луны, таинственный и длинный</vt:lpstr>
      <vt:lpstr>О вербах</vt:lpstr>
      <vt:lpstr>Плачут вербы</vt:lpstr>
      <vt:lpstr>О тополях</vt:lpstr>
      <vt:lpstr>Шепчут  тополя</vt:lpstr>
      <vt:lpstr>Об отчих полях</vt:lpstr>
      <vt:lpstr>Но никто под окрик журавлиный  не разлюбит отчие поля.</vt:lpstr>
      <vt:lpstr>Сергей Есенин 1925  год</vt:lpstr>
      <vt:lpstr>Презентация PowerPoint</vt:lpstr>
      <vt:lpstr>Патриотизм -   преданность и любовь к своему отечеству, к своему народу</vt:lpstr>
      <vt:lpstr>Домашнее  задание:  стр. 174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«Спит ковыль.  Равнина дорогая»    С. Есенин</dc:title>
  <dc:creator>User</dc:creator>
  <cp:lastModifiedBy>1</cp:lastModifiedBy>
  <cp:revision>27</cp:revision>
  <dcterms:created xsi:type="dcterms:W3CDTF">2013-02-17T05:38:33Z</dcterms:created>
  <dcterms:modified xsi:type="dcterms:W3CDTF">2014-11-10T09:52:35Z</dcterms:modified>
</cp:coreProperties>
</file>