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3" r:id="rId12"/>
    <p:sldId id="277" r:id="rId13"/>
    <p:sldId id="271" r:id="rId14"/>
    <p:sldId id="272" r:id="rId15"/>
    <p:sldId id="274" r:id="rId16"/>
    <p:sldId id="276" r:id="rId17"/>
    <p:sldId id="275" r:id="rId18"/>
    <p:sldId id="278" r:id="rId19"/>
    <p:sldId id="280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87EDBE-C24F-49A0-BFF2-95167B3A68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457200" y="1143000"/>
            <a:ext cx="8458200" cy="239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4CE97-CA7F-48D0-AC96-B228194D6789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E352-4288-4F66-9F64-647E99C4D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t-zadachka.r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kru.ru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-konkursov.ru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kursgrant.ru/" TargetMode="External"/><Relationship Id="rId2" Type="http://schemas.openxmlformats.org/officeDocument/2006/relationships/hyperlink" Target="http://vsekonkursy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" TargetMode="External"/><Relationship Id="rId2" Type="http://schemas.openxmlformats.org/officeDocument/2006/relationships/hyperlink" Target="http://www.uco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todisty.ru/" TargetMode="External"/><Relationship Id="rId4" Type="http://schemas.openxmlformats.org/officeDocument/2006/relationships/hyperlink" Target="http://nsportal.ru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5;&#1072;&#1095;&#1072;&#1083;&#1100;&#1085;&#1099;&#1077;-&#1082;&#1083;&#1072;&#1089;&#1089;&#1099;.&#1088;&#1092;/" TargetMode="External"/><Relationship Id="rId2" Type="http://schemas.openxmlformats.org/officeDocument/2006/relationships/hyperlink" Target="http://worldteache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mochnik-vsem.ru/" TargetMode="External"/><Relationship Id="rId5" Type="http://schemas.openxmlformats.org/officeDocument/2006/relationships/hyperlink" Target="http://&#1096;&#1082;&#1086;&#1083;&#1072;-21-&#1074;&#1077;&#1082;&#1072;.&#1088;&#1092;/" TargetMode="External"/><Relationship Id="rId4" Type="http://schemas.openxmlformats.org/officeDocument/2006/relationships/hyperlink" Target="http://bankportfolio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t-n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zavuch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sedu.r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org/" TargetMode="External"/><Relationship Id="rId2" Type="http://schemas.openxmlformats.org/officeDocument/2006/relationships/hyperlink" Target="http://uchportal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todisty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openclass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oshkolu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14298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Интернет </a:t>
            </a:r>
            <a:b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 помощь учителю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77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14580" y="428604"/>
            <a:ext cx="6429420" cy="4572032"/>
          </a:xfrm>
          <a:effectLst>
            <a:softEdge rad="127000"/>
          </a:effectLst>
        </p:spPr>
      </p:pic>
      <p:sp>
        <p:nvSpPr>
          <p:cNvPr id="6" name="Выноска-облако 5"/>
          <p:cNvSpPr/>
          <p:nvPr/>
        </p:nvSpPr>
        <p:spPr>
          <a:xfrm>
            <a:off x="3929058" y="4714884"/>
            <a:ext cx="4857784" cy="2143116"/>
          </a:xfrm>
          <a:prstGeom prst="cloudCallout">
            <a:avLst>
              <a:gd name="adj1" fmla="val 44497"/>
              <a:gd name="adj2" fmla="val -1203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ru-RU" dirty="0" smtClean="0"/>
              <a:t>…</a:t>
            </a:r>
            <a:r>
              <a:rPr lang="ru-RU" sz="1400" dirty="0" smtClean="0">
                <a:latin typeface="Comic Sans MS" pitchFamily="66" charset="0"/>
              </a:rPr>
              <a:t>Можно  собрать  на недельку одаренных детей и позаниматься с пользой. А летом они доделают исследования и в новом учебном году, не отвлекаясь от уроков, эти работы они могут отправить на конкурсы... 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0" y="928670"/>
            <a:ext cx="5929354" cy="1643074"/>
          </a:xfrm>
          <a:prstGeom prst="cloudCallout">
            <a:avLst>
              <a:gd name="adj1" fmla="val 73568"/>
              <a:gd name="adj2" fmla="val 467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endParaRPr lang="ru-RU" dirty="0" smtClean="0"/>
          </a:p>
          <a:p>
            <a:r>
              <a:rPr lang="ru-RU" sz="1600" i="1" dirty="0" smtClean="0">
                <a:latin typeface="Comic Sans MS" pitchFamily="66" charset="0"/>
              </a:rPr>
              <a:t>…</a:t>
            </a:r>
            <a:r>
              <a:rPr lang="ru-RU" sz="1600" dirty="0" smtClean="0">
                <a:latin typeface="Comic Sans MS" pitchFamily="66" charset="0"/>
              </a:rPr>
              <a:t>Очень понравился ваш опыт. А программа работы лагеря есть у вас? Можно глянуть? Еще раз спасибо за интересный материал. Мне очень понравилось!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770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047387" y="428604"/>
            <a:ext cx="6096613" cy="4643470"/>
          </a:xfrm>
          <a:effectLst>
            <a:softEdge rad="127000"/>
          </a:effectLst>
        </p:spPr>
      </p:pic>
      <p:sp>
        <p:nvSpPr>
          <p:cNvPr id="6" name="Выноска-облако 5"/>
          <p:cNvSpPr/>
          <p:nvPr/>
        </p:nvSpPr>
        <p:spPr>
          <a:xfrm>
            <a:off x="5143504" y="4500570"/>
            <a:ext cx="3786214" cy="1928826"/>
          </a:xfrm>
          <a:prstGeom prst="cloudCallout">
            <a:avLst>
              <a:gd name="adj1" fmla="val 28778"/>
              <a:gd name="adj2" fmla="val -941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ru-RU" sz="1600" dirty="0" smtClean="0">
                <a:latin typeface="Comic Sans MS" pitchFamily="66" charset="0"/>
              </a:rPr>
              <a:t>… Умных людей обожаю. Заумных - нет. Как замечательно - что есть талантливые дети.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1500166" y="428604"/>
            <a:ext cx="5643602" cy="1714511"/>
          </a:xfrm>
          <a:prstGeom prst="cloudCallout">
            <a:avLst>
              <a:gd name="adj1" fmla="val 49728"/>
              <a:gd name="adj2" fmla="val 731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endParaRPr lang="ru-RU" dirty="0" smtClean="0"/>
          </a:p>
          <a:p>
            <a:r>
              <a:rPr lang="ru-RU" sz="1600" i="1" dirty="0" smtClean="0">
                <a:latin typeface="Comic Sans MS" pitchFamily="66" charset="0"/>
              </a:rPr>
              <a:t>…</a:t>
            </a:r>
            <a:r>
              <a:rPr lang="ru-RU" sz="1600" dirty="0" smtClean="0"/>
              <a:t>Ка</a:t>
            </a:r>
            <a:r>
              <a:rPr lang="ru-RU" sz="1600" dirty="0" smtClean="0">
                <a:latin typeface="Comic Sans MS" pitchFamily="66" charset="0"/>
              </a:rPr>
              <a:t>к попасть на этот замечательный слёт интеллектуалов? Смотрю, есть и совсем юные участники. Успехов всем!!!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21442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Участие в конкурсах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786058"/>
            <a:ext cx="6400800" cy="17526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– участник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- наставник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68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>
          <a:xfrm>
            <a:off x="5000628" y="1384520"/>
            <a:ext cx="4143372" cy="3630147"/>
          </a:xfr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28677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u="sng" dirty="0" smtClean="0">
                <a:latin typeface="Comic Sans MS" pitchFamily="66" charset="0"/>
                <a:hlinkClick r:id="rId3"/>
              </a:rPr>
              <a:t>http://www.vot-zadachka.ru</a:t>
            </a:r>
            <a:r>
              <a:rPr lang="ru-RU" sz="3200" b="1" dirty="0" smtClean="0">
                <a:latin typeface="Comic Sans MS" pitchFamily="66" charset="0"/>
              </a:rPr>
              <a:t> – Центр развития мышления и интеллекта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928662" y="1857364"/>
            <a:ext cx="3429024" cy="1071570"/>
          </a:xfrm>
          <a:prstGeom prst="wedgeEllipseCallout">
            <a:avLst>
              <a:gd name="adj1" fmla="val 64069"/>
              <a:gd name="adj2" fmla="val 449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Стоимость участия – 80 рублей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SC0769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>
            <a:off x="4143373" y="1536277"/>
            <a:ext cx="5000628" cy="3535797"/>
          </a:xfr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28677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u="sng" dirty="0" smtClean="0">
                <a:latin typeface="Comic Sans MS" pitchFamily="66" charset="0"/>
                <a:hlinkClick r:id="rId3"/>
              </a:rPr>
              <a:t>http://www.unikru.ru/</a:t>
            </a:r>
            <a:r>
              <a:rPr lang="ru-RU" sz="3600" b="1" dirty="0" smtClean="0">
                <a:latin typeface="Comic Sans MS" pitchFamily="66" charset="0"/>
              </a:rPr>
              <a:t>  - Уникум</a:t>
            </a:r>
            <a:br>
              <a:rPr lang="ru-RU" sz="3600" b="1" dirty="0" smtClean="0">
                <a:latin typeface="Comic Sans MS" pitchFamily="66" charset="0"/>
              </a:rPr>
            </a:b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928662" y="1857364"/>
            <a:ext cx="3429024" cy="1071570"/>
          </a:xfrm>
          <a:prstGeom prst="wedgeEllipseCallout">
            <a:avLst>
              <a:gd name="adj1" fmla="val 64069"/>
              <a:gd name="adj2" fmla="val 449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Стоимость участия от 120 рублей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68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>
            <a:off x="4259713" y="1571612"/>
            <a:ext cx="4884287" cy="3500692"/>
          </a:xfr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28677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u="sng" dirty="0" smtClean="0">
                <a:latin typeface="Comic Sans MS" pitchFamily="66" charset="0"/>
                <a:hlinkClick r:id="rId3"/>
              </a:rPr>
              <a:t>http://www.mir-konkursov.ru/</a:t>
            </a:r>
            <a:r>
              <a:rPr lang="ru-RU" sz="3600" b="1" dirty="0" smtClean="0">
                <a:latin typeface="Comic Sans MS" pitchFamily="66" charset="0"/>
              </a:rPr>
              <a:t> - Мир конкурсов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928662" y="2000240"/>
            <a:ext cx="3429024" cy="1000132"/>
          </a:xfrm>
          <a:prstGeom prst="wedgeEllipseCallout">
            <a:avLst>
              <a:gd name="adj1" fmla="val 64069"/>
              <a:gd name="adj2" fmla="val 449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Стоимость участия - 135 рублей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642918"/>
            <a:ext cx="7500958" cy="1785950"/>
          </a:xfrm>
        </p:spPr>
        <p:txBody>
          <a:bodyPr>
            <a:noAutofit/>
          </a:bodyPr>
          <a:lstStyle/>
          <a:p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2"/>
              </a:rPr>
              <a:t>http://vsekonkursy.ru/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- Конкурсы и гранты</a:t>
            </a:r>
            <a:endParaRPr lang="ru-RU" sz="3600" b="1" dirty="0" smtClean="0">
              <a:latin typeface="Comic Sans MS" pitchFamily="66" charset="0"/>
            </a:endParaRPr>
          </a:p>
          <a:p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3"/>
              </a:rPr>
              <a:t>http://www.konkursgrant.ru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– Конкурсы. Гранты. Премии. Фестивали</a:t>
            </a:r>
            <a:endParaRPr lang="ru-RU" sz="3600" b="1" dirty="0" smtClean="0">
              <a:latin typeface="Comic Sans MS" pitchFamily="66" charset="0"/>
            </a:endParaRPr>
          </a:p>
          <a:p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Создание сайтов, собственных страничек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42"/>
            <a:ext cx="8286776" cy="3857652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2"/>
              </a:rPr>
              <a:t>www</a:t>
            </a:r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2"/>
              </a:rPr>
              <a:t>.</a:t>
            </a:r>
            <a:r>
              <a:rPr lang="en-US" sz="3600" b="1" u="sng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2"/>
              </a:rPr>
              <a:t>ucos</a:t>
            </a:r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2"/>
              </a:rPr>
              <a:t>.</a:t>
            </a:r>
            <a:r>
              <a:rPr lang="en-US" sz="3600" b="1" u="sng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2"/>
              </a:rPr>
              <a:t>ru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– Создание бесплатных сайтов</a:t>
            </a:r>
            <a:endParaRPr lang="ru-RU" sz="3600" b="1" dirty="0" smtClean="0">
              <a:latin typeface="Comic Sans MS" pitchFamily="66" charset="0"/>
            </a:endParaRPr>
          </a:p>
          <a:p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3"/>
              </a:rPr>
              <a:t>http://www.proshkolu.ru/</a:t>
            </a:r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ru-RU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Прошколу.ру</a:t>
            </a:r>
            <a:endParaRPr lang="ru-RU" sz="3600" b="1" dirty="0" smtClean="0">
              <a:latin typeface="Comic Sans MS" pitchFamily="66" charset="0"/>
            </a:endParaRPr>
          </a:p>
          <a:p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4"/>
              </a:rPr>
              <a:t>http://nsportal.ru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- Социальная сеть работников образования</a:t>
            </a:r>
            <a:endParaRPr lang="ru-RU" sz="3600" b="1" dirty="0" smtClean="0">
              <a:latin typeface="Comic Sans MS" pitchFamily="66" charset="0"/>
            </a:endParaRPr>
          </a:p>
          <a:p>
            <a:r>
              <a:rPr lang="ru-RU" sz="36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  <a:hlinkClick r:id="rId5"/>
              </a:rPr>
              <a:t>http://metodisty.ru/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Методисты.ру</a:t>
            </a:r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571480"/>
            <a:ext cx="6715172" cy="35719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mic Sans MS" pitchFamily="66" charset="0"/>
              </a:rPr>
              <a:t>Не стоит забывать, что качество использования Интернета в школе определяется количеством интересных и полезных образовательных сайтов. Поэтому стоит работать над школьными сетевыми проектами самостоятельно и участвовать в работе всероссийских проектов. </a:t>
            </a:r>
          </a:p>
          <a:p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40" y="1714488"/>
            <a:ext cx="8572560" cy="1470025"/>
          </a:xfrm>
        </p:spPr>
        <p:txBody>
          <a:bodyPr>
            <a:noAutofit/>
          </a:bodyPr>
          <a:lstStyle/>
          <a:p>
            <a:r>
              <a:rPr lang="ru-RU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СЕТЕВЫЕ СООБЩЕСТВА. </a:t>
            </a: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ГДЕ </a:t>
            </a:r>
            <a:r>
              <a:rPr lang="ru-RU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РАЗМЕСТИТЬ СВОЮ РАЗРАБОТКУ? </a:t>
            </a:r>
            <a:br>
              <a:rPr lang="ru-RU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8215338" cy="4643470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hlinkClick r:id="rId2"/>
              </a:rPr>
              <a:t>http://worldteacher.ru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–Мир учителей</a:t>
            </a:r>
          </a:p>
          <a:p>
            <a:r>
              <a:rPr lang="ru-RU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hlinkClick r:id="rId3"/>
              </a:rPr>
              <a:t>http://xn----7sbabx5aedld3ca2ezchg.xn--p1ai/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- Начальная школа</a:t>
            </a:r>
          </a:p>
          <a:p>
            <a:r>
              <a:rPr lang="ru-RU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hlinkClick r:id="rId4"/>
              </a:rPr>
              <a:t>http://bankportfolio.ru/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- Банк портфолио</a:t>
            </a:r>
          </a:p>
          <a:p>
            <a:r>
              <a:rPr lang="ru-RU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hlinkClick r:id="rId5"/>
              </a:rPr>
              <a:t>http://xn---21--43deny2bhd9a3j.xn--p1ai/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- Школа 21 века</a:t>
            </a:r>
          </a:p>
          <a:p>
            <a:r>
              <a:rPr lang="ru-RU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hlinkClick r:id="rId6"/>
              </a:rPr>
              <a:t>http://www.pomochnik-vsem.ru/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- Большая перемена</a:t>
            </a:r>
          </a:p>
          <a:p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24" y="428604"/>
            <a:ext cx="5072098" cy="3214710"/>
          </a:xfrm>
          <a:effectLst>
            <a:softEdge rad="127000"/>
          </a:effectLst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500702"/>
            <a:ext cx="9144000" cy="13572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atin typeface="Comic Sans MS" pitchFamily="66" charset="0"/>
              </a:rPr>
              <a:t>Фестиваль «Открытый урок</a:t>
            </a:r>
            <a:r>
              <a:rPr lang="ru-RU" b="1" dirty="0" smtClean="0">
                <a:latin typeface="Comic Sans MS" pitchFamily="66" charset="0"/>
              </a:rPr>
              <a:t>» - </a:t>
            </a:r>
            <a:r>
              <a:rPr lang="ru-RU" b="1" dirty="0" smtClean="0">
                <a:latin typeface="Comic Sans MS" pitchFamily="66" charset="0"/>
                <a:hlinkClick r:id="rId3"/>
              </a:rPr>
              <a:t>http://festival.1september.ru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72198" y="428604"/>
            <a:ext cx="3071802" cy="4357718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Самый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массовый открытый Педагогический форум.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Материалы всех участников публикуются.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Каждый участник получает  материалы: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- персональный диплом;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- сертификат, подтверждающий факт публикации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материалов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29264"/>
            <a:ext cx="9144000" cy="14287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Сеть творческих учителей - </a:t>
            </a:r>
            <a:r>
              <a:rPr lang="ru-RU" b="1" u="sng" dirty="0" smtClean="0">
                <a:latin typeface="Comic Sans MS" pitchFamily="66" charset="0"/>
                <a:hlinkClick r:id="rId2"/>
              </a:rPr>
              <a:t>http://www.it-n.ru/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1026" name="Picture 2" descr="F:\Documents and Settings\Admin\Рабочий стол\Новая папка\DSC0769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lum bright="20000"/>
          </a:blip>
          <a:stretch>
            <a:fillRect/>
          </a:stretch>
        </p:blipFill>
        <p:spPr bwMode="auto">
          <a:xfrm>
            <a:off x="857224" y="428604"/>
            <a:ext cx="5357818" cy="330905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572264" y="428604"/>
            <a:ext cx="2571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Здесь материалы проходят длительный анализ коллег и только после этого либо публикуются, либо удаляются. Соответственно, подборка получается интересной и современной. За публикацию нескольких материалов можно получить бесплатный сертификат.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00702"/>
            <a:ext cx="9144000" cy="13572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err="1" smtClean="0">
                <a:latin typeface="Comic Sans MS" pitchFamily="66" charset="0"/>
              </a:rPr>
              <a:t>Завуч.инфо</a:t>
            </a:r>
            <a:r>
              <a:rPr lang="ru-RU" b="1" dirty="0" smtClean="0">
                <a:latin typeface="Comic Sans MS" pitchFamily="66" charset="0"/>
              </a:rPr>
              <a:t> -</a:t>
            </a:r>
            <a:r>
              <a:rPr lang="ru-RU" b="1" u="sng" dirty="0" smtClean="0">
                <a:latin typeface="Comic Sans MS" pitchFamily="66" charset="0"/>
                <a:hlinkClick r:id="rId2" tooltip="http://zavuch.info"/>
              </a:rPr>
              <a:t>http://zavuch.info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2050" name="Picture 2" descr="F:\Documents and Settings\Admin\Рабочий стол\Новая папка\DSC0769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lum bright="10000"/>
          </a:blip>
          <a:stretch>
            <a:fillRect/>
          </a:stretch>
        </p:blipFill>
        <p:spPr bwMode="auto">
          <a:xfrm>
            <a:off x="4429093" y="428604"/>
            <a:ext cx="4714907" cy="35719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28662" y="785794"/>
            <a:ext cx="34290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Публикация материала бесплатная, после кратковременной проверки администратором, а вот получение сертификата за деньги.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29264"/>
            <a:ext cx="9144000" cy="14287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Архив учебных программ и презентаций - </a:t>
            </a:r>
            <a:r>
              <a:rPr lang="ru-RU" b="1" u="sng" dirty="0" smtClean="0">
                <a:latin typeface="Comic Sans MS" pitchFamily="66" charset="0"/>
                <a:hlinkClick r:id="rId2" tooltip="http://rusedu.ru"/>
              </a:rPr>
              <a:t>http://rusedu.ru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28662" y="785794"/>
            <a:ext cx="2786082" cy="22860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Бесплатный  сертификат за несколько опубликованных разработок с использованием ИКТ.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Содержимое 5" descr="DSC07700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>
          <a:xfrm>
            <a:off x="3929058" y="428604"/>
            <a:ext cx="5214942" cy="3580408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428604"/>
            <a:ext cx="85725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Сайты, которые публикуют материал в течение 2-3 дней, но не выдают сертификаты. Это </a:t>
            </a:r>
          </a:p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«Учительский портал» </a:t>
            </a:r>
            <a:r>
              <a:rPr lang="ru-RU" sz="3600" b="1" u="sng" dirty="0" smtClean="0">
                <a:hlinkClick r:id="rId2" tooltip="http://uchportal.ru"/>
              </a:rPr>
              <a:t>ttp://uchportal.ru</a:t>
            </a: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«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Педсовет.org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</a:t>
            </a:r>
            <a:r>
              <a:rPr lang="ru-RU" sz="3600" b="1" u="sng" dirty="0" smtClean="0">
                <a:hlinkClick r:id="rId3" tooltip="http://pedsovet.org"/>
              </a:rPr>
              <a:t>http://pedsovet.org</a:t>
            </a:r>
            <a:r>
              <a:rPr lang="ru-RU" sz="3600" b="1" dirty="0" smtClean="0"/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«Методисты» </a:t>
            </a:r>
            <a:r>
              <a:rPr lang="ru-RU" sz="3600" b="1" u="sng" dirty="0" smtClean="0">
                <a:hlinkClick r:id="rId4" tooltip="http://metodisty.ru"/>
              </a:rPr>
              <a:t>http://metodisty.ru</a:t>
            </a:r>
            <a:endParaRPr lang="ru-RU" sz="3600" b="1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28677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Открытый класс </a:t>
            </a:r>
            <a:r>
              <a:rPr lang="ru-RU" sz="3600" b="1" u="sng" dirty="0" smtClean="0">
                <a:latin typeface="Comic Sans MS" pitchFamily="66" charset="0"/>
                <a:hlinkClick r:id="rId2" tooltip="http://openclass.ru"/>
              </a:rPr>
              <a:t>http://openclass.ru</a:t>
            </a:r>
            <a:r>
              <a:rPr lang="ru-RU" sz="3600" b="1" dirty="0" smtClean="0">
                <a:latin typeface="Comic Sans MS" pitchFamily="66" charset="0"/>
              </a:rPr>
              <a:t> 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4" name="Содержимое 3" descr="DSC07699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 bright="10000"/>
          </a:blip>
          <a:stretch>
            <a:fillRect/>
          </a:stretch>
        </p:blipFill>
        <p:spPr>
          <a:xfrm>
            <a:off x="3431134" y="1571612"/>
            <a:ext cx="5712866" cy="3448716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69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/>
          </a:blip>
          <a:stretch>
            <a:fillRect/>
          </a:stretch>
        </p:blipFill>
        <p:spPr>
          <a:xfrm>
            <a:off x="4060911" y="1500174"/>
            <a:ext cx="5083089" cy="3571900"/>
          </a:xfr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28677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Про </a:t>
            </a:r>
            <a:r>
              <a:rPr lang="ru-RU" sz="3600" b="1" dirty="0" err="1" smtClean="0">
                <a:latin typeface="Comic Sans MS" pitchFamily="66" charset="0"/>
              </a:rPr>
              <a:t>школу.ру</a:t>
            </a:r>
            <a:r>
              <a:rPr lang="ru-RU" sz="3600" b="1" dirty="0" smtClean="0">
                <a:latin typeface="Comic Sans MS" pitchFamily="66" charset="0"/>
              </a:rPr>
              <a:t> - </a:t>
            </a:r>
            <a:r>
              <a:rPr lang="ru-RU" sz="3600" b="1" u="sng" dirty="0" smtClean="0">
                <a:latin typeface="Comic Sans MS" pitchFamily="66" charset="0"/>
                <a:hlinkClick r:id="rId3" tooltip="http://proshkolu.ru"/>
              </a:rPr>
              <a:t>http://proshkolu.ru</a:t>
            </a:r>
            <a:endParaRPr lang="ru-RU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8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Тема80</Template>
  <TotalTime>232</TotalTime>
  <Words>450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Тема80</vt:lpstr>
      <vt:lpstr>Интернет  в помощь учителю</vt:lpstr>
      <vt:lpstr>СЕТЕВЫЕ СООБЩЕСТВА.  ГДЕ РАЗМЕСТИТЬ СВОЮ РАЗРАБОТКУ?  </vt:lpstr>
      <vt:lpstr>Фестиваль «Открытый урок» - http://festival.1september.ru</vt:lpstr>
      <vt:lpstr>Сеть творческих учителей - http://www.it-n.ru/</vt:lpstr>
      <vt:lpstr>Завуч.инфо -http://zavuch.info</vt:lpstr>
      <vt:lpstr>Архив учебных программ и презентаций - http://rusedu.ru</vt:lpstr>
      <vt:lpstr>Слайд 7</vt:lpstr>
      <vt:lpstr>Открытый класс http://openclass.ru </vt:lpstr>
      <vt:lpstr>Про школу.ру - http://proshkolu.ru</vt:lpstr>
      <vt:lpstr>Слайд 10</vt:lpstr>
      <vt:lpstr>Слайд 11</vt:lpstr>
      <vt:lpstr>Участие в конкурсах</vt:lpstr>
      <vt:lpstr>http://www.vot-zadachka.ru – Центр развития мышления и интеллекта</vt:lpstr>
      <vt:lpstr>http://www.unikru.ru/  - Уникум </vt:lpstr>
      <vt:lpstr>http://www.mir-konkursov.ru/ - Мир конкурсов</vt:lpstr>
      <vt:lpstr>Слайд 16</vt:lpstr>
      <vt:lpstr>Создание сайтов, собственных страничек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2012-02-16T12:13:18Z</dcterms:created>
  <dcterms:modified xsi:type="dcterms:W3CDTF">2012-11-04T03:57:03Z</dcterms:modified>
</cp:coreProperties>
</file>