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2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327E2-5279-470E-96C7-DD3BD65C9A3A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35FD6-571E-4662-A570-77D65D23A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294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CC5910A-1F2B-41C6-A67A-CD0FF8641D44}" type="slidenum">
              <a:rPr lang="ru-RU" sz="1200">
                <a:solidFill>
                  <a:prstClr val="black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6E5F33-1E36-447B-AB47-C10DF50CB3D8}" type="slidenum">
              <a:rPr lang="en-US" sz="1200" b="1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 b="1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1620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51CE537-B507-4B4D-A5A6-2F13E198181A}" type="slidenum"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200" b="1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F889-39F4-46B2-946B-40336DE814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F303-BA39-4C09-8BBE-4CB543C40A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4EE48-E102-4A38-88C5-95D989719A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4E0B-6372-4C13-BF01-EE8A7BEFE2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3287-4A9F-4A1F-9D1A-5694EDA73F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902F-D613-4317-8711-0734F8AB22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E69F-59A5-4170-80DE-BB73A303FC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531DD-4418-433F-9869-0AFE280822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AA59-95FE-4639-82D0-45918344F8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CBC8-90BF-4EB9-8F1A-56074CE84E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5BF5-C304-4D23-993B-EEDA311180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FD7DB-CB92-4AFD-B30E-CCE2428D053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20.11.2012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B5C7-140C-4E6A-AB71-BFD443F44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F889-39F4-46B2-946B-40336DE814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F303-BA39-4C09-8BBE-4CB543C40A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4EE48-E102-4A38-88C5-95D989719A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4E0B-6372-4C13-BF01-EE8A7BEFE2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3287-4A9F-4A1F-9D1A-5694EDA73F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902F-D613-4317-8711-0734F8AB22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E69F-59A5-4170-80DE-BB73A303FC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531DD-4418-433F-9869-0AFE280822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AA59-95FE-4639-82D0-45918344F8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6CBC8-90BF-4EB9-8F1A-56074CE84E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5BF5-C304-4D23-993B-EEDA311180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FD7DB-CB92-4AFD-B30E-CCE2428D053D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20.11.2012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B5C7-140C-4E6A-AB71-BFD443F44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b="1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b="1">
                <a:solidFill>
                  <a:prstClr val="black"/>
                </a:solidFill>
                <a:latin typeface="Bookman Old Style" pitchFamily="18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200" b="1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22865C-2C13-4EF3-8DEB-60BC0979EEF3}" type="datetime1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76149F-16DA-4250-916D-E5EC498E6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AEE6-EE2F-43E2-AD22-6854D842B791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1955-3141-442B-B73D-B87D891E608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80894B-4D2A-4C3A-A8E7-570A26665839}" type="datetime1">
              <a:rPr lang="ru-RU">
                <a:solidFill>
                  <a:prstClr val="white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1AFE42-52F6-4C80-A380-1FAD84E327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F802D-9080-4DD9-A5F9-A77D2B95772D}" type="datetime1">
              <a:rPr lang="ru-RU">
                <a:solidFill>
                  <a:prstClr val="white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920CAD-0571-4D9E-BC95-C027B1D36A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FD85B-0AEC-4BAB-868A-BAB5793ECC21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806D0C-ABC5-4E43-8217-F84229540AC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3F15B7-48AE-4373-BEB2-60FA112A363A}" type="datetime1">
              <a:rPr lang="ru-RU">
                <a:solidFill>
                  <a:prstClr val="white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55884-F7A8-4B32-8C77-FB280190E05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1904-8FFA-405F-9631-58D9E7504282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DE4B-2ED5-4711-A1C1-23DF071012A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5CF477-318B-4113-AF5C-F9A58B7557BB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709611-0B58-4B32-93A3-322FBFE028C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619E9A-097C-4E05-AC81-1E513F99C71C}" type="datetime1">
              <a:rPr lang="ru-RU">
                <a:solidFill>
                  <a:prstClr val="white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92083B-EFC1-4E41-9464-C4BCD02E597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C67C-C65C-4B89-A341-BB5417C0CA4B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BA6F-2DF3-4127-A821-ADC546CB603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B80C-929D-4936-820D-BA915FAA236E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081B-CB65-4A86-BEFB-E63868F05E0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FD72-4AC0-4C8D-B7B7-193830FCD49E}" type="datetime1">
              <a:rPr lang="ru-RU">
                <a:solidFill>
                  <a:prstClr val="black"/>
                </a:solidFill>
              </a:rPr>
              <a:pPr>
                <a:defRPr/>
              </a:pPr>
              <a:t>20.11.2012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DF23-B293-4271-8531-688B524072C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434342"/>
                </a:solidFill>
              </a:rPr>
              <a:pPr/>
              <a:t>‹#›</a:t>
            </a:fld>
            <a:endParaRPr lang="ru-RU">
              <a:solidFill>
                <a:srgbClr val="43434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6B3B63-592F-4DC0-94EA-D4544D1B621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6B3B63-592F-4DC0-94EA-D4544D1B621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18DA2-14BC-4C27-934B-FD1F6CC9F5E7}" type="datetime1">
              <a:rPr lang="ru-RU" b="1">
                <a:solidFill>
                  <a:prstClr val="black"/>
                </a:solidFill>
                <a:latin typeface="Bookman Old Style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20.11.2012</a:t>
            </a:fld>
            <a:endParaRPr lang="ru-RU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9408A0-F327-4728-8AEB-80302D873A75}" type="slidenum">
              <a:rPr lang="ru-RU">
                <a:solidFill>
                  <a:prstClr val="black"/>
                </a:solidFill>
                <a:latin typeface="Bookman Old Style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C919E08-B139-4836-B8AE-F7F01B4A734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18440" name="AutoShape 7"/>
          <p:cNvSpPr>
            <a:spLocks noChangeArrowheads="1"/>
          </p:cNvSpPr>
          <p:nvPr/>
        </p:nvSpPr>
        <p:spPr bwMode="auto">
          <a:xfrm>
            <a:off x="5724525" y="1989138"/>
            <a:ext cx="3168650" cy="2303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>
                <a:solidFill>
                  <a:prstClr val="white"/>
                </a:solidFill>
                <a:latin typeface="Arial" charset="0"/>
              </a:rPr>
              <a:t>Научная основа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250825" y="1989138"/>
            <a:ext cx="3095625" cy="2303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1400" b="1" u="sng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u="sng">
                <a:solidFill>
                  <a:prstClr val="white"/>
                </a:solidFill>
                <a:latin typeface="Arial" charset="0"/>
              </a:rPr>
              <a:t>Идеологическая и 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u="sng">
                <a:solidFill>
                  <a:prstClr val="white"/>
                </a:solidFill>
                <a:latin typeface="Arial" charset="0"/>
              </a:rPr>
              <a:t>методологическая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u="sng">
                <a:solidFill>
                  <a:prstClr val="white"/>
                </a:solidFill>
                <a:latin typeface="Arial" charset="0"/>
              </a:rPr>
              <a:t>основа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 b="1" u="sng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8442" name="AutoShape 9"/>
          <p:cNvSpPr>
            <a:spLocks noChangeArrowheads="1"/>
          </p:cNvSpPr>
          <p:nvPr/>
        </p:nvSpPr>
        <p:spPr bwMode="auto">
          <a:xfrm>
            <a:off x="611188" y="2708275"/>
            <a:ext cx="2736850" cy="1584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Концепция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духовно-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нравственного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развития и воспитания 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личности гражданина 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srgbClr val="464646"/>
                </a:solidFill>
              </a:rPr>
              <a:t>России</a:t>
            </a:r>
          </a:p>
        </p:txBody>
      </p:sp>
      <p:sp>
        <p:nvSpPr>
          <p:cNvPr id="18443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Фундаментальное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 ядро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содержания 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общего образования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и </a:t>
            </a:r>
            <a:r>
              <a:rPr lang="ru-RU" sz="1400" dirty="0" err="1">
                <a:solidFill>
                  <a:srgbClr val="464646"/>
                </a:solidFill>
              </a:rPr>
              <a:t>системно-деятельностный</a:t>
            </a:r>
            <a:r>
              <a:rPr lang="ru-RU" sz="1400" dirty="0">
                <a:solidFill>
                  <a:srgbClr val="464646"/>
                </a:solidFill>
              </a:rPr>
              <a:t> 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solidFill>
                  <a:srgbClr val="464646"/>
                </a:solidFill>
              </a:rPr>
              <a:t>подход</a:t>
            </a:r>
          </a:p>
        </p:txBody>
      </p:sp>
      <p:sp>
        <p:nvSpPr>
          <p:cNvPr id="18444" name="AutoShape 17"/>
          <p:cNvSpPr>
            <a:spLocks noChangeArrowheads="1"/>
          </p:cNvSpPr>
          <p:nvPr/>
        </p:nvSpPr>
        <p:spPr bwMode="auto">
          <a:xfrm rot="2548354">
            <a:off x="2339975" y="445611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18445" name="AutoShape 23"/>
          <p:cNvSpPr>
            <a:spLocks noChangeArrowheads="1"/>
          </p:cNvSpPr>
          <p:nvPr/>
        </p:nvSpPr>
        <p:spPr bwMode="auto">
          <a:xfrm rot="8524123">
            <a:off x="5683250" y="445611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18446" name="AutoShape 26"/>
          <p:cNvSpPr>
            <a:spLocks noChangeArrowheads="1"/>
          </p:cNvSpPr>
          <p:nvPr/>
        </p:nvSpPr>
        <p:spPr bwMode="auto">
          <a:xfrm>
            <a:off x="3419872" y="908720"/>
            <a:ext cx="2087562" cy="1223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ahoma" pitchFamily="34" charset="0"/>
              </a:rPr>
              <a:t>Стратегия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Tahoma" pitchFamily="34" charset="0"/>
              </a:rPr>
              <a:t>2020</a:t>
            </a:r>
          </a:p>
        </p:txBody>
      </p:sp>
      <p:sp>
        <p:nvSpPr>
          <p:cNvPr id="18447" name="AutoShape 27"/>
          <p:cNvSpPr>
            <a:spLocks noChangeArrowheads="1"/>
          </p:cNvSpPr>
          <p:nvPr/>
        </p:nvSpPr>
        <p:spPr bwMode="auto">
          <a:xfrm rot="5400000">
            <a:off x="4068514" y="270835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Общественный договор – социальный запрос семьи,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общества и государства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3357563" y="4132263"/>
            <a:ext cx="2376487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464646"/>
                </a:solidFill>
                <a:latin typeface="Arial" charset="0"/>
              </a:rPr>
              <a:t>Федеральный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464646"/>
                </a:solidFill>
                <a:latin typeface="Arial" charset="0"/>
              </a:rPr>
              <a:t>государственный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464646"/>
                </a:solidFill>
                <a:latin typeface="Arial" charset="0"/>
              </a:rPr>
              <a:t>образовательный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464646"/>
                </a:solidFill>
                <a:latin typeface="Arial" charset="0"/>
              </a:rPr>
              <a:t>стандарт общего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EF5FA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464646"/>
                </a:solidFill>
                <a:latin typeface="Arial" charset="0"/>
              </a:rPr>
              <a:t>образования</a:t>
            </a:r>
            <a:endParaRPr lang="ru-RU" sz="1600" b="1" dirty="0">
              <a:solidFill>
                <a:srgbClr val="46464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0"/>
            <a:ext cx="86506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Основы школьного стандарта</a:t>
            </a:r>
          </a:p>
        </p:txBody>
      </p:sp>
    </p:spTree>
  </p:cSld>
  <p:clrMapOvr>
    <a:masterClrMapping/>
  </p:clrMapOvr>
  <p:transition advTm="698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781800" y="5105400"/>
            <a:ext cx="2057400" cy="811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Требования к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кадрам, финансам, оборудованию и и т.д.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52400" y="762000"/>
            <a:ext cx="8763000" cy="1905000"/>
          </a:xfrm>
          <a:prstGeom prst="rect">
            <a:avLst/>
          </a:prstGeom>
          <a:solidFill>
            <a:srgbClr val="FFFFCC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838200"/>
            <a:ext cx="922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  <a:latin typeface="Arial" charset="0"/>
              </a:rPr>
              <a:t>ФГОС – это совокупность требований к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СТРУКТУРЕ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895600" y="1843088"/>
            <a:ext cx="24384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РЕЗУЛЬТАТАМ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286000" y="2224088"/>
            <a:ext cx="472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основной образовательной программы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62600" y="1843088"/>
            <a:ext cx="31242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УСЛОВИЯМ реализации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85800" y="2835275"/>
            <a:ext cx="7848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ВЕДОМСТВЕННЫЕ ДОКУМЕНТЫ                      </a:t>
            </a:r>
            <a:r>
              <a:rPr lang="ru-RU" sz="1400" b="1">
                <a:solidFill>
                  <a:srgbClr val="000000"/>
                </a:solidFill>
                <a:latin typeface="Arial" charset="0"/>
              </a:rPr>
              <a:t>(конкретизируют, дополняют, регламентируют, создают правовую основу ФГОС)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1295400" cy="10239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БОП 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когда, что и сколько изучать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828800" y="3581400"/>
            <a:ext cx="1905000" cy="1085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Фундаментальное ядро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что знать к окончанию школы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10000" y="3590925"/>
            <a:ext cx="1524000" cy="1085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Модель оценки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как оценивать результат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28600" y="4800600"/>
            <a:ext cx="3263900" cy="8731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Примерные рабочие программы по предметам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                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что должно быть изучено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635375" y="4797425"/>
            <a:ext cx="2286000" cy="1085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Программа развития УУД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чему должны научиться на всех предметах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934200" y="3581400"/>
            <a:ext cx="1828800" cy="13604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Федеральный перечень учебников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какими книгами пользоваться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" y="6019800"/>
            <a:ext cx="5943600" cy="66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  <a:latin typeface="Arial" charset="0"/>
              </a:rPr>
              <a:t>Программа духовно-нравственного развития и воспитания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Arial" charset="0"/>
              </a:rPr>
              <a:t>какие ценности вырастит в себе ребенок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1290" y="188640"/>
            <a:ext cx="89627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rgbClr val="CC0000">
                        <a:tint val="70000"/>
                        <a:satMod val="245000"/>
                      </a:srgbClr>
                    </a:gs>
                    <a:gs pos="75000">
                      <a:srgbClr val="CC000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000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CC000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000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ДОКУМЕНТЫ СОСТАВЛЯЮТ ФГОС?</a:t>
            </a:r>
          </a:p>
        </p:txBody>
      </p:sp>
    </p:spTree>
    <p:custDataLst>
      <p:tags r:id="rId1"/>
    </p:custDataLst>
  </p:cSld>
  <p:clrMapOvr>
    <a:masterClrMapping/>
  </p:clrMapOvr>
  <p:transition advTm="10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  <p:bldP spid="17419" grpId="0" animBg="1"/>
      <p:bldP spid="17412" grpId="0"/>
      <p:bldP spid="17414" grpId="0" animBg="1"/>
      <p:bldP spid="17415" grpId="0" animBg="1"/>
      <p:bldP spid="17416" grpId="0"/>
      <p:bldP spid="17417" grpId="0" animBg="1"/>
      <p:bldP spid="17420" grpId="0"/>
      <p:bldP spid="17421" grpId="0" animBg="1"/>
      <p:bldP spid="17422" grpId="0" animBg="1"/>
      <p:bldP spid="17423" grpId="0" animBg="1"/>
      <p:bldP spid="17425" grpId="0" animBg="1"/>
      <p:bldP spid="17426" grpId="0" animBg="1"/>
      <p:bldP spid="17427" grpId="0" animBg="1"/>
      <p:bldP spid="174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1412875"/>
            <a:ext cx="85693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None/>
            </a:pPr>
            <a:r>
              <a:rPr lang="ru-RU" sz="3000" b="1">
                <a:solidFill>
                  <a:srgbClr val="2B03F5"/>
                </a:solidFill>
                <a:latin typeface="Times New Roman" pitchFamily="18" charset="0"/>
              </a:rPr>
              <a:t>организовать </a:t>
            </a:r>
            <a:r>
              <a:rPr lang="ru-RU" sz="3000" b="1" u="sng">
                <a:solidFill>
                  <a:srgbClr val="0000FF"/>
                </a:solidFill>
                <a:latin typeface="Times New Roman" pitchFamily="18" charset="0"/>
              </a:rPr>
              <a:t>ДЕЯТЕЛЬНОСТЬ</a:t>
            </a:r>
            <a:r>
              <a:rPr lang="ru-RU" sz="3000" b="1">
                <a:solidFill>
                  <a:srgbClr val="2B03F5"/>
                </a:solidFill>
                <a:latin typeface="Times New Roman" pitchFamily="18" charset="0"/>
              </a:rPr>
              <a:t> учеников: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5734050"/>
            <a:ext cx="9144000" cy="1293971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>
                <a:ln w="18000">
                  <a:solidFill>
                    <a:srgbClr val="CC0000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СОВРЕМЕННЫЕ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>
                <a:ln w="18000">
                  <a:solidFill>
                    <a:srgbClr val="CC0000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ОБРАЗОВАТЕЛЬНЫХ ТЕХНОЛОГИИ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4797425"/>
            <a:ext cx="9144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2B03F5"/>
                </a:solidFill>
                <a:latin typeface="Arial" charset="0"/>
              </a:rPr>
              <a:t>умение</a:t>
            </a:r>
            <a:r>
              <a:rPr lang="ru-RU" sz="2400" dirty="0">
                <a:solidFill>
                  <a:srgbClr val="2B03F5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2B03F5"/>
                </a:solidFill>
                <a:latin typeface="Arial" charset="0"/>
              </a:rPr>
              <a:t>решать учебные задачи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на основе сформированных предметных и универсальных способов действий 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ru-RU" sz="1400" dirty="0" err="1">
                <a:solidFill>
                  <a:srgbClr val="000000"/>
                </a:solidFill>
                <a:latin typeface="Arial" charset="0"/>
              </a:rPr>
              <a:t>КИМы</a:t>
            </a:r>
            <a:r>
              <a:rPr lang="ru-RU" sz="1400" dirty="0">
                <a:solidFill>
                  <a:srgbClr val="000000"/>
                </a:solidFill>
                <a:latin typeface="Arial" charset="0"/>
              </a:rPr>
              <a:t>: вместо проверки знаний - проверка умений ими пользоваться!)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2205038"/>
            <a:ext cx="3022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2B03F5"/>
                </a:solidFill>
                <a:latin typeface="Arial" charset="0"/>
              </a:rPr>
              <a:t>способность к самоорганизации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в решении учебных задач.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372200" y="2204864"/>
            <a:ext cx="2987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2B03F5"/>
                </a:solidFill>
                <a:latin typeface="Arial" charset="0"/>
              </a:rPr>
              <a:t>прогресс</a:t>
            </a:r>
            <a:r>
              <a:rPr lang="ru-RU" sz="2400" b="1" i="1" dirty="0">
                <a:solidFill>
                  <a:srgbClr val="2B03F5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rgbClr val="2B03F5"/>
                </a:solidFill>
                <a:latin typeface="Arial" charset="0"/>
              </a:rPr>
              <a:t>в личностном развитии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916832"/>
            <a:ext cx="374332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23528" y="260648"/>
            <a:ext cx="85491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CC000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000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ФГОС: каким образом можно получить</a:t>
            </a: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CC000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000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 новый результат?</a:t>
            </a:r>
            <a:endParaRPr lang="ru-RU" sz="3200" b="1" dirty="0">
              <a:ln w="11430"/>
              <a:gradFill>
                <a:gsLst>
                  <a:gs pos="0">
                    <a:srgbClr val="F18F59"/>
                  </a:gs>
                  <a:gs pos="75000">
                    <a:srgbClr val="CC0000">
                      <a:tint val="90000"/>
                      <a:shade val="60000"/>
                      <a:satMod val="240000"/>
                    </a:srgbClr>
                  </a:gs>
                  <a:gs pos="100000">
                    <a:srgbClr val="CC0000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107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  <p:bldP spid="14340" grpId="0" animBg="1"/>
      <p:bldP spid="14341" grpId="0"/>
      <p:bldP spid="14342" grpId="0"/>
      <p:bldP spid="143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914400" y="838200"/>
            <a:ext cx="6477000" cy="7112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От минимального содержания образования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к индивидуальному максимуму результата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297180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b="1">
                <a:solidFill>
                  <a:srgbClr val="000000"/>
                </a:solidFill>
                <a:latin typeface="Arial" charset="0"/>
              </a:rPr>
              <a:t>цели образования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228600" y="2514600"/>
            <a:ext cx="3048000" cy="2209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04800" y="2590800"/>
            <a:ext cx="2895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charset="0"/>
              </a:rPr>
              <a:t>Требования к результатам освоения основных образовательных программ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  <a:latin typeface="Arial" charset="0"/>
              </a:rPr>
              <a:t> –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  <a:latin typeface="Arial" charset="0"/>
              </a:rPr>
              <a:t> конкретизированные и операционализированные цели образования 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28600" y="5257800"/>
            <a:ext cx="3048000" cy="135413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Arial" charset="0"/>
              </a:rPr>
              <a:t>планируемые результаты освоения основных образовательных программ – </a:t>
            </a:r>
            <a:r>
              <a:rPr lang="ru-RU" sz="1600" b="1">
                <a:solidFill>
                  <a:srgbClr val="000000"/>
                </a:solidFill>
                <a:latin typeface="Arial" charset="0"/>
              </a:rPr>
              <a:t>операционализированные требования к результатам</a:t>
            </a: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2895600" y="1981200"/>
            <a:ext cx="308248" cy="655712"/>
          </a:xfrm>
          <a:prstGeom prst="down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2819400" y="4572000"/>
            <a:ext cx="384448" cy="801216"/>
          </a:xfrm>
          <a:prstGeom prst="down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3923928" y="1844824"/>
            <a:ext cx="4343400" cy="477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Структура требований к результатам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>
            <a:off x="3275856" y="3573016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4724400" y="2590800"/>
            <a:ext cx="2057400" cy="1905000"/>
          </a:xfrm>
          <a:prstGeom prst="ellips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auto">
          <a:xfrm>
            <a:off x="4038600" y="3810000"/>
            <a:ext cx="2057400" cy="1981200"/>
          </a:xfrm>
          <a:prstGeom prst="ellips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5638800" y="3810000"/>
            <a:ext cx="2057400" cy="1981200"/>
          </a:xfrm>
          <a:prstGeom prst="ellips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5029200" y="2971800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charset="0"/>
              </a:rPr>
              <a:t>Требования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charset="0"/>
              </a:rPr>
              <a:t>к личностным результатам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114800" y="4419600"/>
            <a:ext cx="1752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latin typeface="Arial" charset="0"/>
              </a:rPr>
              <a:t>Требования к метапредметным результатам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6172200" y="4419600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  <a:latin typeface="Arial" charset="0"/>
              </a:rPr>
              <a:t>Требования к предметным результатам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44622" y="0"/>
            <a:ext cx="760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rgbClr val="F96A1B">
                        <a:tint val="70000"/>
                        <a:satMod val="245000"/>
                      </a:srgbClr>
                    </a:gs>
                    <a:gs pos="75000">
                      <a:srgbClr val="F96A1B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96A1B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Требования к результатам</a:t>
            </a:r>
            <a:endParaRPr lang="ru-RU" sz="4400" b="1" dirty="0">
              <a:ln w="11430"/>
              <a:gradFill>
                <a:gsLst>
                  <a:gs pos="0">
                    <a:srgbClr val="F96A1B">
                      <a:tint val="70000"/>
                      <a:satMod val="245000"/>
                    </a:srgbClr>
                  </a:gs>
                  <a:gs pos="75000">
                    <a:srgbClr val="F96A1B">
                      <a:tint val="90000"/>
                      <a:shade val="60000"/>
                      <a:satMod val="240000"/>
                    </a:srgbClr>
                  </a:gs>
                  <a:gs pos="100000">
                    <a:srgbClr val="F96A1B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78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1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9144000" cy="5572125"/>
          </a:xfrm>
          <a:ln>
            <a:solidFill>
              <a:srgbClr val="336699"/>
            </a:solidFill>
          </a:ln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1" name="AutoShape 5"/>
          <p:cNvSpPr>
            <a:spLocks noChangeArrowheads="1"/>
          </p:cNvSpPr>
          <p:nvPr/>
        </p:nvSpPr>
        <p:spPr bwMode="auto">
          <a:xfrm>
            <a:off x="179388" y="1341438"/>
            <a:ext cx="26638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Bookman Old Style" pitchFamily="18" charset="0"/>
              </a:rPr>
              <a:t>ЛИЧНОСТНЫЕ</a:t>
            </a:r>
          </a:p>
        </p:txBody>
      </p:sp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3071813" y="1341438"/>
            <a:ext cx="2786062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Bookman Old Style" pitchFamily="18" charset="0"/>
              </a:rPr>
              <a:t>МЕТАПРЕДМЕТНЫЕ</a:t>
            </a:r>
          </a:p>
        </p:txBody>
      </p:sp>
      <p:sp>
        <p:nvSpPr>
          <p:cNvPr id="37893" name="AutoShape 7"/>
          <p:cNvSpPr>
            <a:spLocks noChangeArrowheads="1"/>
          </p:cNvSpPr>
          <p:nvPr/>
        </p:nvSpPr>
        <p:spPr bwMode="auto">
          <a:xfrm>
            <a:off x="6194425" y="1341438"/>
            <a:ext cx="2698750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Bookman Old Style" pitchFamily="18" charset="0"/>
              </a:rPr>
              <a:t>ПРЕДМЕТНЫЕ</a:t>
            </a:r>
          </a:p>
        </p:txBody>
      </p:sp>
      <p:sp>
        <p:nvSpPr>
          <p:cNvPr id="37894" name="AutoShape 8"/>
          <p:cNvSpPr>
            <a:spLocks noChangeArrowheads="1"/>
          </p:cNvSpPr>
          <p:nvPr/>
        </p:nvSpPr>
        <p:spPr bwMode="auto">
          <a:xfrm>
            <a:off x="179388" y="2276475"/>
            <a:ext cx="2663825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u="sng">
                <a:solidFill>
                  <a:prstClr val="black"/>
                </a:solidFill>
                <a:latin typeface="Bookman Old Style" pitchFamily="18" charset="0"/>
              </a:rPr>
              <a:t>Самоопределение: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Bookman Old Style" pitchFamily="18" charset="0"/>
              </a:rPr>
              <a:t>вн</a:t>
            </a:r>
            <a:r>
              <a:rPr lang="ru-RU" sz="1000" b="1">
                <a:solidFill>
                  <a:prstClr val="black"/>
                </a:solidFill>
                <a:latin typeface="Bookman Old Style" pitchFamily="18" charset="0"/>
              </a:rPr>
              <a:t>утренняя п</a:t>
            </a: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озиция школьника;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Самоидентификация;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самоуважение и самооценка</a:t>
            </a: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>
            <a:off x="179388" y="3573463"/>
            <a:ext cx="2663825" cy="10096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u="sng">
                <a:solidFill>
                  <a:prstClr val="black"/>
                </a:solidFill>
                <a:latin typeface="Bookman Old Style" pitchFamily="18" charset="0"/>
              </a:rPr>
              <a:t>Смыслообразование: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мотивация (учебная, социальная);</a:t>
            </a:r>
            <a:endParaRPr lang="en-US" sz="1200">
              <a:solidFill>
                <a:prstClr val="black"/>
              </a:solidFill>
              <a:latin typeface="Bookman Old Style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 границы</a:t>
            </a:r>
            <a:r>
              <a:rPr lang="en-US" sz="120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собственного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388" y="4797425"/>
            <a:ext cx="2663825" cy="187166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u="sng" dirty="0">
                <a:solidFill>
                  <a:prstClr val="black"/>
                </a:solidFill>
                <a:latin typeface="Bookman Old Style" pitchFamily="18" charset="0"/>
              </a:rPr>
              <a:t>Ценностная 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u="sng" dirty="0">
                <a:solidFill>
                  <a:prstClr val="black"/>
                </a:solidFill>
                <a:latin typeface="Bookman Old Style" pitchFamily="18" charset="0"/>
              </a:rPr>
              <a:t>морально-этическая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u="sng" dirty="0">
                <a:solidFill>
                  <a:prstClr val="black"/>
                </a:solidFill>
                <a:latin typeface="Bookman Old Style" pitchFamily="18" charset="0"/>
              </a:rPr>
              <a:t>ориентация: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ориентация на выполнение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морально-нравственных норм;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способность к решению моральных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проблем на основе </a:t>
            </a:r>
            <a:r>
              <a:rPr lang="ru-RU" sz="1200" dirty="0" err="1">
                <a:solidFill>
                  <a:prstClr val="black"/>
                </a:solidFill>
                <a:latin typeface="Arial" pitchFamily="34" charset="0"/>
              </a:rPr>
              <a:t>децентрации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</a:rPr>
              <a:t>оценка своих поступков</a:t>
            </a:r>
            <a:r>
              <a:rPr lang="ru-RU" sz="1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37897" name="AutoShape 11"/>
          <p:cNvSpPr>
            <a:spLocks noChangeArrowheads="1"/>
          </p:cNvSpPr>
          <p:nvPr/>
        </p:nvSpPr>
        <p:spPr bwMode="auto">
          <a:xfrm>
            <a:off x="3203575" y="2276475"/>
            <a:ext cx="2663825" cy="12969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u="sng">
                <a:solidFill>
                  <a:prstClr val="black"/>
                </a:solidFill>
                <a:latin typeface="Bookman Old Style" pitchFamily="18" charset="0"/>
              </a:rPr>
              <a:t>Регулятивные: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управление своей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деятельностью;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контроль и коррекция;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инициативность 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>
                <a:solidFill>
                  <a:prstClr val="black"/>
                </a:solidFill>
                <a:latin typeface="Bookman Old Style" pitchFamily="18" charset="0"/>
              </a:rPr>
              <a:t>самостоятельность</a:t>
            </a:r>
          </a:p>
        </p:txBody>
      </p:sp>
      <p:sp>
        <p:nvSpPr>
          <p:cNvPr id="37898" name="AutoShape 12"/>
          <p:cNvSpPr>
            <a:spLocks noChangeArrowheads="1"/>
          </p:cNvSpPr>
          <p:nvPr/>
        </p:nvSpPr>
        <p:spPr bwMode="auto">
          <a:xfrm>
            <a:off x="3203575" y="3716338"/>
            <a:ext cx="2663825" cy="86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u="sng">
                <a:solidFill>
                  <a:prstClr val="black"/>
                </a:solidFill>
                <a:latin typeface="Bookman Old Style" pitchFamily="18" charset="0"/>
              </a:rPr>
              <a:t>Коммуникативные:</a:t>
            </a:r>
            <a:endParaRPr lang="ru-RU" sz="3200" u="sng">
              <a:solidFill>
                <a:prstClr val="black"/>
              </a:solidFill>
              <a:latin typeface="Bookman Old Style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речевая деятельность;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навыки сотрудничества</a:t>
            </a:r>
          </a:p>
        </p:txBody>
      </p:sp>
      <p:sp>
        <p:nvSpPr>
          <p:cNvPr id="37899" name="AutoShape 13"/>
          <p:cNvSpPr>
            <a:spLocks noChangeArrowheads="1"/>
          </p:cNvSpPr>
          <p:nvPr/>
        </p:nvSpPr>
        <p:spPr bwMode="auto">
          <a:xfrm>
            <a:off x="3000375" y="4724400"/>
            <a:ext cx="3143250" cy="213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u="sng">
                <a:solidFill>
                  <a:prstClr val="black"/>
                </a:solidFill>
                <a:latin typeface="Bookman Old Style" pitchFamily="18" charset="0"/>
              </a:rPr>
              <a:t>Познавательные:</a:t>
            </a:r>
            <a:endParaRPr lang="ru-RU" sz="3200" u="sng">
              <a:solidFill>
                <a:prstClr val="black"/>
              </a:solidFill>
              <a:latin typeface="Bookman Old Style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работа с информацией;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работа с учебными моделями;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использование знако-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символических средств,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общих схем решения;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выполнение логических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операций сравнения,  анализа,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обобщения, классификации,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установление аналогий,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>
                <a:solidFill>
                  <a:prstClr val="black"/>
                </a:solidFill>
                <a:latin typeface="Bookman Old Style" pitchFamily="18" charset="0"/>
              </a:rPr>
              <a:t>подведения под понятие</a:t>
            </a:r>
          </a:p>
        </p:txBody>
      </p:sp>
      <p:sp>
        <p:nvSpPr>
          <p:cNvPr id="37900" name="AutoShape 13"/>
          <p:cNvSpPr>
            <a:spLocks noChangeArrowheads="1"/>
          </p:cNvSpPr>
          <p:nvPr/>
        </p:nvSpPr>
        <p:spPr bwMode="auto">
          <a:xfrm>
            <a:off x="6516688" y="2276475"/>
            <a:ext cx="2143125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latin typeface="Bookman Old Style" pitchFamily="18" charset="0"/>
              </a:rPr>
              <a:t>Основы системы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latin typeface="Bookman Old Style" pitchFamily="18" charset="0"/>
              </a:rPr>
              <a:t>научных знаний</a:t>
            </a:r>
          </a:p>
        </p:txBody>
      </p:sp>
      <p:sp>
        <p:nvSpPr>
          <p:cNvPr id="37901" name="AutoShape 16"/>
          <p:cNvSpPr>
            <a:spLocks noChangeArrowheads="1"/>
          </p:cNvSpPr>
          <p:nvPr/>
        </p:nvSpPr>
        <p:spPr bwMode="auto">
          <a:xfrm>
            <a:off x="6516688" y="3714750"/>
            <a:ext cx="2143125" cy="13700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Опыт «предметной»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деятельности по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получению,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преобразованию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и применению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нового знания</a:t>
            </a:r>
          </a:p>
        </p:txBody>
      </p:sp>
      <p:sp>
        <p:nvSpPr>
          <p:cNvPr id="37902" name="Text Box 37"/>
          <p:cNvSpPr txBox="1">
            <a:spLocks noChangeArrowheads="1"/>
          </p:cNvSpPr>
          <p:nvPr/>
        </p:nvSpPr>
        <p:spPr bwMode="auto">
          <a:xfrm>
            <a:off x="6572250" y="5686425"/>
            <a:ext cx="21240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prstClr val="black"/>
                </a:solidFill>
                <a:latin typeface="Bookman Old Style" pitchFamily="18" charset="0"/>
              </a:rPr>
              <a:t>Предметные и метапредметные действия с учебным материалом 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572250" y="5643563"/>
            <a:ext cx="2071688" cy="1071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srgbClr val="DEF5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7904" name="AutoShape 27"/>
          <p:cNvSpPr>
            <a:spLocks noChangeArrowheads="1"/>
          </p:cNvSpPr>
          <p:nvPr/>
        </p:nvSpPr>
        <p:spPr bwMode="auto">
          <a:xfrm rot="5400000">
            <a:off x="7200107" y="3104356"/>
            <a:ext cx="64770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336699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7905" name="AutoShape 27"/>
          <p:cNvSpPr>
            <a:spLocks noChangeArrowheads="1"/>
          </p:cNvSpPr>
          <p:nvPr/>
        </p:nvSpPr>
        <p:spPr bwMode="auto">
          <a:xfrm rot="5400000">
            <a:off x="7251701" y="5106987"/>
            <a:ext cx="646112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336699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427851" y="0"/>
            <a:ext cx="97177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Lucida Sans Unicode" pitchFamily="34" charset="0"/>
                <a:cs typeface="Lucida Sans Unicode" pitchFamily="34" charset="0"/>
              </a:rPr>
              <a:t>Требования к результатам освоения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Lucida Sans Unicode" pitchFamily="34" charset="0"/>
                <a:cs typeface="Lucida Sans Unicode" pitchFamily="34" charset="0"/>
              </a:rPr>
              <a:t>  основной образовательной  программы</a:t>
            </a:r>
            <a:endParaRPr lang="ru-RU" sz="3600" b="1" dirty="0">
              <a:ln w="11430"/>
              <a:gradFill>
                <a:gsLst>
                  <a:gs pos="0">
                    <a:srgbClr val="F18F59"/>
                  </a:gs>
                  <a:gs pos="75000">
                    <a:srgbClr val="DA1F28">
                      <a:tint val="90000"/>
                      <a:shade val="60000"/>
                      <a:satMod val="240000"/>
                    </a:srgbClr>
                  </a:gs>
                  <a:gs pos="100000">
                    <a:srgbClr val="DA1F28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8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1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50181" name="AutoShape 7"/>
          <p:cNvSpPr>
            <a:spLocks noChangeArrowheads="1"/>
          </p:cNvSpPr>
          <p:nvPr/>
        </p:nvSpPr>
        <p:spPr bwMode="auto">
          <a:xfrm>
            <a:off x="3500438" y="1571625"/>
            <a:ext cx="2071687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black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В традиционной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системе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образовательного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процесса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0182" name="AutoShape 16"/>
          <p:cNvSpPr>
            <a:spLocks noChangeArrowheads="1"/>
          </p:cNvSpPr>
          <p:nvPr/>
        </p:nvSpPr>
        <p:spPr bwMode="auto">
          <a:xfrm>
            <a:off x="6681788" y="2786063"/>
            <a:ext cx="2319337" cy="2071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Организует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деятельность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ученика 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инновационной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образовательной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среде</a:t>
            </a:r>
            <a:endParaRPr lang="ru-RU" sz="3200" b="1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>
            <a:off x="6556375" y="1214438"/>
            <a:ext cx="2444750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Учитель</a:t>
            </a:r>
            <a:endParaRPr lang="ru-RU" sz="3200" b="1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43188" y="192405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7250" y="214313"/>
            <a:ext cx="4357688" cy="1214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white"/>
              </a:solidFill>
            </a:endParaRP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5715000" y="19288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50188" name="AutoShape 9"/>
          <p:cNvSpPr>
            <a:spLocks noChangeArrowheads="1"/>
          </p:cNvSpPr>
          <p:nvPr/>
        </p:nvSpPr>
        <p:spPr bwMode="auto">
          <a:xfrm>
            <a:off x="142875" y="1214438"/>
            <a:ext cx="2444750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Ученик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50189" name="AutoShape 9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Получает готовую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информацию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50190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Осуществляет: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поиск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выбор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анализ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систематизацию 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презентацию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white"/>
                </a:solidFill>
                <a:latin typeface="Tahoma" pitchFamily="34" charset="0"/>
              </a:rPr>
              <a:t>информации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50191" name="AutoShape 9"/>
          <p:cNvSpPr>
            <a:spLocks noChangeArrowheads="1"/>
          </p:cNvSpPr>
          <p:nvPr/>
        </p:nvSpPr>
        <p:spPr bwMode="auto">
          <a:xfrm>
            <a:off x="65563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>
              <a:solidFill>
                <a:prstClr val="black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Транслирует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>
                <a:solidFill>
                  <a:prstClr val="black"/>
                </a:solidFill>
                <a:latin typeface="Tahoma" pitchFamily="34" charset="0"/>
              </a:rPr>
              <a:t>информацию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57563" y="4143375"/>
            <a:ext cx="2357437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</a:rPr>
              <a:t>Новое качество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</a:rPr>
              <a:t>образования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286125" y="4929188"/>
            <a:ext cx="2571750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</a:rPr>
              <a:t>Новый образовательный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</a:rPr>
              <a:t>результат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714500" y="5786438"/>
            <a:ext cx="5429250" cy="928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prstClr val="white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«Компетентности к обновлению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компетенций» и мотивация к обучению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на разных этапах развития личности обучающихся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3217068" y="2926557"/>
            <a:ext cx="639763" cy="1644650"/>
          </a:xfrm>
          <a:prstGeom prst="ben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5400000" flipV="1">
            <a:off x="5430043" y="2929732"/>
            <a:ext cx="639763" cy="1644650"/>
          </a:xfrm>
          <a:prstGeom prst="ben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b="1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75656" y="0"/>
            <a:ext cx="61237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kern="0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Изменение роли участников </a:t>
            </a:r>
          </a:p>
          <a:p>
            <a:pPr algn="ctr"/>
            <a:r>
              <a:rPr lang="ru-RU" sz="3200" b="1" kern="0" dirty="0">
                <a:ln w="11430"/>
                <a:gradFill>
                  <a:gsLst>
                    <a:gs pos="0">
                      <a:srgbClr val="F18F59"/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педагогического процесса </a:t>
            </a:r>
            <a:endParaRPr lang="ru-RU" sz="3200" b="1" dirty="0">
              <a:ln w="11430"/>
              <a:gradFill>
                <a:gsLst>
                  <a:gs pos="0">
                    <a:srgbClr val="F18F59"/>
                  </a:gs>
                  <a:gs pos="75000">
                    <a:srgbClr val="DA1F28">
                      <a:tint val="90000"/>
                      <a:shade val="60000"/>
                      <a:satMod val="240000"/>
                    </a:srgbClr>
                  </a:gs>
                  <a:gs pos="100000">
                    <a:srgbClr val="DA1F28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24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8" y="1928801"/>
          <a:ext cx="8372475" cy="364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825"/>
                <a:gridCol w="2790825"/>
                <a:gridCol w="2790825"/>
              </a:tblGrid>
              <a:tr h="59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Стандарты первого поколения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Линии сравнения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Стандарты второго поколения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Усвоение знаний, умений, навыков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Цели обучения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Формирование универсальных учебных действий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Ориентация на учебно-предметное содержание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Содержание образования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Включение в контекст обучения решение значимых жизненных задач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Учебная деятельность определялась учителем стихийно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Организация учебного процесса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Создание индивидуальных образовательных программ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Основная - фронтальная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b="1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Формы обучения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350" dirty="0">
                          <a:solidFill>
                            <a:srgbClr val="333333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Признание решающей роли учебного сотрудничества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Сравнительный анализ стандартов первого и второго поколений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DE4B-2ED5-4711-A1C1-23DF071012A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Главное отличие стандартов первого и второго поколения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41955-3141-442B-B73D-B87D891E608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Рисунок 4" descr="C:\Users\Пользователь\Desktop\1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71612"/>
            <a:ext cx="6286544" cy="462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стандартов первого и второго поколений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41955-3141-442B-B73D-B87D891E608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Рисунок 4" descr="C:\Users\Пользователь\Desktop\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715172" cy="4986339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0.9|1|5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529</Words>
  <Application>Microsoft Office PowerPoint</Application>
  <PresentationFormat>Экран (4:3)</PresentationFormat>
  <Paragraphs>198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Углы</vt:lpstr>
      <vt:lpstr>Профиль</vt:lpstr>
      <vt:lpstr>1_Профиль</vt:lpstr>
      <vt:lpstr>1_Открытая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 Сравнительный анализ стандартов первого и второго поколений</vt:lpstr>
      <vt:lpstr>Главное отличие стандартов первого и второго поколения</vt:lpstr>
      <vt:lpstr>Сравнительный анализ стандартов первого и второго поколений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сош1</cp:lastModifiedBy>
  <cp:revision>4</cp:revision>
  <dcterms:created xsi:type="dcterms:W3CDTF">2012-08-29T04:18:21Z</dcterms:created>
  <dcterms:modified xsi:type="dcterms:W3CDTF">2012-11-20T12:45:08Z</dcterms:modified>
</cp:coreProperties>
</file>