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26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28" r:id="rId45"/>
    <p:sldId id="329" r:id="rId46"/>
    <p:sldId id="33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6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701" autoAdjust="0"/>
    <p:restoredTop sz="94718" autoAdjust="0"/>
  </p:normalViewPr>
  <p:slideViewPr>
    <p:cSldViewPr>
      <p:cViewPr>
        <p:scale>
          <a:sx n="60" d="100"/>
          <a:sy n="60" d="100"/>
        </p:scale>
        <p:origin x="-12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4B5F4-22B9-4A50-BAFE-2864AAB21B3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5F3D-8979-4A29-9A2B-A2EE975D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0.xml"/><Relationship Id="rId18" Type="http://schemas.openxmlformats.org/officeDocument/2006/relationships/slide" Target="slide14.xml"/><Relationship Id="rId26" Type="http://schemas.openxmlformats.org/officeDocument/2006/relationships/slide" Target="slide8.xml"/><Relationship Id="rId3" Type="http://schemas.openxmlformats.org/officeDocument/2006/relationships/slide" Target="slide3.xml"/><Relationship Id="rId21" Type="http://schemas.openxmlformats.org/officeDocument/2006/relationships/slide" Target="slide16.xml"/><Relationship Id="rId7" Type="http://schemas.openxmlformats.org/officeDocument/2006/relationships/slide" Target="slide6.xml"/><Relationship Id="rId12" Type="http://schemas.openxmlformats.org/officeDocument/2006/relationships/slide" Target="slide29.xml"/><Relationship Id="rId17" Type="http://schemas.openxmlformats.org/officeDocument/2006/relationships/slide" Target="slide13.xml"/><Relationship Id="rId25" Type="http://schemas.openxmlformats.org/officeDocument/2006/relationships/slide" Target="slide10.xml"/><Relationship Id="rId2" Type="http://schemas.openxmlformats.org/officeDocument/2006/relationships/image" Target="../media/image3.jpeg"/><Relationship Id="rId16" Type="http://schemas.openxmlformats.org/officeDocument/2006/relationships/slide" Target="slide33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24" Type="http://schemas.openxmlformats.org/officeDocument/2006/relationships/slide" Target="slide17.xml"/><Relationship Id="rId5" Type="http://schemas.openxmlformats.org/officeDocument/2006/relationships/slide" Target="slide5.xml"/><Relationship Id="rId15" Type="http://schemas.openxmlformats.org/officeDocument/2006/relationships/slide" Target="slide21.xml"/><Relationship Id="rId23" Type="http://schemas.openxmlformats.org/officeDocument/2006/relationships/slide" Target="slide11.xml"/><Relationship Id="rId28" Type="http://schemas.openxmlformats.org/officeDocument/2006/relationships/slide" Target="slide37.xml"/><Relationship Id="rId10" Type="http://schemas.openxmlformats.org/officeDocument/2006/relationships/slide" Target="slide27.xml"/><Relationship Id="rId19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8.xml"/><Relationship Id="rId14" Type="http://schemas.openxmlformats.org/officeDocument/2006/relationships/slide" Target="slide31.xml"/><Relationship Id="rId22" Type="http://schemas.openxmlformats.org/officeDocument/2006/relationships/slide" Target="slide25.xml"/><Relationship Id="rId27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80%D0%BC%D0%BE%D0%BD%D1%82%D0%BE%D0%B2%D0%B0&amp;noreask=1&amp;pos=0&amp;lr=11299&amp;rpt=simage&amp;pin=1" TargetMode="External"/><Relationship Id="rId7" Type="http://schemas.openxmlformats.org/officeDocument/2006/relationships/hyperlink" Target="https://fbcdn-sphotos-a-a.akamaihd.net/hphotos-ak-xap1/v/t1.0-9/10626518_772522602814773_160579990047806158_n.jpg?oh=ca29dec6639cf07603d29fd96e043fbe&amp;oe=54BB663A&amp;__gda__=1420842355_a9a5d16c91f8c71ad492b9a7210c1d9c-" TargetMode="External"/><Relationship Id="rId2" Type="http://schemas.openxmlformats.org/officeDocument/2006/relationships/hyperlink" Target="http://www.ukazka.ru/img/b/uk5947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ontent-a.xx.fbcdn.net/hphotos-xaf1/v/t1.0-9/1620864_772522862814747_7838264632357434328_n.jpg?oh=bd42cf5d2f18d5f3f99e97d58cf377f3&amp;oe=54B70B19" TargetMode="External"/><Relationship Id="rId5" Type="http://schemas.openxmlformats.org/officeDocument/2006/relationships/hyperlink" Target="https://scontent-a.xx.fbcdn.net/hphotos-xaf1/v/t1.0-9/1620864_772522862814747_7838264632357434328_n.jpg?oh=bd42cf5d2f18d5f3f99e97d58cf377f3&amp;oe=54B70B19-&#1082;&#1086;&#1084;&#1085;&#1072;&#1090;&#1072;" TargetMode="External"/><Relationship Id="rId4" Type="http://schemas.openxmlformats.org/officeDocument/2006/relationships/hyperlink" Target="/2012/01/pamyatnik-lermontovu-v-pyatigorske-2.jpg&amp;pos=0&amp;rpt=simage&amp;stype=image&amp;lr=11299&amp;noreask=1&amp;source=wiz&amp;uinfo=sw-1024-sh-768-ww-1008-wh-585-pd-1-wp-4x3_1024x768-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s315317.userapi.com/v315317267/3d62/L5uN2xGIqlA.jpg" TargetMode="External"/><Relationship Id="rId13" Type="http://schemas.openxmlformats.org/officeDocument/2006/relationships/hyperlink" Target="http://img0.liveinternet.ru/images/attach/c/6/91/629/91629966_okna_v_derevjannom_dome.jpg" TargetMode="External"/><Relationship Id="rId3" Type="http://schemas.openxmlformats.org/officeDocument/2006/relationships/hyperlink" Target="http://www.libvrn.ru/OZ/Graphic/molod/06_5.jpg%20-%20&#1050;&#1091;&#1090;&#1091;&#1079;&#1086;&#1074;%20&#1052;.&#1048;" TargetMode="External"/><Relationship Id="rId7" Type="http://schemas.openxmlformats.org/officeDocument/2006/relationships/hyperlink" Target="http://s60.radikal.ru/i167/1111/67/e2a0512dfe89.jpg" TargetMode="External"/><Relationship Id="rId12" Type="http://schemas.openxmlformats.org/officeDocument/2006/relationships/hyperlink" Target="http://cv01.twirpx.net/0763/0763998.jpg" TargetMode="External"/><Relationship Id="rId2" Type="http://schemas.openxmlformats.org/officeDocument/2006/relationships/hyperlink" Target="https://scontent-b.xx.fbcdn.net/hphotos-xap1/v/t1.0-9/10689452_772522499481450_6271484234803524492_n.jpg?oh=0133e46e1bd1c0b2574bc268e9612a65&amp;oe=54F66DBF" TargetMode="External"/><Relationship Id="rId16" Type="http://schemas.openxmlformats.org/officeDocument/2006/relationships/hyperlink" Target="http://bookz.ru/authors/oleg-mihailov/mihalo01/pic_70.jpg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idvmunic.ru/wp-content/uploads/2012/09/12092012_7.jpg-" TargetMode="External"/><Relationship Id="rId11" Type="http://schemas.openxmlformats.org/officeDocument/2006/relationships/hyperlink" Target="http://www.lib.tpu.ru/siteimages/4a2525dc-342c-4b71-99ef-54ab69e12609/1024.jpg" TargetMode="External"/><Relationship Id="rId5" Type="http://schemas.openxmlformats.org/officeDocument/2006/relationships/hyperlink" Target="http://www.ankor.ru/map/867.jpg" TargetMode="External"/><Relationship Id="rId15" Type="http://schemas.openxmlformats.org/officeDocument/2006/relationships/hyperlink" Target="http://photos.citywalls.ru/qphoto3-3325.jpg?mt=1273625807-" TargetMode="External"/><Relationship Id="rId10" Type="http://schemas.openxmlformats.org/officeDocument/2006/relationships/hyperlink" Target="http://kavkazland.ru/imageloader/loadimage.ashx?type=PhotoAlbumPhoto&amp;size=Normal&amp;photoId=105102" TargetMode="External"/><Relationship Id="rId4" Type="http://schemas.openxmlformats.org/officeDocument/2006/relationships/hyperlink" Target="http://i.livelib.ru/boocover/1000533672/o/e6ea/M._Yu._Lermontov__Parus.jpeg" TargetMode="External"/><Relationship Id="rId9" Type="http://schemas.openxmlformats.org/officeDocument/2006/relationships/hyperlink" Target="http://img-fotki.yandex.ru/get/5607/med-yuliya.1aa/0_592a8_8aff1749_XL" TargetMode="External"/><Relationship Id="rId14" Type="http://schemas.openxmlformats.org/officeDocument/2006/relationships/hyperlink" Target="http://content.foto.mail.ru/community/smailiki-klass/295/s-300.gif-&#1074;&#1077;&#1089;&#1077;&#1083;&#1099;&#1081;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reestr.ru/i/GalleryArt/Prisekin/prisekin06_.jpg-" TargetMode="External"/><Relationship Id="rId2" Type="http://schemas.openxmlformats.org/officeDocument/2006/relationships/hyperlink" Target="http://data16.gallery.ru/albums/gallery/183231-e4788-61398409-m750x740-u11c63.jpg-&#1072;&#1074;&#1090;&#1086;&#1087;&#1086;&#1088;&#1090;&#1088;&#1077;&#1090;%20&#1052;.&#1070;.&#1051;&#1077;&#1088;&#1084;&#1086;&#1085;&#1090;&#1086;&#1074;&#1072;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4392488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2643182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Интеллектуальная игра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по творчеству М.Ю.Лермонтова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000240"/>
            <a:ext cx="5904656" cy="2643206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Первый офицерский чин  М.Ю. Лермонтова — корнет лейб-гвардии Гусарского полка.</a:t>
            </a: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Он получил его в 20 лет.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7781"/>
          <a:stretch>
            <a:fillRect/>
          </a:stretch>
        </p:blipFill>
        <p:spPr bwMode="auto">
          <a:xfrm>
            <a:off x="7072330" y="4714884"/>
            <a:ext cx="1553776" cy="124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ermontov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500306"/>
            <a:ext cx="1047752" cy="1538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285860"/>
            <a:ext cx="6120680" cy="3096344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«</a:t>
            </a:r>
            <a:r>
              <a:rPr lang="ru-RU" sz="5100" b="1" i="1" dirty="0" smtClean="0">
                <a:solidFill>
                  <a:srgbClr val="7030A0"/>
                </a:solidFill>
                <a:latin typeface="Arial Narrow" pitchFamily="34" charset="0"/>
              </a:rPr>
              <a:t>Мы долго молча отступали,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Arial Narrow" pitchFamily="34" charset="0"/>
              </a:rPr>
              <a:t>Досадно было, боя ждали,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Arial Narrow" pitchFamily="34" charset="0"/>
              </a:rPr>
              <a:t>Ворчали старики: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Arial Narrow" pitchFamily="34" charset="0"/>
              </a:rPr>
              <a:t>«Что ж мы ? На зимние квартиры ?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Arial Narrow" pitchFamily="34" charset="0"/>
              </a:rPr>
              <a:t>Не смеют, что ли, командиры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Arial Narrow" pitchFamily="34" charset="0"/>
              </a:rPr>
              <a:t>Чужие изорвать мундиры 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Arial Narrow" pitchFamily="34" charset="0"/>
              </a:rPr>
              <a:t>О русские штыки ?..»</a:t>
            </a:r>
          </a:p>
          <a:p>
            <a:pPr algn="ctr">
              <a:buNone/>
            </a:pPr>
            <a:endParaRPr lang="ru-RU" sz="3600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8846"/>
          <a:stretch>
            <a:fillRect/>
          </a:stretch>
        </p:blipFill>
        <p:spPr bwMode="auto">
          <a:xfrm>
            <a:off x="7429520" y="4857760"/>
            <a:ext cx="1285884" cy="101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43050"/>
            <a:ext cx="6120680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Стихотворение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«Бородино»</a:t>
            </a:r>
            <a:endParaRPr lang="ru-RU" sz="3600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6962"/>
          <a:stretch>
            <a:fillRect/>
          </a:stretch>
        </p:blipFill>
        <p:spPr bwMode="auto">
          <a:xfrm>
            <a:off x="7429520" y="4929198"/>
            <a:ext cx="13276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92012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3" y="2571744"/>
            <a:ext cx="3976715" cy="298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857232"/>
            <a:ext cx="7166600" cy="3929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Белеет парус одинокий,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Как лебединое крыло,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И грустен путник ясноокий;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У ног колчан, в руке весло.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Но, с беззаботною улыбкой,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Летучей пеной орошен,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Бестрепетно во влаге зыбкой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Порывом бури мчится он»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6167"/>
          <a:stretch>
            <a:fillRect/>
          </a:stretch>
        </p:blipFill>
        <p:spPr bwMode="auto">
          <a:xfrm>
            <a:off x="7358082" y="4786322"/>
            <a:ext cx="1334857" cy="108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612068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Стихотворение «Парус»</a:t>
            </a:r>
            <a:endParaRPr lang="ru-RU" sz="4000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7279"/>
          <a:stretch>
            <a:fillRect/>
          </a:stretch>
        </p:blipFill>
        <p:spPr bwMode="auto">
          <a:xfrm>
            <a:off x="7000892" y="4714884"/>
            <a:ext cx="1571636" cy="12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._Yu._Lermontov__Paru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143116"/>
            <a:ext cx="2357440" cy="379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060848"/>
            <a:ext cx="5904656" cy="320121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«С отрадой, многим незнакомой,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Я вижу полное гумно,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Избу, покрытую соломой,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С резными ставнями окно»?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429520" y="4929198"/>
            <a:ext cx="1214446" cy="105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736"/>
            <a:ext cx="5904656" cy="114300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Стихотворение «Родина»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6552"/>
          <a:stretch>
            <a:fillRect/>
          </a:stretch>
        </p:blipFill>
        <p:spPr bwMode="auto">
          <a:xfrm>
            <a:off x="7215205" y="5214950"/>
            <a:ext cx="132184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428868"/>
            <a:ext cx="4321273" cy="279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357298"/>
            <a:ext cx="6665964" cy="331236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Его убийца хладнокровно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Навел удар... спасенья нет: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Пустое сердце бьется ровно,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В руке не дрогнул пистолет»? 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286644" y="4714884"/>
            <a:ext cx="1074797" cy="93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285860"/>
            <a:ext cx="6120680" cy="1214446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Стихотворение «Смерть поэта»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5068"/>
          <a:stretch>
            <a:fillRect/>
          </a:stretch>
        </p:blipFill>
        <p:spPr bwMode="auto">
          <a:xfrm>
            <a:off x="7358082" y="4857760"/>
            <a:ext cx="13011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500306"/>
            <a:ext cx="3786214" cy="288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2000240"/>
            <a:ext cx="61943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</a:rPr>
              <a:t>Как обращается к рассказчику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</a:rPr>
              <a:t>молодой солдат</a:t>
            </a:r>
            <a:r>
              <a:rPr lang="ru-RU" sz="4400" b="1" i="1" dirty="0" smtClean="0">
                <a:solidFill>
                  <a:srgbClr val="7030A0"/>
                </a:solidFill>
                <a:latin typeface="Arial Narrow" pitchFamily="34" charset="0"/>
              </a:rPr>
              <a:t>?</a:t>
            </a:r>
            <a:endParaRPr lang="ru-RU" sz="44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-23529" b="351"/>
          <a:stretch>
            <a:fillRect/>
          </a:stretch>
        </p:blipFill>
        <p:spPr bwMode="auto">
          <a:xfrm>
            <a:off x="6929454" y="4857760"/>
            <a:ext cx="1500198" cy="104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опия 2746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310" cy="6858000"/>
          </a:xfrm>
          <a:prstGeom prst="rect">
            <a:avLst/>
          </a:prstGeom>
          <a:noFill/>
        </p:spPr>
      </p:pic>
      <p:sp>
        <p:nvSpPr>
          <p:cNvPr id="57346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00496" y="285728"/>
            <a:ext cx="1223962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3" action="ppaction://hlinksldjump"/>
              </a:rPr>
              <a:t>10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14282" y="1643050"/>
            <a:ext cx="2963852" cy="101440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2000" b="1" dirty="0" smtClean="0">
                <a:solidFill>
                  <a:srgbClr val="FFFF99"/>
                </a:solidFill>
                <a:latin typeface="Arial Narrow" pitchFamily="34" charset="0"/>
              </a:rPr>
              <a:t>Строки из произведений</a:t>
            </a:r>
            <a:endParaRPr lang="ru-RU" sz="20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7956550" y="13414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7356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14942" y="285728"/>
            <a:ext cx="1223963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5" action="ppaction://hlinksldjump"/>
              </a:rPr>
              <a:t>20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57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29388" y="285728"/>
            <a:ext cx="1223963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6" action="ppaction://hlinksldjump"/>
              </a:rPr>
              <a:t>30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58" name="AutoShape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643834" y="285728"/>
            <a:ext cx="1223963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8" action="ppaction://hlinksldjump"/>
              </a:rPr>
              <a:t>40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75" name="AutoShape 3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00496" y="4357694"/>
            <a:ext cx="1223962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hlinkClick r:id="rId10" action="ppaction://hlinksldjump"/>
              </a:rPr>
              <a:t>10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76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14942" y="4357694"/>
            <a:ext cx="1223963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12" action="ppaction://hlinksldjump"/>
              </a:rPr>
              <a:t>20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77" name="AutoShape 3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429388" y="4357694"/>
            <a:ext cx="1223963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14" action="ppaction://hlinksldjump"/>
              </a:rPr>
              <a:t>30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78" name="AutoShape 3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643834" y="4357694"/>
            <a:ext cx="1223963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16" action="ppaction://hlinksldjump"/>
              </a:rPr>
              <a:t>40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80" name="AutoShape 3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000496" y="3071810"/>
            <a:ext cx="1223962" cy="86518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hlinkClick r:id="rId11" action="ppaction://hlinksldjump"/>
              </a:rPr>
              <a:t>10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81" name="AutoShape 3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214942" y="3071810"/>
            <a:ext cx="1223963" cy="86518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15" action="ppaction://hlinksldjump"/>
              </a:rPr>
              <a:t>20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82" name="AutoShape 3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429388" y="3071810"/>
            <a:ext cx="1223963" cy="86518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20" action="ppaction://hlinksldjump"/>
              </a:rPr>
              <a:t>30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83" name="AutoShape 3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643834" y="3071810"/>
            <a:ext cx="1223963" cy="86518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22" action="ppaction://hlinksldjump"/>
              </a:rPr>
              <a:t>40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86" name="AutoShape 42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643834" y="1714488"/>
            <a:ext cx="1223963" cy="86518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24" action="ppaction://hlinksldjump"/>
              </a:rPr>
              <a:t>40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87" name="AutoShape 4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429388" y="1714488"/>
            <a:ext cx="1223963" cy="86518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19" action="ppaction://hlinksldjump"/>
              </a:rPr>
              <a:t>30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89" name="AutoShape 45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000496" y="1714488"/>
            <a:ext cx="1223962" cy="86518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hlinkClick r:id="rId23" action="ppaction://hlinksldjump"/>
              </a:rPr>
              <a:t>10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57391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214942" y="1714488"/>
            <a:ext cx="1223963" cy="86518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17" action="ppaction://hlinksldjump"/>
              </a:rPr>
              <a:t>20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214282" y="214290"/>
            <a:ext cx="2928958" cy="101440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dirty="0" smtClean="0">
                <a:solidFill>
                  <a:srgbClr val="FFFF99"/>
                </a:solidFill>
                <a:latin typeface="Arial Narrow" pitchFamily="34" charset="0"/>
              </a:rPr>
              <a:t>Биография</a:t>
            </a:r>
            <a:endParaRPr lang="ru-RU" sz="32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214282" y="3071810"/>
            <a:ext cx="3000396" cy="101440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dirty="0" smtClean="0">
                <a:solidFill>
                  <a:srgbClr val="FFFF99"/>
                </a:solidFill>
                <a:latin typeface="Arial Narrow" pitchFamily="34" charset="0"/>
              </a:rPr>
              <a:t>«Бородино»</a:t>
            </a:r>
            <a:endParaRPr lang="ru-RU" sz="32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214282" y="4286256"/>
            <a:ext cx="2928958" cy="101440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solidFill>
                  <a:srgbClr val="FFFF99"/>
                </a:solidFill>
                <a:latin typeface="Arial Narrow" pitchFamily="34" charset="0"/>
              </a:rPr>
              <a:t>Памятники </a:t>
            </a:r>
          </a:p>
          <a:p>
            <a:pPr algn="ctr" eaLnBrk="1" hangingPunct="1"/>
            <a:r>
              <a:rPr lang="ru-RU" b="1" dirty="0" smtClean="0">
                <a:solidFill>
                  <a:srgbClr val="FFFF99"/>
                </a:solidFill>
                <a:latin typeface="Arial Narrow" pitchFamily="34" charset="0"/>
              </a:rPr>
              <a:t>М.Ю.Лермонтову</a:t>
            </a:r>
            <a:endParaRPr lang="ru-RU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214282" y="5572140"/>
            <a:ext cx="2928958" cy="1014407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solidFill>
                  <a:srgbClr val="FFFF99"/>
                </a:solidFill>
                <a:latin typeface="Arial Narrow" pitchFamily="34" charset="0"/>
              </a:rPr>
              <a:t>А.С.Пушкин и </a:t>
            </a:r>
          </a:p>
          <a:p>
            <a:pPr algn="ctr" eaLnBrk="1" hangingPunct="1"/>
            <a:r>
              <a:rPr lang="ru-RU" b="1" dirty="0" smtClean="0">
                <a:solidFill>
                  <a:srgbClr val="FFFF99"/>
                </a:solidFill>
                <a:latin typeface="Arial Narrow" pitchFamily="34" charset="0"/>
              </a:rPr>
              <a:t>М.Ю.Лермонтов</a:t>
            </a:r>
            <a:endParaRPr lang="ru-RU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26" name="AutoShape 3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00496" y="5643578"/>
            <a:ext cx="1223962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hlinkClick r:id="rId27" action="ppaction://hlinksldjump"/>
              </a:rPr>
              <a:t>10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27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14942" y="5643578"/>
            <a:ext cx="1223963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28" action="ppaction://hlinksldjump"/>
              </a:rPr>
              <a:t>20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28" name="AutoShape 3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429388" y="5643578"/>
            <a:ext cx="1223963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28" action="ppaction://hlinksldjump"/>
              </a:rPr>
              <a:t>30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29" name="AutoShape 3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643834" y="5643578"/>
            <a:ext cx="1223963" cy="865188"/>
          </a:xfrm>
          <a:prstGeom prst="bevel">
            <a:avLst>
              <a:gd name="adj" fmla="val 12500"/>
            </a:avLst>
          </a:prstGeom>
          <a:solidFill>
            <a:srgbClr val="A56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u="sng" dirty="0" smtClean="0">
                <a:solidFill>
                  <a:srgbClr val="0000FF"/>
                </a:solidFill>
                <a:hlinkClick r:id="rId16" action="ppaction://hlinksldjump"/>
              </a:rPr>
              <a:t>40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7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7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7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9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7346" grpId="0" animBg="1"/>
      <p:bldP spid="57356" grpId="0" animBg="1"/>
      <p:bldP spid="57357" grpId="0" animBg="1"/>
      <p:bldP spid="57358" grpId="0" animBg="1"/>
      <p:bldP spid="57375" grpId="0" animBg="1"/>
      <p:bldP spid="57376" grpId="0" animBg="1"/>
      <p:bldP spid="57377" grpId="0" animBg="1"/>
      <p:bldP spid="57378" grpId="0" animBg="1"/>
      <p:bldP spid="57380" grpId="0" animBg="1"/>
      <p:bldP spid="57381" grpId="0" animBg="1"/>
      <p:bldP spid="57382" grpId="0" animBg="1"/>
      <p:bldP spid="57383" grpId="0" animBg="1"/>
      <p:bldP spid="57386" grpId="0" animBg="1"/>
      <p:bldP spid="57387" grpId="0" animBg="1"/>
      <p:bldP spid="57389" grpId="0" animBg="1"/>
      <p:bldP spid="5739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348881"/>
            <a:ext cx="6048672" cy="2880320"/>
          </a:xfrm>
        </p:spPr>
        <p:txBody>
          <a:bodyPr/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Скажи-ка,дядя,ведь</a:t>
            </a: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недаром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t="6597" r="8000" b="5794"/>
          <a:stretch>
            <a:fillRect/>
          </a:stretch>
        </p:blipFill>
        <p:spPr bwMode="auto">
          <a:xfrm>
            <a:off x="6500826" y="4286256"/>
            <a:ext cx="16430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276873"/>
            <a:ext cx="5976664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Какой полководец руководил армией России в сражении под Бородино?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6987"/>
          <a:stretch>
            <a:fillRect/>
          </a:stretch>
        </p:blipFill>
        <p:spPr bwMode="auto">
          <a:xfrm>
            <a:off x="7286644" y="4714884"/>
            <a:ext cx="1428760" cy="115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5976664" cy="1285884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Arial Narrow" pitchFamily="34" charset="0"/>
              </a:rPr>
              <a:t>Кутузов М.И.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9220"/>
          <a:stretch>
            <a:fillRect/>
          </a:stretch>
        </p:blipFill>
        <p:spPr bwMode="auto">
          <a:xfrm>
            <a:off x="6357950" y="4500570"/>
            <a:ext cx="15421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6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785926"/>
            <a:ext cx="2643206" cy="399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060849"/>
            <a:ext cx="6048672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</a:rPr>
              <a:t>Какой город обороняли русские?</a:t>
            </a:r>
            <a:endParaRPr lang="ru-RU" sz="3600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8135"/>
          <a:stretch>
            <a:fillRect/>
          </a:stretch>
        </p:blipFill>
        <p:spPr bwMode="auto">
          <a:xfrm>
            <a:off x="6715140" y="4290646"/>
            <a:ext cx="1428760" cy="113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42984"/>
            <a:ext cx="6048672" cy="1571636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Москва</a:t>
            </a:r>
            <a:endParaRPr lang="ru-RU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-21429" t="-24702" r="-21429" b="9427"/>
          <a:stretch>
            <a:fillRect/>
          </a:stretch>
        </p:blipFill>
        <p:spPr bwMode="auto">
          <a:xfrm>
            <a:off x="7143768" y="4572008"/>
            <a:ext cx="1785950" cy="12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c0e5c1e238b1a9b3d4cea6d707432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009869"/>
            <a:ext cx="4572032" cy="291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214422"/>
            <a:ext cx="5904656" cy="151045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К какому событию написал М.Ю.Лермонтов «Бородино»?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6380"/>
          <a:stretch>
            <a:fillRect/>
          </a:stretch>
        </p:blipFill>
        <p:spPr bwMode="auto">
          <a:xfrm>
            <a:off x="7215206" y="4857760"/>
            <a:ext cx="1500198" cy="121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risekin06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714620"/>
            <a:ext cx="4143404" cy="2258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142985"/>
            <a:ext cx="6048672" cy="1143008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25 </a:t>
            </a:r>
            <a:r>
              <a:rPr lang="ru-RU" b="1" i="1" dirty="0" err="1" smtClean="0">
                <a:solidFill>
                  <a:srgbClr val="7030A0"/>
                </a:solidFill>
                <a:latin typeface="Arial Narrow" pitchFamily="34" charset="0"/>
              </a:rPr>
              <a:t>летию</a:t>
            </a: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   Бородинского сражению</a:t>
            </a:r>
            <a:endParaRPr lang="ru-RU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12438"/>
          <a:stretch>
            <a:fillRect/>
          </a:stretch>
        </p:blipFill>
        <p:spPr bwMode="auto">
          <a:xfrm>
            <a:off x="7358082" y="4786322"/>
            <a:ext cx="1285884" cy="97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524098"/>
            <a:ext cx="4143404" cy="276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348881"/>
            <a:ext cx="6048672" cy="288032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В каком городе есть государственный музей «Домик Лермонтова»?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8058"/>
          <a:stretch>
            <a:fillRect/>
          </a:stretch>
        </p:blipFill>
        <p:spPr bwMode="auto">
          <a:xfrm>
            <a:off x="6929454" y="4714883"/>
            <a:ext cx="1503425" cy="119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456342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Пятигорск.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Это единственный памятник в </a:t>
            </a:r>
            <a:r>
              <a:rPr lang="ru-RU" b="1" i="1" dirty="0" err="1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России,связанный</a:t>
            </a: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с именем </a:t>
            </a:r>
            <a:r>
              <a:rPr lang="ru-RU" b="1" i="1" dirty="0" err="1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М.Ю.Лермонтова,сохранившийся</a:t>
            </a: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в своем первозданном виде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6735"/>
          <a:stretch>
            <a:fillRect/>
          </a:stretch>
        </p:blipFill>
        <p:spPr bwMode="auto">
          <a:xfrm>
            <a:off x="6715140" y="4674642"/>
            <a:ext cx="1285884" cy="10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132856"/>
            <a:ext cx="6192688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В каком нашем культовом кинофильме один из героев памятник Лермонтову называет «Мужиком в пиджаке»?</a:t>
            </a:r>
            <a:endParaRPr lang="ru-RU" sz="2800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9572"/>
          <a:stretch>
            <a:fillRect/>
          </a:stretch>
        </p:blipFill>
        <p:spPr bwMode="auto">
          <a:xfrm>
            <a:off x="6572264" y="4118134"/>
            <a:ext cx="1428760" cy="112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214423"/>
            <a:ext cx="576064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годы жизни М.Ю.Лермонтова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7609"/>
          <a:stretch>
            <a:fillRect/>
          </a:stretch>
        </p:blipFill>
        <p:spPr bwMode="auto">
          <a:xfrm>
            <a:off x="7500958" y="4929198"/>
            <a:ext cx="1143008" cy="9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4"/>
          <a:srcRect l="6056" t="6975" r="12184" b="16294"/>
          <a:stretch>
            <a:fillRect/>
          </a:stretch>
        </p:blipFill>
        <p:spPr>
          <a:xfrm>
            <a:off x="3357554" y="3357562"/>
            <a:ext cx="2428892" cy="1979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772817"/>
            <a:ext cx="5832648" cy="94180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«Джентльмены удачи»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7577"/>
          <a:stretch>
            <a:fillRect/>
          </a:stretch>
        </p:blipFill>
        <p:spPr bwMode="auto">
          <a:xfrm>
            <a:off x="7358082" y="4786322"/>
            <a:ext cx="1357322" cy="108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132857"/>
            <a:ext cx="6048672" cy="18676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Где в 1889 г.был открыт первый памятник  М.Ю.Лермонтову?</a:t>
            </a:r>
            <a:endParaRPr lang="ru-RU" sz="3600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6061"/>
          <a:stretch>
            <a:fillRect/>
          </a:stretch>
        </p:blipFill>
        <p:spPr bwMode="auto">
          <a:xfrm>
            <a:off x="7286644" y="4786322"/>
            <a:ext cx="1428760" cy="11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132857"/>
            <a:ext cx="5976664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В Пятигорске</a:t>
            </a:r>
            <a:endParaRPr lang="ru-RU" sz="3600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7624"/>
          <a:stretch>
            <a:fillRect/>
          </a:stretch>
        </p:blipFill>
        <p:spPr bwMode="auto">
          <a:xfrm>
            <a:off x="7286644" y="4786322"/>
            <a:ext cx="1357322" cy="108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амятник пятигорс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053930"/>
            <a:ext cx="3286148" cy="246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276872"/>
            <a:ext cx="6048672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В какой области  РФ открыт памятник-заповедник «Тарханы»</a:t>
            </a:r>
            <a:endParaRPr lang="ru-RU" sz="4000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7131"/>
          <a:stretch>
            <a:fillRect/>
          </a:stretch>
        </p:blipFill>
        <p:spPr bwMode="auto">
          <a:xfrm>
            <a:off x="7072330" y="4714884"/>
            <a:ext cx="1391791" cy="112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14422"/>
            <a:ext cx="6312764" cy="150019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Пензенская область</a:t>
            </a:r>
            <a:endParaRPr lang="ru-RU" b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643834" y="5072074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er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785926"/>
            <a:ext cx="2676709" cy="1785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786190"/>
            <a:ext cx="2572005" cy="17160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ler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3000372"/>
            <a:ext cx="3080082" cy="180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285992"/>
            <a:ext cx="6286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  <a:t>На сколько лет А.С.Пушкин старше М.Ю.Лермонтова?</a:t>
            </a:r>
          </a:p>
          <a:p>
            <a:endParaRPr lang="ru-RU" dirty="0"/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643834" y="5072074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  <a:t>На 15 лет.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  <a:t>Пушкин родился  в 1799 году, а Лермонтов в 1814</a:t>
            </a:r>
            <a:endParaRPr lang="ru-RU" sz="40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572396" y="5000636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643050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Arial Narrow" pitchFamily="34" charset="0"/>
              </a:rPr>
              <a:t>Какое стихотворение посвятил М.Ю.Лермонтов А.С.Пушкину</a:t>
            </a:r>
            <a:endParaRPr lang="ru-RU" sz="32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643834" y="5072074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07154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</a:rPr>
              <a:t>«Смерть поэта»</a:t>
            </a:r>
            <a:endParaRPr lang="ru-RU" sz="36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643834" y="5072074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2a0512dfe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071678"/>
            <a:ext cx="4556128" cy="340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643834" y="5072074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1643050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Произведения  А.С.Пушкина и </a:t>
            </a:r>
            <a:r>
              <a:rPr lang="ru-RU" sz="3600" b="1" i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М.Ю.Лермонтова,имеющие</a:t>
            </a:r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одинаковое название?</a:t>
            </a: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6692754" cy="31683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ЛЕРМОНТОВ Михаил Юрьевич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 (15) октября 1814, Москва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15 (27) июля 1841, подножье горы Машук, близ Пятигорска; похоронен в селе Тарханы Пензенской области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6683"/>
          <a:stretch>
            <a:fillRect/>
          </a:stretch>
        </p:blipFill>
        <p:spPr bwMode="auto">
          <a:xfrm>
            <a:off x="7500958" y="4929198"/>
            <a:ext cx="1143008" cy="92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643834" y="5072074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2571744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Arial Narrow" pitchFamily="34" charset="0"/>
              </a:rPr>
              <a:t>«Кавказский пленник», «Пророк»</a:t>
            </a:r>
            <a:endParaRPr lang="ru-RU" sz="32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428868"/>
            <a:ext cx="743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Встречались ли А.С.Пушкин и М.Ю.Лермонтов?</a:t>
            </a:r>
            <a:endParaRPr lang="ru-RU" sz="28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643834" y="5072074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714488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</a:rPr>
              <a:t>Они были современниками, но никогда не встречались в жизни</a:t>
            </a:r>
            <a:endParaRPr lang="ru-RU" sz="36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643834" y="5072074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4643470" cy="4543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4429132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Bookman Old Style" pitchFamily="18" charset="0"/>
              </a:rPr>
              <a:t>МОЛОДЦЫ!!!!</a:t>
            </a:r>
            <a:endParaRPr lang="ru-RU" sz="4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643834" y="5072074"/>
            <a:ext cx="1195850" cy="1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664373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en-US" sz="1400" b="1" dirty="0" smtClean="0">
                <a:hlinkClick r:id="rId2"/>
              </a:rPr>
              <a:t>http://www.ukazka.ru/img/b/uk594780.jpg</a:t>
            </a:r>
            <a:r>
              <a:rPr lang="ru-RU" sz="1400" b="1" dirty="0" smtClean="0"/>
              <a:t> -обложка книги</a:t>
            </a:r>
          </a:p>
          <a:p>
            <a:endParaRPr lang="ru-RU" sz="1400" b="1" dirty="0" smtClean="0"/>
          </a:p>
          <a:p>
            <a:r>
              <a:rPr lang="en-US" sz="1400" b="1" dirty="0" smtClean="0"/>
              <a:t>http://yandex.ru/images/search?img_url=http%3A%2F%2Fupload.wikimedia.org%2Fwikipedia%2Fcommons%2Fthumb%2F0%2F04%2FLermontov_by_FOBudkin_1834.jpg%2F250px-Lermontov_by_FOBudkin_1834.jpg&amp;uinfo=sw-1024-sh-768-ww-1008-wh-585-pd-1-wp-4x3_1024x768&amp;text=%D0%BF%D0%BE%D1%80%D1%82%D1%80%D0%B5%D1%82%20%D0%BA%D0%BE%D1%80%D0%BD%D0%B5%D1%82%D0%B0%20%D0%BB%D0%B5%D1%</a:t>
            </a:r>
            <a:r>
              <a:rPr lang="en-US" sz="1400" b="1" dirty="0" smtClean="0">
                <a:hlinkClick r:id="rId3" action="ppaction://hlinkfile"/>
              </a:rPr>
              <a:t>80%D0%BC%D0%BE%D0%BD%D1%82%D0%BE%D0%B2%D0%B0&amp;noreask=1&amp;pos=0&amp;lr=11299&amp;rpt=simage&amp;pin=1</a:t>
            </a:r>
            <a:r>
              <a:rPr lang="ru-RU" sz="1400" b="1" dirty="0" smtClean="0"/>
              <a:t>  - корнет</a:t>
            </a:r>
          </a:p>
          <a:p>
            <a:endParaRPr lang="ru-RU" sz="1400" b="1" dirty="0" smtClean="0"/>
          </a:p>
          <a:p>
            <a:r>
              <a:rPr lang="en-US" sz="1400" b="1" dirty="0" smtClean="0">
                <a:hlinkClick r:id="rId4" action="ppaction://hlinkfile"/>
              </a:rPr>
              <a:t>http://im0-tub-ru.yandex.net/i?id=6412beee5aaca482cb69c01d05f99139-100-144&amp;n=24</a:t>
            </a:r>
            <a:r>
              <a:rPr lang="ru-RU" sz="1400" b="1" dirty="0" smtClean="0">
                <a:hlinkClick r:id="rId4" action="ppaction://hlinkfile"/>
              </a:rPr>
              <a:t>-</a:t>
            </a:r>
            <a:r>
              <a:rPr lang="ru-RU" sz="1400" b="1" dirty="0" smtClean="0"/>
              <a:t> памятник в Пятигорске</a:t>
            </a:r>
          </a:p>
          <a:p>
            <a:r>
              <a:rPr lang="en-US" sz="1400" b="1" dirty="0" smtClean="0">
                <a:hlinkClick r:id="rId5"/>
              </a:rPr>
              <a:t>https://scontent-a.xx.fbcdn.net/hphotos-xaf1/v/t1.0-9/1620864_772522862814747_7838264632357434328_n.jpg?oh=bd42cf5d2f18d5f3f99e97d58cf377f3&amp;oe=54B70B19</a:t>
            </a:r>
            <a:r>
              <a:rPr lang="ru-RU" sz="1400" b="1" dirty="0" smtClean="0">
                <a:hlinkClick r:id="rId5"/>
              </a:rPr>
              <a:t>-  </a:t>
            </a:r>
            <a:r>
              <a:rPr lang="ru-RU" sz="1400" b="1" u="sng" dirty="0" smtClean="0">
                <a:hlinkClick r:id="rId5"/>
              </a:rPr>
              <a:t>комната</a:t>
            </a:r>
            <a:r>
              <a:rPr lang="ru-RU" sz="1400" b="1" u="sng" dirty="0" smtClean="0"/>
              <a:t> </a:t>
            </a:r>
          </a:p>
          <a:p>
            <a:r>
              <a:rPr lang="en-US" sz="1400" b="1" dirty="0" smtClean="0">
                <a:hlinkClick r:id="rId6"/>
              </a:rPr>
              <a:t>https://scontent-a.xx.fbcdn.net/hphotos-xaf1/v/t1.0-9/1620864_772522862814747_7838264632357434328_n.jpg?oh=bd42cf5d2f18d5f3f99e97d58cf377f3&amp;oe=54B70B19</a:t>
            </a:r>
            <a:r>
              <a:rPr lang="ru-RU" sz="1400" b="1" dirty="0" smtClean="0"/>
              <a:t>   комната</a:t>
            </a:r>
          </a:p>
          <a:p>
            <a:r>
              <a:rPr lang="en-US" sz="1400" b="1" dirty="0" smtClean="0">
                <a:hlinkClick r:id="rId7"/>
              </a:rPr>
              <a:t>https://fbcdn-sphotos-a-a.akamaihd.net/hphotos-ak-xap1/v/t1.0-9/10626518_772522602814773_160579990047806158_n.jpg?oh=ca29dec6639cf07603d29fd96e043fbe&amp;oe=54BB663A&amp;__gda__=1420842355_a9a5d16c91f8c71ad492b9a7210c1d9c</a:t>
            </a:r>
            <a:r>
              <a:rPr lang="ru-RU" sz="1400" b="1" dirty="0" smtClean="0">
                <a:hlinkClick r:id="rId7"/>
              </a:rPr>
              <a:t>-</a:t>
            </a:r>
            <a:r>
              <a:rPr lang="ru-RU" sz="1400" b="1" dirty="0" smtClean="0"/>
              <a:t>  комната</a:t>
            </a:r>
          </a:p>
          <a:p>
            <a:endParaRPr lang="ru-RU" sz="1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4295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hlinkClick r:id="rId2"/>
              </a:rPr>
              <a:t>https://scontent-b.xx.fbcdn.net/hphotos-xap1/v/t1.0-9/10689452_772522499481450_6271484234803524492_n.jpg?oh=0133e46e1bd1c0b2574bc268e9612a65&amp;oe=54F66DBF</a:t>
            </a:r>
            <a:r>
              <a:rPr lang="ru-RU" sz="1400" b="1" dirty="0" smtClean="0"/>
              <a:t>  -дом в Тарханах</a:t>
            </a:r>
          </a:p>
          <a:p>
            <a:pPr algn="r"/>
            <a:r>
              <a:rPr lang="en-US" sz="1400" b="1" dirty="0" smtClean="0">
                <a:hlinkClick r:id="rId3"/>
              </a:rPr>
              <a:t>http://www.libvrn.ru/OZ/Graphic/molod/06_5.jpg</a:t>
            </a:r>
            <a:r>
              <a:rPr lang="ru-RU" sz="1400" b="1" dirty="0" smtClean="0">
                <a:hlinkClick r:id="rId3"/>
              </a:rPr>
              <a:t> - Кутузов М.И</a:t>
            </a:r>
            <a:r>
              <a:rPr lang="ru-RU" sz="1400" b="1" dirty="0" smtClean="0"/>
              <a:t>.</a:t>
            </a:r>
          </a:p>
          <a:p>
            <a:pPr algn="r"/>
            <a:endParaRPr lang="ru-RU" sz="1400" b="1" dirty="0" smtClean="0"/>
          </a:p>
          <a:p>
            <a:pPr algn="r"/>
            <a:r>
              <a:rPr lang="en-US" sz="1400" b="1" dirty="0" smtClean="0">
                <a:hlinkClick r:id="rId4"/>
              </a:rPr>
              <a:t>http://i.livelib.ru/boocover/1000533672/o/e6ea/M._Yu._Lermontov__Parus.jpeg</a:t>
            </a:r>
            <a:r>
              <a:rPr lang="ru-RU" sz="1400" b="1" dirty="0" smtClean="0"/>
              <a:t> - обложка «Парус</a:t>
            </a:r>
          </a:p>
          <a:p>
            <a:r>
              <a:rPr lang="en-US" sz="1400" b="1" dirty="0" smtClean="0">
                <a:hlinkClick r:id="rId5"/>
              </a:rPr>
              <a:t>http://www.ankor.ru/map/867.jpg</a:t>
            </a:r>
            <a:r>
              <a:rPr lang="ru-RU" sz="1400" b="1" dirty="0" smtClean="0"/>
              <a:t>  - Бородино</a:t>
            </a:r>
          </a:p>
          <a:p>
            <a:r>
              <a:rPr lang="en-US" sz="1400" b="1" dirty="0" smtClean="0">
                <a:hlinkClick r:id="rId6"/>
              </a:rPr>
              <a:t>http://filidvmunic.ru/wp-content/uploads/2012/09/12092012_7.jpg</a:t>
            </a:r>
            <a:r>
              <a:rPr lang="ru-RU" sz="1400" b="1" dirty="0" smtClean="0">
                <a:hlinkClick r:id="rId6"/>
              </a:rPr>
              <a:t>-</a:t>
            </a:r>
            <a:r>
              <a:rPr lang="ru-RU" sz="1400" b="1" dirty="0" smtClean="0"/>
              <a:t> Бородино</a:t>
            </a:r>
          </a:p>
          <a:p>
            <a:r>
              <a:rPr lang="en-US" sz="1400" b="1" dirty="0" smtClean="0">
                <a:hlinkClick r:id="rId7"/>
              </a:rPr>
              <a:t>http://s60.radikal.ru/i167/1111/67/e2a0512dfe89.jpg</a:t>
            </a:r>
            <a:r>
              <a:rPr lang="ru-RU" sz="1400" b="1" dirty="0" smtClean="0"/>
              <a:t> - смерть поэта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http://cs315317.userapi.com/v315317267/3d62/L5uN2xGIqlA.jpg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портрет М.Ю.Лермонтова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http://img-fotki.yandex.ru/get/5607/med-yuliya.1aa/0_592a8_8aff1749_XL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портрет поэта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http://kavkazland.ru/imageloader/loadimage.ashx?type=PhotoAlbumPhoto&amp;size=Normal&amp;photoId=105102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поэт в детстве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http://www.lib.tpu.ru/siteimages/4a2525dc-342c-4b71-99ef-54ab69e12609/1024.jpg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В.Белинский</a:t>
            </a: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http://cv01.twirpx.net/0763/0763998.jpg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обложка книги М.Лермонтова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http://img0.liveinternet.ru/images/attach/c/6/91/629/91629966_okna_v_derevjannom_dome.jpg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окно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http://content.foto.mail.ru/community/smailiki-klass/295/s-300.gif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-веселый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смайлик</a:t>
            </a:r>
          </a:p>
          <a:p>
            <a:pPr>
              <a:buNone/>
            </a:pPr>
            <a:r>
              <a:rPr lang="en-US" sz="1400" dirty="0" smtClean="0">
                <a:hlinkClick r:id="rId15"/>
              </a:rPr>
              <a:t>http://photos.citywalls.ru/qphoto3-3325.jpg?mt=1273625807</a:t>
            </a:r>
            <a:r>
              <a:rPr lang="ru-RU" sz="1400" dirty="0" smtClean="0">
                <a:hlinkClick r:id="rId15"/>
              </a:rPr>
              <a:t>-</a:t>
            </a:r>
            <a:r>
              <a:rPr lang="ru-RU" sz="1400" dirty="0" smtClean="0"/>
              <a:t> картина М.Ю.Лермонтова</a:t>
            </a:r>
          </a:p>
          <a:p>
            <a:pPr>
              <a:buNone/>
            </a:pPr>
            <a:r>
              <a:rPr lang="en-US" sz="1400" dirty="0" smtClean="0">
                <a:hlinkClick r:id="rId16"/>
              </a:rPr>
              <a:t>http://bookz.ru/authors/oleg-mihailov/mihalo01/pic_70.jpg</a:t>
            </a:r>
            <a:r>
              <a:rPr lang="ru-RU" sz="1400" dirty="0" smtClean="0">
                <a:hlinkClick r:id="rId16"/>
              </a:rPr>
              <a:t>-</a:t>
            </a:r>
            <a:r>
              <a:rPr lang="ru-RU" sz="1400" dirty="0" smtClean="0"/>
              <a:t> тема сна (картина)</a:t>
            </a:r>
            <a:endParaRPr lang="ru-RU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000108"/>
            <a:ext cx="7715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http://data16.gallery.ru/albums/gallery/183231-e4788-61398409-m750x740-u11c63.jpg</a:t>
            </a:r>
            <a:r>
              <a:rPr lang="ru-RU" sz="1400" dirty="0" smtClean="0">
                <a:hlinkClick r:id="rId2"/>
              </a:rPr>
              <a:t>-автопортрет М.Ю.Лермонтова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http://www.artreestr.ru/i/GalleryArt/Prisekin/prisekin06_.jpg</a:t>
            </a:r>
            <a:r>
              <a:rPr lang="ru-RU" sz="1400" dirty="0" smtClean="0">
                <a:hlinkClick r:id="rId3"/>
              </a:rPr>
              <a:t>-</a:t>
            </a:r>
            <a:r>
              <a:rPr lang="ru-RU" sz="1400" dirty="0" smtClean="0"/>
              <a:t> Бородино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357298"/>
            <a:ext cx="7000924" cy="2880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Какой талант наряду с поэтическим обнаружил Лермонтов с детства?</a:t>
            </a:r>
            <a:endParaRPr lang="ru-RU" b="1" i="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358082" y="4929198"/>
            <a:ext cx="1214446" cy="105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429000"/>
            <a:ext cx="1731718" cy="217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85794"/>
            <a:ext cx="6763622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Arial Narrow" pitchFamily="34" charset="0"/>
              </a:rPr>
              <a:t>В живописи - больше 10 картин маслом и акварели: виды Кавказа, Пятигорска, портреты и автопортреты.</a:t>
            </a:r>
          </a:p>
          <a:p>
            <a:pPr algn="ctr">
              <a:buNone/>
            </a:pPr>
            <a:endParaRPr lang="ru-RU" sz="3600" b="1" i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 bwMode="auto">
          <a:xfrm>
            <a:off x="7143768" y="4643446"/>
            <a:ext cx="1631518" cy="14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qphoto3-33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286124"/>
            <a:ext cx="2285995" cy="181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ic_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143380"/>
            <a:ext cx="2224088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83231-e4788-61398409-m750x740-u11c6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071810"/>
            <a:ext cx="2213789" cy="312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000240"/>
            <a:ext cx="5544616" cy="3633267"/>
          </a:xfrm>
        </p:spPr>
        <p:txBody>
          <a:bodyPr/>
          <a:lstStyle/>
          <a:p>
            <a:pPr indent="269875" algn="ctr"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Какой язык выучил </a:t>
            </a:r>
          </a:p>
          <a:p>
            <a:pPr indent="269875" algn="ctr"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поэт, путешествуя по Кавказу, и какую сказку перевел с этого языка?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9691"/>
          <a:stretch>
            <a:fillRect/>
          </a:stretch>
        </p:blipFill>
        <p:spPr bwMode="auto">
          <a:xfrm>
            <a:off x="6858017" y="4452812"/>
            <a:ext cx="1428760" cy="11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14422"/>
            <a:ext cx="6192688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Азербайджанский.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Впоследствии Михаил Юрьевич перевел сказку «</a:t>
            </a:r>
            <a:r>
              <a:rPr lang="ru-RU" b="1" i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Ашик-Кериб</a:t>
            </a:r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».</a:t>
            </a:r>
          </a:p>
          <a:p>
            <a:pPr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4545"/>
          <a:stretch>
            <a:fillRect/>
          </a:stretch>
        </p:blipFill>
        <p:spPr bwMode="auto">
          <a:xfrm>
            <a:off x="7000892" y="4889096"/>
            <a:ext cx="1428760" cy="118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15219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000372"/>
            <a:ext cx="1949940" cy="286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060849"/>
            <a:ext cx="5832648" cy="3168352"/>
          </a:xfrm>
        </p:spPr>
        <p:txBody>
          <a:bodyPr/>
          <a:lstStyle/>
          <a:p>
            <a:pPr indent="41275" algn="ctr"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Первый офицерский чин  М.Ю. Лермонтова?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5742"/>
          <a:stretch>
            <a:fillRect/>
          </a:stretch>
        </p:blipFill>
        <p:spPr bwMode="auto">
          <a:xfrm>
            <a:off x="7072331" y="4761052"/>
            <a:ext cx="1428760" cy="116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608</Words>
  <Application>Microsoft Office PowerPoint</Application>
  <PresentationFormat>Экран (4:3)</PresentationFormat>
  <Paragraphs>125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95</cp:revision>
  <dcterms:created xsi:type="dcterms:W3CDTF">2014-10-15T02:12:11Z</dcterms:created>
  <dcterms:modified xsi:type="dcterms:W3CDTF">2014-11-07T02:46:09Z</dcterms:modified>
</cp:coreProperties>
</file>