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 id="263" r:id="rId7"/>
    <p:sldId id="264" r:id="rId8"/>
    <p:sldId id="265" r:id="rId9"/>
    <p:sldId id="270" r:id="rId10"/>
    <p:sldId id="266" r:id="rId11"/>
    <p:sldId id="267" r:id="rId12"/>
    <p:sldId id="269" r:id="rId13"/>
    <p:sldId id="268" r:id="rId14"/>
    <p:sldId id="258" r:id="rId15"/>
    <p:sldId id="271" r:id="rId16"/>
    <p:sldId id="272" r:id="rId17"/>
    <p:sldId id="273" r:id="rId18"/>
    <p:sldId id="274"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49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6"/>
          <p:cNvCxnSpPr/>
          <p:nvPr/>
        </p:nvCxnSpPr>
        <p:spPr>
          <a:xfrm>
            <a:off x="7029450" y="0"/>
            <a:ext cx="915988"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 name="Прямая соединительная линия 7"/>
          <p:cNvCxnSpPr/>
          <p:nvPr/>
        </p:nvCxnSpPr>
        <p:spPr>
          <a:xfrm flipV="1">
            <a:off x="5570538" y="3681413"/>
            <a:ext cx="3573462"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 name="Полилиния 8"/>
          <p:cNvSpPr/>
          <p:nvPr/>
        </p:nvSpPr>
        <p:spPr>
          <a:xfrm>
            <a:off x="6891338" y="-7938"/>
            <a:ext cx="2255837" cy="6865938"/>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7" name="Полилиния 9"/>
          <p:cNvSpPr/>
          <p:nvPr/>
        </p:nvSpPr>
        <p:spPr>
          <a:xfrm>
            <a:off x="7202488" y="-7938"/>
            <a:ext cx="1944687" cy="6865938"/>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8" name="Полилиния 10"/>
          <p:cNvSpPr/>
          <p:nvPr/>
        </p:nvSpPr>
        <p:spPr>
          <a:xfrm>
            <a:off x="6700838" y="3048000"/>
            <a:ext cx="2446337"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9" name="Полилиния 11"/>
          <p:cNvSpPr/>
          <p:nvPr/>
        </p:nvSpPr>
        <p:spPr>
          <a:xfrm>
            <a:off x="7005638" y="-7938"/>
            <a:ext cx="2141537" cy="6865938"/>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0" name="Полилиния 12"/>
          <p:cNvSpPr/>
          <p:nvPr/>
        </p:nvSpPr>
        <p:spPr>
          <a:xfrm>
            <a:off x="8180388" y="-7938"/>
            <a:ext cx="966787" cy="6865938"/>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1" name="Полилиния 13"/>
          <p:cNvSpPr/>
          <p:nvPr/>
        </p:nvSpPr>
        <p:spPr>
          <a:xfrm>
            <a:off x="8205788" y="-7938"/>
            <a:ext cx="954087" cy="6865938"/>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2" name="Полилиния 14"/>
          <p:cNvSpPr/>
          <p:nvPr/>
        </p:nvSpPr>
        <p:spPr>
          <a:xfrm>
            <a:off x="-6350" y="-7938"/>
            <a:ext cx="647700" cy="5697538"/>
          </a:xfrm>
          <a:custGeom>
            <a:avLst/>
            <a:gdLst>
              <a:gd name="connsiteX0" fmla="*/ 0 w 863600"/>
              <a:gd name="connsiteY0" fmla="*/ 8467 h 5698067"/>
              <a:gd name="connsiteX1" fmla="*/ 863600 w 863600"/>
              <a:gd name="connsiteY1" fmla="*/ 0 h 5698067"/>
              <a:gd name="connsiteX2" fmla="*/ 863600 w 863600"/>
              <a:gd name="connsiteY2" fmla="*/ 16934 h 5698067"/>
              <a:gd name="connsiteX3" fmla="*/ 0 w 863600"/>
              <a:gd name="connsiteY3" fmla="*/ 5698067 h 5698067"/>
              <a:gd name="connsiteX4" fmla="*/ 0 w 863600"/>
              <a:gd name="connsiteY4" fmla="*/ 8467 h 5698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3" name="Полилиния 15"/>
          <p:cNvSpPr/>
          <p:nvPr/>
        </p:nvSpPr>
        <p:spPr>
          <a:xfrm>
            <a:off x="7780338" y="3589338"/>
            <a:ext cx="1366837" cy="3268662"/>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2" name="Заголовок 1"/>
          <p:cNvSpPr>
            <a:spLocks noGrp="1"/>
          </p:cNvSpPr>
          <p:nvPr>
            <p:ph type="ctrTitle"/>
          </p:nvPr>
        </p:nvSpPr>
        <p:spPr>
          <a:xfrm>
            <a:off x="1130596"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130596" y="4050835"/>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14" name="Дата 3"/>
          <p:cNvSpPr>
            <a:spLocks noGrp="1"/>
          </p:cNvSpPr>
          <p:nvPr>
            <p:ph type="dt" sz="half" idx="10"/>
          </p:nvPr>
        </p:nvSpPr>
        <p:spPr/>
        <p:txBody>
          <a:bodyPr/>
          <a:lstStyle>
            <a:lvl1pPr>
              <a:defRPr/>
            </a:lvl1pPr>
          </a:lstStyle>
          <a:p>
            <a:pPr>
              <a:defRPr/>
            </a:pPr>
            <a:fld id="{7BC1293D-E639-4552-9EAE-16285DFD59AD}" type="datetimeFigureOut">
              <a:rPr lang="ru-RU"/>
              <a:pPr>
                <a:defRPr/>
              </a:pPr>
              <a:t>28.12.2014</a:t>
            </a:fld>
            <a:endParaRPr lang="ru-RU"/>
          </a:p>
        </p:txBody>
      </p:sp>
      <p:sp>
        <p:nvSpPr>
          <p:cNvPr id="15" name="Нижний колонтитул 4"/>
          <p:cNvSpPr>
            <a:spLocks noGrp="1"/>
          </p:cNvSpPr>
          <p:nvPr>
            <p:ph type="ftr" sz="quarter" idx="11"/>
          </p:nvPr>
        </p:nvSpPr>
        <p:spPr/>
        <p:txBody>
          <a:bodyPr/>
          <a:lstStyle>
            <a:lvl1pPr>
              <a:defRPr/>
            </a:lvl1pPr>
          </a:lstStyle>
          <a:p>
            <a:pPr>
              <a:defRPr/>
            </a:pPr>
            <a:endParaRPr lang="ru-RU"/>
          </a:p>
        </p:txBody>
      </p:sp>
      <p:sp>
        <p:nvSpPr>
          <p:cNvPr id="16" name="Номер слайда 5"/>
          <p:cNvSpPr>
            <a:spLocks noGrp="1"/>
          </p:cNvSpPr>
          <p:nvPr>
            <p:ph type="sldNum" sz="quarter" idx="12"/>
          </p:nvPr>
        </p:nvSpPr>
        <p:spPr/>
        <p:txBody>
          <a:bodyPr/>
          <a:lstStyle>
            <a:lvl1pPr>
              <a:defRPr/>
            </a:lvl1pPr>
          </a:lstStyle>
          <a:p>
            <a:pPr>
              <a:defRPr/>
            </a:pPr>
            <a:fld id="{4C949442-2082-4A70-B65F-52F075E408F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Название и подпис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5" y="609600"/>
            <a:ext cx="6449180" cy="3403600"/>
          </a:xfrm>
        </p:spPr>
        <p:txBody>
          <a:bodyPr anchor="ctr">
            <a:normAutofit/>
          </a:bodyPr>
          <a:lstStyle>
            <a:lvl1pPr algn="l">
              <a:defRPr sz="4400" b="0" cap="none"/>
            </a:lvl1pPr>
          </a:lstStyle>
          <a:p>
            <a:r>
              <a:rPr lang="ru-RU" smtClean="0"/>
              <a:t>Образец заголовка</a:t>
            </a:r>
            <a:endParaRPr lang="ru-RU" dirty="0"/>
          </a:p>
        </p:txBody>
      </p:sp>
      <p:sp>
        <p:nvSpPr>
          <p:cNvPr id="3" name="Текст 2"/>
          <p:cNvSpPr>
            <a:spLocks noGrp="1"/>
          </p:cNvSpPr>
          <p:nvPr>
            <p:ph type="body" idx="1"/>
          </p:nvPr>
        </p:nvSpPr>
        <p:spPr>
          <a:xfrm>
            <a:off x="508135" y="4470400"/>
            <a:ext cx="644918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9ED15A3-15B5-4728-A6E0-D083739EF907}" type="datetimeFigureOut">
              <a:rPr lang="ru-RU"/>
              <a:pPr>
                <a:defRPr/>
              </a:pPr>
              <a:t>28.12.2014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53A2DD7-858E-4EBA-B329-0F97B1C45CB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Предложение с подписью">
    <p:spTree>
      <p:nvGrpSpPr>
        <p:cNvPr id="1" name=""/>
        <p:cNvGrpSpPr/>
        <p:nvPr/>
      </p:nvGrpSpPr>
      <p:grpSpPr>
        <a:xfrm>
          <a:off x="0" y="0"/>
          <a:ext cx="0" cy="0"/>
          <a:chOff x="0" y="0"/>
          <a:chExt cx="0" cy="0"/>
        </a:xfrm>
      </p:grpSpPr>
      <p:sp>
        <p:nvSpPr>
          <p:cNvPr id="5" name="Надпись 19"/>
          <p:cNvSpPr txBox="1"/>
          <p:nvPr/>
        </p:nvSpPr>
        <p:spPr>
          <a:xfrm>
            <a:off x="406400" y="790575"/>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ru-RU" sz="8000" dirty="0" smtClean="0">
                <a:solidFill>
                  <a:srgbClr val="90C226">
                    <a:lumMod val="60000"/>
                    <a:lumOff val="40000"/>
                  </a:srgbClr>
                </a:solidFill>
                <a:latin typeface="Arial"/>
                <a:ea typeface="+mn-ea"/>
                <a:cs typeface="+mn-cs"/>
              </a:rPr>
              <a:t>"</a:t>
            </a:r>
            <a:endParaRPr lang="ru-RU" sz="8000" dirty="0">
              <a:solidFill>
                <a:srgbClr val="90C226">
                  <a:lumMod val="60000"/>
                  <a:lumOff val="40000"/>
                </a:srgbClr>
              </a:solidFill>
              <a:latin typeface="Arial"/>
              <a:ea typeface="+mn-ea"/>
              <a:cs typeface="+mn-cs"/>
            </a:endParaRPr>
          </a:p>
        </p:txBody>
      </p:sp>
      <p:sp>
        <p:nvSpPr>
          <p:cNvPr id="6" name="Надпись 21"/>
          <p:cNvSpPr txBox="1"/>
          <p:nvPr/>
        </p:nvSpPr>
        <p:spPr>
          <a:xfrm>
            <a:off x="6672263" y="2886075"/>
            <a:ext cx="457200" cy="585788"/>
          </a:xfrm>
          <a:prstGeom prst="rect">
            <a:avLst/>
          </a:prstGeom>
        </p:spPr>
        <p:txBody>
          <a:bodyPr anchor="ctr"/>
          <a:lstStyle>
            <a:defPPr>
              <a:defRPr lang="en-US"/>
            </a:defPPr>
            <a:lvl1pPr lvl="0">
              <a:spcBef>
                <a:spcPct val="0"/>
              </a:spcBef>
              <a:buNone/>
              <a:defRPr sz="8000" b="0" cap="all" baseline="0">
                <a:ln w="3175" cmpd="sng">
                  <a:noFill/>
                </a:ln>
                <a:effectLst/>
                <a:latin typeface="Arial"/>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ru-RU" dirty="0" smtClean="0">
                <a:solidFill>
                  <a:srgbClr val="90C226">
                    <a:lumMod val="60000"/>
                    <a:lumOff val="40000"/>
                  </a:srgbClr>
                </a:solidFill>
                <a:latin typeface="Trebuchet MS"/>
                <a:ea typeface="+mn-ea"/>
                <a:cs typeface="+mn-cs"/>
              </a:rPr>
              <a:t>"</a:t>
            </a:r>
            <a:endParaRPr lang="ru-RU" dirty="0">
              <a:solidFill>
                <a:srgbClr val="90C226">
                  <a:lumMod val="60000"/>
                  <a:lumOff val="40000"/>
                </a:srgbClr>
              </a:solidFill>
              <a:latin typeface="Trebuchet MS"/>
              <a:ea typeface="+mn-ea"/>
              <a:cs typeface="+mn-cs"/>
            </a:endParaRPr>
          </a:p>
        </p:txBody>
      </p:sp>
      <p:sp>
        <p:nvSpPr>
          <p:cNvPr id="2" name="Заголовок 1"/>
          <p:cNvSpPr>
            <a:spLocks noGrp="1"/>
          </p:cNvSpPr>
          <p:nvPr>
            <p:ph type="title"/>
          </p:nvPr>
        </p:nvSpPr>
        <p:spPr>
          <a:xfrm>
            <a:off x="698683" y="609600"/>
            <a:ext cx="6072182" cy="3022600"/>
          </a:xfrm>
        </p:spPr>
        <p:txBody>
          <a:bodyPr anchor="ctr">
            <a:normAutofit/>
          </a:bodyPr>
          <a:lstStyle>
            <a:lvl1pPr algn="l">
              <a:defRPr sz="4400" b="0" cap="none"/>
            </a:lvl1pPr>
          </a:lstStyle>
          <a:p>
            <a:r>
              <a:rPr lang="ru-RU" smtClean="0"/>
              <a:t>Образец заголовка</a:t>
            </a:r>
            <a:endParaRPr lang="ru-RU" dirty="0"/>
          </a:p>
        </p:txBody>
      </p:sp>
      <p:sp>
        <p:nvSpPr>
          <p:cNvPr id="3" name="Текст 2"/>
          <p:cNvSpPr>
            <a:spLocks noGrp="1"/>
          </p:cNvSpPr>
          <p:nvPr>
            <p:ph type="body" idx="1"/>
          </p:nvPr>
        </p:nvSpPr>
        <p:spPr>
          <a:xfrm>
            <a:off x="508135" y="4470400"/>
            <a:ext cx="644918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23" name="Текст 9"/>
          <p:cNvSpPr>
            <a:spLocks noGrp="1"/>
          </p:cNvSpPr>
          <p:nvPr>
            <p:ph type="body" sz="quarter" idx="13"/>
          </p:nvPr>
        </p:nvSpPr>
        <p:spPr>
          <a:xfrm>
            <a:off x="1024871" y="3632200"/>
            <a:ext cx="54198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7" name="Дата 3"/>
          <p:cNvSpPr>
            <a:spLocks noGrp="1"/>
          </p:cNvSpPr>
          <p:nvPr>
            <p:ph type="dt" sz="half" idx="14"/>
          </p:nvPr>
        </p:nvSpPr>
        <p:spPr/>
        <p:txBody>
          <a:bodyPr/>
          <a:lstStyle>
            <a:lvl1pPr>
              <a:defRPr/>
            </a:lvl1pPr>
          </a:lstStyle>
          <a:p>
            <a:pPr>
              <a:defRPr/>
            </a:pPr>
            <a:fld id="{CBFB658C-ABDD-4E6C-8CF4-A6C8128B253F}" type="datetimeFigureOut">
              <a:rPr lang="ru-RU"/>
              <a:pPr>
                <a:defRPr/>
              </a:pPr>
              <a:t>28.12.2014</a:t>
            </a:fld>
            <a:endParaRPr lang="ru-RU"/>
          </a:p>
        </p:txBody>
      </p:sp>
      <p:sp>
        <p:nvSpPr>
          <p:cNvPr id="8" name="Нижний колонтитул 4"/>
          <p:cNvSpPr>
            <a:spLocks noGrp="1"/>
          </p:cNvSpPr>
          <p:nvPr>
            <p:ph type="ftr" sz="quarter" idx="15"/>
          </p:nvPr>
        </p:nvSpPr>
        <p:spPr/>
        <p:txBody>
          <a:bodyPr/>
          <a:lstStyle>
            <a:lvl1pPr>
              <a:defRPr/>
            </a:lvl1pPr>
          </a:lstStyle>
          <a:p>
            <a:pPr>
              <a:defRPr/>
            </a:pPr>
            <a:endParaRPr lang="ru-RU"/>
          </a:p>
        </p:txBody>
      </p:sp>
      <p:sp>
        <p:nvSpPr>
          <p:cNvPr id="9" name="Номер слайда 5"/>
          <p:cNvSpPr>
            <a:spLocks noGrp="1"/>
          </p:cNvSpPr>
          <p:nvPr>
            <p:ph type="sldNum" sz="quarter" idx="16"/>
          </p:nvPr>
        </p:nvSpPr>
        <p:spPr/>
        <p:txBody>
          <a:bodyPr/>
          <a:lstStyle>
            <a:lvl1pPr>
              <a:defRPr/>
            </a:lvl1pPr>
          </a:lstStyle>
          <a:p>
            <a:pPr>
              <a:defRPr/>
            </a:pPr>
            <a:fld id="{A1A390A7-8509-45AB-A6E5-B84B6C079D35}"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Именная карточк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5" y="1931988"/>
            <a:ext cx="6449180" cy="2595460"/>
          </a:xfrm>
        </p:spPr>
        <p:txBody>
          <a:bodyPr anchor="b">
            <a:normAutofit/>
          </a:bodyPr>
          <a:lstStyle>
            <a:lvl1pPr algn="l">
              <a:defRPr sz="4400" b="0" cap="none"/>
            </a:lvl1pPr>
          </a:lstStyle>
          <a:p>
            <a:r>
              <a:rPr lang="ru-RU" smtClean="0"/>
              <a:t>Образец заголовка</a:t>
            </a:r>
            <a:endParaRPr lang="ru-RU" dirty="0"/>
          </a:p>
        </p:txBody>
      </p:sp>
      <p:sp>
        <p:nvSpPr>
          <p:cNvPr id="3" name="Текст 2"/>
          <p:cNvSpPr>
            <a:spLocks noGrp="1"/>
          </p:cNvSpPr>
          <p:nvPr>
            <p:ph type="body" idx="1"/>
          </p:nvPr>
        </p:nvSpPr>
        <p:spPr>
          <a:xfrm>
            <a:off x="508135" y="4527448"/>
            <a:ext cx="6449180"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72727B2-7512-46F2-849E-88605B0BD997}" type="datetimeFigureOut">
              <a:rPr lang="ru-RU"/>
              <a:pPr>
                <a:defRPr/>
              </a:pPr>
              <a:t>28.12.2014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8930ABE-3818-4927-A6B4-EE33D0FEEDBF}"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Именная карточка с предложением">
    <p:spTree>
      <p:nvGrpSpPr>
        <p:cNvPr id="1" name=""/>
        <p:cNvGrpSpPr/>
        <p:nvPr/>
      </p:nvGrpSpPr>
      <p:grpSpPr>
        <a:xfrm>
          <a:off x="0" y="0"/>
          <a:ext cx="0" cy="0"/>
          <a:chOff x="0" y="0"/>
          <a:chExt cx="0" cy="0"/>
        </a:xfrm>
      </p:grpSpPr>
      <p:sp>
        <p:nvSpPr>
          <p:cNvPr id="5" name="Надпись 23"/>
          <p:cNvSpPr txBox="1"/>
          <p:nvPr/>
        </p:nvSpPr>
        <p:spPr>
          <a:xfrm>
            <a:off x="406400" y="790575"/>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ru-RU" sz="8000" dirty="0" smtClean="0">
                <a:solidFill>
                  <a:srgbClr val="90C226">
                    <a:lumMod val="60000"/>
                    <a:lumOff val="40000"/>
                  </a:srgbClr>
                </a:solidFill>
                <a:latin typeface="Arial"/>
                <a:ea typeface="+mn-ea"/>
                <a:cs typeface="+mn-cs"/>
              </a:rPr>
              <a:t>"</a:t>
            </a:r>
            <a:endParaRPr lang="ru-RU" sz="8000" dirty="0">
              <a:solidFill>
                <a:srgbClr val="90C226">
                  <a:lumMod val="60000"/>
                  <a:lumOff val="40000"/>
                </a:srgbClr>
              </a:solidFill>
              <a:latin typeface="Arial"/>
              <a:ea typeface="+mn-ea"/>
              <a:cs typeface="+mn-cs"/>
            </a:endParaRPr>
          </a:p>
        </p:txBody>
      </p:sp>
      <p:sp>
        <p:nvSpPr>
          <p:cNvPr id="6" name="Надпись 24"/>
          <p:cNvSpPr txBox="1"/>
          <p:nvPr/>
        </p:nvSpPr>
        <p:spPr>
          <a:xfrm>
            <a:off x="6672263" y="2886075"/>
            <a:ext cx="457200" cy="585788"/>
          </a:xfrm>
          <a:prstGeom prst="rect">
            <a:avLst/>
          </a:prstGeom>
        </p:spPr>
        <p:txBody>
          <a:bodyPr anchor="ctr"/>
          <a:lstStyle>
            <a:defPPr>
              <a:defRPr lang="en-US"/>
            </a:defPPr>
            <a:lvl1pPr lvl="0">
              <a:spcBef>
                <a:spcPct val="0"/>
              </a:spcBef>
              <a:buNone/>
              <a:defRPr sz="8000" b="0" cap="all" baseline="0">
                <a:ln w="3175" cmpd="sng">
                  <a:noFill/>
                </a:ln>
                <a:effectLst/>
                <a:latin typeface="Arial"/>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ru-RU" dirty="0" smtClean="0">
                <a:solidFill>
                  <a:srgbClr val="90C226">
                    <a:lumMod val="60000"/>
                    <a:lumOff val="40000"/>
                  </a:srgbClr>
                </a:solidFill>
                <a:latin typeface="Trebuchet MS"/>
                <a:ea typeface="+mn-ea"/>
                <a:cs typeface="+mn-cs"/>
              </a:rPr>
              <a:t>"</a:t>
            </a:r>
            <a:endParaRPr lang="ru-RU" dirty="0">
              <a:solidFill>
                <a:srgbClr val="90C226">
                  <a:lumMod val="60000"/>
                  <a:lumOff val="40000"/>
                </a:srgbClr>
              </a:solidFill>
              <a:latin typeface="Trebuchet MS"/>
              <a:ea typeface="+mn-ea"/>
              <a:cs typeface="+mn-cs"/>
            </a:endParaRPr>
          </a:p>
        </p:txBody>
      </p:sp>
      <p:sp>
        <p:nvSpPr>
          <p:cNvPr id="2" name="Заголовок 1"/>
          <p:cNvSpPr>
            <a:spLocks noGrp="1"/>
          </p:cNvSpPr>
          <p:nvPr>
            <p:ph type="title"/>
          </p:nvPr>
        </p:nvSpPr>
        <p:spPr>
          <a:xfrm>
            <a:off x="698683" y="609600"/>
            <a:ext cx="6072182" cy="3022600"/>
          </a:xfrm>
        </p:spPr>
        <p:txBody>
          <a:bodyPr anchor="ctr">
            <a:normAutofit/>
          </a:bodyPr>
          <a:lstStyle>
            <a:lvl1pPr algn="l">
              <a:defRPr sz="4400" b="0" cap="none"/>
            </a:lvl1pPr>
          </a:lstStyle>
          <a:p>
            <a:r>
              <a:rPr lang="ru-RU" smtClean="0"/>
              <a:t>Образец заголовка</a:t>
            </a:r>
            <a:endParaRPr lang="ru-RU" dirty="0"/>
          </a:p>
        </p:txBody>
      </p:sp>
      <p:sp>
        <p:nvSpPr>
          <p:cNvPr id="3" name="Текст 2"/>
          <p:cNvSpPr>
            <a:spLocks noGrp="1"/>
          </p:cNvSpPr>
          <p:nvPr>
            <p:ph type="body" idx="1"/>
          </p:nvPr>
        </p:nvSpPr>
        <p:spPr>
          <a:xfrm>
            <a:off x="508135" y="4527448"/>
            <a:ext cx="644918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23" name="Текст 9"/>
          <p:cNvSpPr>
            <a:spLocks noGrp="1"/>
          </p:cNvSpPr>
          <p:nvPr>
            <p:ph type="body" sz="quarter" idx="13"/>
          </p:nvPr>
        </p:nvSpPr>
        <p:spPr>
          <a:xfrm>
            <a:off x="508132" y="4013200"/>
            <a:ext cx="644918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7" name="Дата 3"/>
          <p:cNvSpPr>
            <a:spLocks noGrp="1"/>
          </p:cNvSpPr>
          <p:nvPr>
            <p:ph type="dt" sz="half" idx="14"/>
          </p:nvPr>
        </p:nvSpPr>
        <p:spPr/>
        <p:txBody>
          <a:bodyPr/>
          <a:lstStyle>
            <a:lvl1pPr>
              <a:defRPr/>
            </a:lvl1pPr>
          </a:lstStyle>
          <a:p>
            <a:pPr>
              <a:defRPr/>
            </a:pPr>
            <a:fld id="{5F16CE6E-9965-4619-AF06-1AD969E91D74}" type="datetimeFigureOut">
              <a:rPr lang="ru-RU"/>
              <a:pPr>
                <a:defRPr/>
              </a:pPr>
              <a:t>28.12.2014</a:t>
            </a:fld>
            <a:endParaRPr lang="ru-RU"/>
          </a:p>
        </p:txBody>
      </p:sp>
      <p:sp>
        <p:nvSpPr>
          <p:cNvPr id="8" name="Нижний колонтитул 4"/>
          <p:cNvSpPr>
            <a:spLocks noGrp="1"/>
          </p:cNvSpPr>
          <p:nvPr>
            <p:ph type="ftr" sz="quarter" idx="15"/>
          </p:nvPr>
        </p:nvSpPr>
        <p:spPr/>
        <p:txBody>
          <a:bodyPr/>
          <a:lstStyle>
            <a:lvl1pPr>
              <a:defRPr/>
            </a:lvl1pPr>
          </a:lstStyle>
          <a:p>
            <a:pPr>
              <a:defRPr/>
            </a:pPr>
            <a:endParaRPr lang="ru-RU"/>
          </a:p>
        </p:txBody>
      </p:sp>
      <p:sp>
        <p:nvSpPr>
          <p:cNvPr id="9" name="Номер слайда 5"/>
          <p:cNvSpPr>
            <a:spLocks noGrp="1"/>
          </p:cNvSpPr>
          <p:nvPr>
            <p:ph type="sldNum" sz="quarter" idx="16"/>
          </p:nvPr>
        </p:nvSpPr>
        <p:spPr/>
        <p:txBody>
          <a:bodyPr/>
          <a:lstStyle>
            <a:lvl1pPr>
              <a:defRPr/>
            </a:lvl1pPr>
          </a:lstStyle>
          <a:p>
            <a:pPr>
              <a:defRPr/>
            </a:pPr>
            <a:fld id="{E8B36312-9C08-4589-B097-7DC9821347B0}"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484" y="609600"/>
            <a:ext cx="6442830" cy="3022600"/>
          </a:xfrm>
        </p:spPr>
        <p:txBody>
          <a:bodyPr anchor="ctr">
            <a:normAutofit/>
          </a:bodyPr>
          <a:lstStyle>
            <a:lvl1pPr algn="l">
              <a:defRPr sz="4400" b="0" cap="none"/>
            </a:lvl1pPr>
          </a:lstStyle>
          <a:p>
            <a:r>
              <a:rPr lang="ru-RU" smtClean="0"/>
              <a:t>Образец заголовка</a:t>
            </a:r>
            <a:endParaRPr lang="ru-RU" dirty="0"/>
          </a:p>
        </p:txBody>
      </p:sp>
      <p:sp>
        <p:nvSpPr>
          <p:cNvPr id="3" name="Текст 2"/>
          <p:cNvSpPr>
            <a:spLocks noGrp="1"/>
          </p:cNvSpPr>
          <p:nvPr>
            <p:ph type="body" idx="1"/>
          </p:nvPr>
        </p:nvSpPr>
        <p:spPr>
          <a:xfrm>
            <a:off x="508135" y="4527448"/>
            <a:ext cx="644918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23" name="Текст 9"/>
          <p:cNvSpPr>
            <a:spLocks noGrp="1"/>
          </p:cNvSpPr>
          <p:nvPr>
            <p:ph type="body" sz="quarter" idx="13"/>
          </p:nvPr>
        </p:nvSpPr>
        <p:spPr>
          <a:xfrm>
            <a:off x="508132" y="4013200"/>
            <a:ext cx="644918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5" name="Дата 3"/>
          <p:cNvSpPr>
            <a:spLocks noGrp="1"/>
          </p:cNvSpPr>
          <p:nvPr>
            <p:ph type="dt" sz="half" idx="14"/>
          </p:nvPr>
        </p:nvSpPr>
        <p:spPr/>
        <p:txBody>
          <a:bodyPr/>
          <a:lstStyle>
            <a:lvl1pPr>
              <a:defRPr/>
            </a:lvl1pPr>
          </a:lstStyle>
          <a:p>
            <a:pPr>
              <a:defRPr/>
            </a:pPr>
            <a:fld id="{60117E35-243F-4E34-83CC-A77F874A3C0A}" type="datetimeFigureOut">
              <a:rPr lang="ru-RU"/>
              <a:pPr>
                <a:defRPr/>
              </a:pPr>
              <a:t>28.12.2014</a:t>
            </a:fld>
            <a:endParaRPr lang="ru-RU"/>
          </a:p>
        </p:txBody>
      </p:sp>
      <p:sp>
        <p:nvSpPr>
          <p:cNvPr id="6" name="Нижний колонтитул 4"/>
          <p:cNvSpPr>
            <a:spLocks noGrp="1"/>
          </p:cNvSpPr>
          <p:nvPr>
            <p:ph type="ftr" sz="quarter" idx="15"/>
          </p:nvPr>
        </p:nvSpPr>
        <p:spPr/>
        <p:txBody>
          <a:bodyPr/>
          <a:lstStyle>
            <a:lvl1pPr>
              <a:defRPr/>
            </a:lvl1pPr>
          </a:lstStyle>
          <a:p>
            <a:pPr>
              <a:defRPr/>
            </a:pPr>
            <a:endParaRPr lang="ru-RU"/>
          </a:p>
        </p:txBody>
      </p:sp>
      <p:sp>
        <p:nvSpPr>
          <p:cNvPr id="7" name="Номер слайда 5"/>
          <p:cNvSpPr>
            <a:spLocks noGrp="1"/>
          </p:cNvSpPr>
          <p:nvPr>
            <p:ph type="sldNum" sz="quarter" idx="16"/>
          </p:nvPr>
        </p:nvSpPr>
        <p:spPr/>
        <p:txBody>
          <a:bodyPr/>
          <a:lstStyle>
            <a:lvl1pPr>
              <a:defRPr/>
            </a:lvl1pPr>
          </a:lstStyle>
          <a:p>
            <a:pPr>
              <a:defRPr/>
            </a:pPr>
            <a:fld id="{99974BBA-B67F-4DCA-B3A0-77CAA2DCD012}"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1F5F573A-4226-4A5B-8F48-F91905B7E3BB}" type="datetimeFigureOut">
              <a:rPr lang="ru-RU"/>
              <a:pPr>
                <a:defRPr/>
              </a:pPr>
              <a:t>28.12.2014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5948B31-7DCD-4FA0-9ED5-FD0BBA5007EA}"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977312" y="609601"/>
            <a:ext cx="978812" cy="5251451"/>
          </a:xfrm>
        </p:spPr>
        <p:txBody>
          <a:bodyPr vert="eaVert" anchor="ct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508133" y="609600"/>
            <a:ext cx="5296492"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BECB4861-89BC-4453-A1B3-667575590D11}" type="datetimeFigureOut">
              <a:rPr lang="ru-RU"/>
              <a:pPr>
                <a:defRPr/>
              </a:pPr>
              <a:t>28.12.2014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2E0A909-EE41-4F47-881B-33213A832DB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lvl1pPr>
              <a:defRPr sz="3600"/>
            </a:lvl1p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C88F5232-155C-4779-8668-23685C796425}" type="datetimeFigureOut">
              <a:rPr lang="ru-RU"/>
              <a:pPr>
                <a:defRPr/>
              </a:pPr>
              <a:t>28.12.2014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BAD7C6F-1B14-4798-98CF-6A68BB2DDDD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5" y="2700869"/>
            <a:ext cx="6449180" cy="1826581"/>
          </a:xfrm>
        </p:spPr>
        <p:txBody>
          <a:bodyPr anchor="b"/>
          <a:lstStyle>
            <a:lvl1pPr algn="l">
              <a:defRPr sz="4000" b="0" cap="none"/>
            </a:lvl1pPr>
          </a:lstStyle>
          <a:p>
            <a:r>
              <a:rPr lang="ru-RU" smtClean="0"/>
              <a:t>Образец заголовка</a:t>
            </a:r>
            <a:endParaRPr lang="ru-RU" dirty="0"/>
          </a:p>
        </p:txBody>
      </p:sp>
      <p:sp>
        <p:nvSpPr>
          <p:cNvPr id="3" name="Текст 2"/>
          <p:cNvSpPr>
            <a:spLocks noGrp="1"/>
          </p:cNvSpPr>
          <p:nvPr>
            <p:ph type="body" idx="1"/>
          </p:nvPr>
        </p:nvSpPr>
        <p:spPr>
          <a:xfrm>
            <a:off x="508135" y="4527448"/>
            <a:ext cx="6449180"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2F3D989-0FBA-4B8B-AE18-EDCB9E912A60}" type="datetimeFigureOut">
              <a:rPr lang="ru-RU"/>
              <a:pPr>
                <a:defRPr/>
              </a:pPr>
              <a:t>28.12.2014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C30642-6F17-4BB4-9397-0E7204767BB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508133" y="2160589"/>
            <a:ext cx="3138844"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3818472" y="2160590"/>
            <a:ext cx="3138843"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3"/>
          <p:cNvSpPr>
            <a:spLocks noGrp="1"/>
          </p:cNvSpPr>
          <p:nvPr>
            <p:ph type="dt" sz="half" idx="10"/>
          </p:nvPr>
        </p:nvSpPr>
        <p:spPr/>
        <p:txBody>
          <a:bodyPr/>
          <a:lstStyle>
            <a:lvl1pPr>
              <a:defRPr/>
            </a:lvl1pPr>
          </a:lstStyle>
          <a:p>
            <a:pPr>
              <a:defRPr/>
            </a:pPr>
            <a:fld id="{9E5858ED-860B-467E-BEA0-B7DE07A81F89}" type="datetimeFigureOut">
              <a:rPr lang="ru-RU"/>
              <a:pPr>
                <a:defRPr/>
              </a:pPr>
              <a:t>28.12.2014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A185620-3813-43BF-A838-CA664902FE1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506942" y="2160983"/>
            <a:ext cx="314003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506942" y="2737247"/>
            <a:ext cx="3140035"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3817282" y="2160983"/>
            <a:ext cx="314003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817283" y="2737247"/>
            <a:ext cx="3140030"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3"/>
          <p:cNvSpPr>
            <a:spLocks noGrp="1"/>
          </p:cNvSpPr>
          <p:nvPr>
            <p:ph type="dt" sz="half" idx="10"/>
          </p:nvPr>
        </p:nvSpPr>
        <p:spPr/>
        <p:txBody>
          <a:bodyPr/>
          <a:lstStyle>
            <a:lvl1pPr>
              <a:defRPr/>
            </a:lvl1pPr>
          </a:lstStyle>
          <a:p>
            <a:pPr>
              <a:defRPr/>
            </a:pPr>
            <a:fld id="{821D7BC9-7A36-4B3F-B46E-BFD20D4FF5A6}" type="datetimeFigureOut">
              <a:rPr lang="ru-RU"/>
              <a:pPr>
                <a:defRPr/>
              </a:pPr>
              <a:t>28.12.2014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B78D046-D5AD-40D5-974F-8931390BFDE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4" y="609600"/>
            <a:ext cx="6449180" cy="1320800"/>
          </a:xfrm>
        </p:spPr>
        <p:txBody>
          <a:bodyPr/>
          <a:lstStyle/>
          <a:p>
            <a:r>
              <a:rPr lang="ru-RU" smtClean="0"/>
              <a:t>Образец заголовка</a:t>
            </a:r>
            <a:endParaRPr lang="ru-RU" dirty="0"/>
          </a:p>
        </p:txBody>
      </p:sp>
      <p:sp>
        <p:nvSpPr>
          <p:cNvPr id="3" name="Дата 3"/>
          <p:cNvSpPr>
            <a:spLocks noGrp="1"/>
          </p:cNvSpPr>
          <p:nvPr>
            <p:ph type="dt" sz="half" idx="10"/>
          </p:nvPr>
        </p:nvSpPr>
        <p:spPr/>
        <p:txBody>
          <a:bodyPr/>
          <a:lstStyle>
            <a:lvl1pPr>
              <a:defRPr/>
            </a:lvl1pPr>
          </a:lstStyle>
          <a:p>
            <a:pPr>
              <a:defRPr/>
            </a:pPr>
            <a:fld id="{ED82AF19-10FF-40BC-AB6C-F161955DC2CA}" type="datetimeFigureOut">
              <a:rPr lang="ru-RU"/>
              <a:pPr>
                <a:defRPr/>
              </a:pPr>
              <a:t>28.12.2014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FA16EB4-7FE3-4031-B3EB-DAC55806F7A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C9829C1-0133-4BEB-98C9-0013BF3283E9}" type="datetimeFigureOut">
              <a:rPr lang="ru-RU"/>
              <a:pPr>
                <a:defRPr/>
              </a:pPr>
              <a:t>28.12.2014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8912179-3F85-4474-9062-559D1F9B471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2" y="1498604"/>
            <a:ext cx="2891649" cy="1278466"/>
          </a:xfrm>
        </p:spPr>
        <p:txBody>
          <a:bodyPr anchor="b">
            <a:normAutofit/>
          </a:bodyPr>
          <a:lstStyle>
            <a:lvl1pPr>
              <a:defRPr sz="2000"/>
            </a:lvl1pPr>
          </a:lstStyle>
          <a:p>
            <a:r>
              <a:rPr lang="ru-RU" smtClean="0"/>
              <a:t>Образец заголовка</a:t>
            </a:r>
            <a:endParaRPr lang="ru-RU" dirty="0"/>
          </a:p>
        </p:txBody>
      </p:sp>
      <p:sp>
        <p:nvSpPr>
          <p:cNvPr id="3" name="Объект 2"/>
          <p:cNvSpPr>
            <a:spLocks noGrp="1"/>
          </p:cNvSpPr>
          <p:nvPr>
            <p:ph idx="1"/>
          </p:nvPr>
        </p:nvSpPr>
        <p:spPr>
          <a:xfrm>
            <a:off x="3571276" y="514925"/>
            <a:ext cx="3386038"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508132" y="2777069"/>
            <a:ext cx="2891649"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17E95E0-221E-483D-81D5-F763C26B23ED}" type="datetimeFigureOut">
              <a:rPr lang="ru-RU"/>
              <a:pPr>
                <a:defRPr/>
              </a:pPr>
              <a:t>28.12.2014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309C12F-8AF1-4E30-9683-A8F17C94D68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133" y="4800600"/>
            <a:ext cx="6449180" cy="566738"/>
          </a:xfrm>
        </p:spPr>
        <p:txBody>
          <a:bodyPr anchor="b">
            <a:normAutofit/>
          </a:bodyPr>
          <a:lstStyle>
            <a:lvl1pPr algn="l">
              <a:defRPr sz="2400" b="0"/>
            </a:lvl1pPr>
          </a:lstStyle>
          <a:p>
            <a:r>
              <a:rPr lang="ru-RU" smtClean="0"/>
              <a:t>Образец заголовка</a:t>
            </a:r>
            <a:endParaRPr lang="ru-RU" dirty="0"/>
          </a:p>
        </p:txBody>
      </p:sp>
      <p:sp>
        <p:nvSpPr>
          <p:cNvPr id="3" name="Рисунок 2"/>
          <p:cNvSpPr>
            <a:spLocks noGrp="1" noChangeAspect="1"/>
          </p:cNvSpPr>
          <p:nvPr>
            <p:ph type="pic" idx="1"/>
          </p:nvPr>
        </p:nvSpPr>
        <p:spPr>
          <a:xfrm>
            <a:off x="508134" y="609600"/>
            <a:ext cx="6449180" cy="3845718"/>
          </a:xfrm>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dirty="0"/>
          </a:p>
        </p:txBody>
      </p:sp>
      <p:sp>
        <p:nvSpPr>
          <p:cNvPr id="4" name="Текст 3"/>
          <p:cNvSpPr>
            <a:spLocks noGrp="1"/>
          </p:cNvSpPr>
          <p:nvPr>
            <p:ph type="body" sz="half" idx="2"/>
          </p:nvPr>
        </p:nvSpPr>
        <p:spPr>
          <a:xfrm>
            <a:off x="508133" y="5367338"/>
            <a:ext cx="644918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203D859-5664-46B3-A29D-70C663AFF3DD}" type="datetimeFigureOut">
              <a:rPr lang="ru-RU"/>
              <a:pPr>
                <a:defRPr/>
              </a:pPr>
              <a:t>28.12.2014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62AB9CD-A73C-48B3-9818-DEF1D71A29A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Прямая соединительная линия 6"/>
          <p:cNvCxnSpPr/>
          <p:nvPr/>
        </p:nvCxnSpPr>
        <p:spPr>
          <a:xfrm flipV="1">
            <a:off x="5570538" y="3681413"/>
            <a:ext cx="3573462"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Прямая соединительная линия 7"/>
          <p:cNvCxnSpPr/>
          <p:nvPr/>
        </p:nvCxnSpPr>
        <p:spPr>
          <a:xfrm>
            <a:off x="7029450" y="0"/>
            <a:ext cx="915988"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 name="Полилиния 8"/>
          <p:cNvSpPr/>
          <p:nvPr/>
        </p:nvSpPr>
        <p:spPr>
          <a:xfrm>
            <a:off x="6891338" y="-7938"/>
            <a:ext cx="2255837" cy="6865938"/>
          </a:xfrm>
          <a:custGeom>
            <a:avLst/>
            <a:gdLst>
              <a:gd name="connsiteX0" fmla="*/ 2023534 w 3005667"/>
              <a:gd name="connsiteY0" fmla="*/ 8467 h 6866467"/>
              <a:gd name="connsiteX1" fmla="*/ 0 w 3005667"/>
              <a:gd name="connsiteY1" fmla="*/ 6866467 h 6866467"/>
              <a:gd name="connsiteX2" fmla="*/ 2997200 w 3005667"/>
              <a:gd name="connsiteY2" fmla="*/ 6858000 h 6866467"/>
              <a:gd name="connsiteX3" fmla="*/ 3005667 w 3005667"/>
              <a:gd name="connsiteY3" fmla="*/ 0 h 6866467"/>
              <a:gd name="connsiteX4" fmla="*/ 2023534 w 3005667"/>
              <a:gd name="connsiteY4" fmla="*/ 8467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7" h="6866467">
                <a:moveTo>
                  <a:pt x="2023534" y="8467"/>
                </a:moveTo>
                <a:lnTo>
                  <a:pt x="0" y="6866467"/>
                </a:lnTo>
                <a:lnTo>
                  <a:pt x="2997200" y="6858000"/>
                </a:lnTo>
                <a:cubicBezTo>
                  <a:pt x="3000022" y="4572000"/>
                  <a:pt x="3002845" y="2286000"/>
                  <a:pt x="3005667" y="0"/>
                </a:cubicBezTo>
                <a:lnTo>
                  <a:pt x="2023534" y="8467"/>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0" name="Полилиния 9"/>
          <p:cNvSpPr/>
          <p:nvPr/>
        </p:nvSpPr>
        <p:spPr>
          <a:xfrm>
            <a:off x="7202488" y="-7938"/>
            <a:ext cx="1944687" cy="6865938"/>
          </a:xfrm>
          <a:custGeom>
            <a:avLst/>
            <a:gdLst>
              <a:gd name="connsiteX0" fmla="*/ 0 w 2590800"/>
              <a:gd name="connsiteY0" fmla="*/ 0 h 6866467"/>
              <a:gd name="connsiteX1" fmla="*/ 1202267 w 2590800"/>
              <a:gd name="connsiteY1" fmla="*/ 6866467 h 6866467"/>
              <a:gd name="connsiteX2" fmla="*/ 2590800 w 2590800"/>
              <a:gd name="connsiteY2" fmla="*/ 6866467 h 6866467"/>
              <a:gd name="connsiteX3" fmla="*/ 2582333 w 2590800"/>
              <a:gd name="connsiteY3" fmla="*/ 0 h 6866467"/>
              <a:gd name="connsiteX4" fmla="*/ 0 w 2590800"/>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6866467">
                <a:moveTo>
                  <a:pt x="0" y="0"/>
                </a:moveTo>
                <a:lnTo>
                  <a:pt x="1202267" y="6866467"/>
                </a:lnTo>
                <a:lnTo>
                  <a:pt x="2590800" y="6866467"/>
                </a:lnTo>
                <a:cubicBezTo>
                  <a:pt x="2587978" y="4577645"/>
                  <a:pt x="2585155" y="2288822"/>
                  <a:pt x="2582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1" name="Полилиния 10"/>
          <p:cNvSpPr/>
          <p:nvPr/>
        </p:nvSpPr>
        <p:spPr>
          <a:xfrm>
            <a:off x="6700838" y="3048000"/>
            <a:ext cx="2446337" cy="3810000"/>
          </a:xfrm>
          <a:custGeom>
            <a:avLst/>
            <a:gdLst>
              <a:gd name="connsiteX0" fmla="*/ 0 w 3259667"/>
              <a:gd name="connsiteY0" fmla="*/ 3810000 h 3810000"/>
              <a:gd name="connsiteX1" fmla="*/ 3251200 w 3259667"/>
              <a:gd name="connsiteY1" fmla="*/ 0 h 3810000"/>
              <a:gd name="connsiteX2" fmla="*/ 3259667 w 3259667"/>
              <a:gd name="connsiteY2" fmla="*/ 3810000 h 3810000"/>
              <a:gd name="connsiteX3" fmla="*/ 0 w 3259667"/>
              <a:gd name="connsiteY3" fmla="*/ 3810000 h 3810000"/>
            </a:gdLst>
            <a:ahLst/>
            <a:cxnLst>
              <a:cxn ang="0">
                <a:pos x="connsiteX0" y="connsiteY0"/>
              </a:cxn>
              <a:cxn ang="0">
                <a:pos x="connsiteX1" y="connsiteY1"/>
              </a:cxn>
              <a:cxn ang="0">
                <a:pos x="connsiteX2" y="connsiteY2"/>
              </a:cxn>
              <a:cxn ang="0">
                <a:pos x="connsiteX3" y="connsiteY3"/>
              </a:cxn>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2" name="Полилиния 11"/>
          <p:cNvSpPr/>
          <p:nvPr/>
        </p:nvSpPr>
        <p:spPr>
          <a:xfrm>
            <a:off x="7005638" y="-7938"/>
            <a:ext cx="2141537" cy="6865938"/>
          </a:xfrm>
          <a:custGeom>
            <a:avLst/>
            <a:gdLst>
              <a:gd name="connsiteX0" fmla="*/ 0 w 2853267"/>
              <a:gd name="connsiteY0" fmla="*/ 0 h 6866467"/>
              <a:gd name="connsiteX1" fmla="*/ 2472267 w 2853267"/>
              <a:gd name="connsiteY1" fmla="*/ 6866467 h 6866467"/>
              <a:gd name="connsiteX2" fmla="*/ 2853267 w 2853267"/>
              <a:gd name="connsiteY2" fmla="*/ 6858000 h 6866467"/>
              <a:gd name="connsiteX3" fmla="*/ 2853267 w 2853267"/>
              <a:gd name="connsiteY3" fmla="*/ 0 h 6866467"/>
              <a:gd name="connsiteX4" fmla="*/ 0 w 2853267"/>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3" name="Полилиния 12"/>
          <p:cNvSpPr/>
          <p:nvPr/>
        </p:nvSpPr>
        <p:spPr>
          <a:xfrm>
            <a:off x="8180388" y="-7938"/>
            <a:ext cx="966787" cy="6865938"/>
          </a:xfrm>
          <a:custGeom>
            <a:avLst/>
            <a:gdLst>
              <a:gd name="connsiteX0" fmla="*/ 1016000 w 1286933"/>
              <a:gd name="connsiteY0" fmla="*/ 0 h 6866467"/>
              <a:gd name="connsiteX1" fmla="*/ 0 w 1286933"/>
              <a:gd name="connsiteY1" fmla="*/ 6866467 h 6866467"/>
              <a:gd name="connsiteX2" fmla="*/ 1286933 w 1286933"/>
              <a:gd name="connsiteY2" fmla="*/ 6866467 h 6866467"/>
              <a:gd name="connsiteX3" fmla="*/ 1278466 w 1286933"/>
              <a:gd name="connsiteY3" fmla="*/ 0 h 6866467"/>
              <a:gd name="connsiteX4" fmla="*/ 1016000 w 1286933"/>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4" name="Полилиния 13"/>
          <p:cNvSpPr/>
          <p:nvPr/>
        </p:nvSpPr>
        <p:spPr>
          <a:xfrm>
            <a:off x="8205788" y="-7938"/>
            <a:ext cx="954087" cy="6865938"/>
          </a:xfrm>
          <a:custGeom>
            <a:avLst/>
            <a:gdLst>
              <a:gd name="connsiteX0" fmla="*/ 0 w 1244600"/>
              <a:gd name="connsiteY0" fmla="*/ 0 h 6874934"/>
              <a:gd name="connsiteX1" fmla="*/ 1117600 w 1244600"/>
              <a:gd name="connsiteY1" fmla="*/ 6866467 h 6874934"/>
              <a:gd name="connsiteX2" fmla="*/ 1244600 w 1244600"/>
              <a:gd name="connsiteY2" fmla="*/ 6874934 h 6874934"/>
              <a:gd name="connsiteX3" fmla="*/ 1236134 w 1244600"/>
              <a:gd name="connsiteY3" fmla="*/ 0 h 6874934"/>
              <a:gd name="connsiteX4" fmla="*/ 0 w 1244600"/>
              <a:gd name="connsiteY4" fmla="*/ 0 h 6874934"/>
              <a:gd name="connsiteX0" fmla="*/ 0 w 1253067"/>
              <a:gd name="connsiteY0" fmla="*/ 0 h 6874934"/>
              <a:gd name="connsiteX1" fmla="*/ 1117600 w 1253067"/>
              <a:gd name="connsiteY1" fmla="*/ 6866467 h 6874934"/>
              <a:gd name="connsiteX2" fmla="*/ 1244600 w 1253067"/>
              <a:gd name="connsiteY2" fmla="*/ 6874934 h 6874934"/>
              <a:gd name="connsiteX3" fmla="*/ 1253067 w 1253067"/>
              <a:gd name="connsiteY3" fmla="*/ 0 h 6874934"/>
              <a:gd name="connsiteX4" fmla="*/ 0 w 1253067"/>
              <a:gd name="connsiteY4" fmla="*/ 0 h 6874934"/>
              <a:gd name="connsiteX0" fmla="*/ 0 w 1270244"/>
              <a:gd name="connsiteY0" fmla="*/ 0 h 6866467"/>
              <a:gd name="connsiteX1" fmla="*/ 1117600 w 1270244"/>
              <a:gd name="connsiteY1" fmla="*/ 6866467 h 6866467"/>
              <a:gd name="connsiteX2" fmla="*/ 1270000 w 1270244"/>
              <a:gd name="connsiteY2" fmla="*/ 6866467 h 6866467"/>
              <a:gd name="connsiteX3" fmla="*/ 1253067 w 1270244"/>
              <a:gd name="connsiteY3" fmla="*/ 0 h 6866467"/>
              <a:gd name="connsiteX4" fmla="*/ 0 w 1270244"/>
              <a:gd name="connsiteY4" fmla="*/ 0 h 68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5" name="Полилиния 14"/>
          <p:cNvSpPr/>
          <p:nvPr/>
        </p:nvSpPr>
        <p:spPr>
          <a:xfrm>
            <a:off x="7780338" y="3589338"/>
            <a:ext cx="1366837" cy="3268662"/>
          </a:xfrm>
          <a:custGeom>
            <a:avLst/>
            <a:gdLst>
              <a:gd name="connsiteX0" fmla="*/ 0 w 1820333"/>
              <a:gd name="connsiteY0" fmla="*/ 3268133 h 3268133"/>
              <a:gd name="connsiteX1" fmla="*/ 1811866 w 1820333"/>
              <a:gd name="connsiteY1" fmla="*/ 0 h 3268133"/>
              <a:gd name="connsiteX2" fmla="*/ 1820333 w 1820333"/>
              <a:gd name="connsiteY2" fmla="*/ 3259666 h 3268133"/>
              <a:gd name="connsiteX3" fmla="*/ 0 w 1820333"/>
              <a:gd name="connsiteY3" fmla="*/ 3268133 h 3268133"/>
            </a:gdLst>
            <a:ahLst/>
            <a:cxnLst>
              <a:cxn ang="0">
                <a:pos x="connsiteX0" y="connsiteY0"/>
              </a:cxn>
              <a:cxn ang="0">
                <a:pos x="connsiteX1" y="connsiteY1"/>
              </a:cxn>
              <a:cxn ang="0">
                <a:pos x="connsiteX2" y="connsiteY2"/>
              </a:cxn>
              <a:cxn ang="0">
                <a:pos x="connsiteX3" y="connsiteY3"/>
              </a:cxn>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6" name="Полилиния 15"/>
          <p:cNvSpPr/>
          <p:nvPr/>
        </p:nvSpPr>
        <p:spPr>
          <a:xfrm>
            <a:off x="-6350" y="4013200"/>
            <a:ext cx="342900" cy="2852738"/>
          </a:xfrm>
          <a:custGeom>
            <a:avLst/>
            <a:gdLst>
              <a:gd name="connsiteX0" fmla="*/ 0 w 457200"/>
              <a:gd name="connsiteY0" fmla="*/ 0 h 2853267"/>
              <a:gd name="connsiteX1" fmla="*/ 457200 w 457200"/>
              <a:gd name="connsiteY1" fmla="*/ 2853267 h 2853267"/>
              <a:gd name="connsiteX2" fmla="*/ 0 w 457200"/>
              <a:gd name="connsiteY2" fmla="*/ 2844800 h 2853267"/>
              <a:gd name="connsiteX3" fmla="*/ 0 w 457200"/>
              <a:gd name="connsiteY3" fmla="*/ 0 h 2853267"/>
            </a:gdLst>
            <a:ahLst/>
            <a:cxnLst>
              <a:cxn ang="0">
                <a:pos x="connsiteX0" y="connsiteY0"/>
              </a:cxn>
              <a:cxn ang="0">
                <a:pos x="connsiteX1" y="connsiteY1"/>
              </a:cxn>
              <a:cxn ang="0">
                <a:pos x="connsiteX2" y="connsiteY2"/>
              </a:cxn>
              <a:cxn ang="0">
                <a:pos x="connsiteX3" y="connsiteY3"/>
              </a:cxn>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036" name="Заголовок 1"/>
          <p:cNvSpPr>
            <a:spLocks noGrp="1"/>
          </p:cNvSpPr>
          <p:nvPr>
            <p:ph type="title"/>
          </p:nvPr>
        </p:nvSpPr>
        <p:spPr bwMode="auto">
          <a:xfrm>
            <a:off x="508000" y="609600"/>
            <a:ext cx="6450013"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заголовка</a:t>
            </a:r>
          </a:p>
        </p:txBody>
      </p:sp>
      <p:sp>
        <p:nvSpPr>
          <p:cNvPr id="1037" name="Текст 2"/>
          <p:cNvSpPr>
            <a:spLocks noGrp="1"/>
          </p:cNvSpPr>
          <p:nvPr>
            <p:ph type="body" idx="1"/>
          </p:nvPr>
        </p:nvSpPr>
        <p:spPr bwMode="auto">
          <a:xfrm>
            <a:off x="508000" y="2160588"/>
            <a:ext cx="6450013"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a:defRPr/>
            </a:pPr>
            <a:fld id="{7E05EF0E-4021-44CB-981A-567107909682}" type="datetimeFigureOut">
              <a:rPr lang="ru-RU"/>
              <a:pPr>
                <a:defRPr/>
              </a:pPr>
              <a:t>28.12.2014</a:t>
            </a:fld>
            <a:endParaRPr lang="ru-RU"/>
          </a:p>
        </p:txBody>
      </p:sp>
      <p:sp>
        <p:nvSpPr>
          <p:cNvPr id="5" name="Нижний колонтитул 4"/>
          <p:cNvSpPr>
            <a:spLocks noGrp="1"/>
          </p:cNvSpPr>
          <p:nvPr>
            <p:ph type="ftr" sz="quarter" idx="3"/>
          </p:nvPr>
        </p:nvSpPr>
        <p:spPr>
          <a:xfrm>
            <a:off x="508000" y="6042025"/>
            <a:ext cx="47244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accent1"/>
                </a:solidFill>
                <a:latin typeface="+mn-lt"/>
              </a:defRPr>
            </a:lvl1pPr>
          </a:lstStyle>
          <a:p>
            <a:pPr>
              <a:defRPr/>
            </a:pPr>
            <a:fld id="{6DBFBFD5-022E-4B7E-B0E6-2240A966EAA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7"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8" r:id="rId11"/>
    <p:sldLayoutId id="2147483673" r:id="rId12"/>
    <p:sldLayoutId id="2147483679" r:id="rId13"/>
    <p:sldLayoutId id="2147483674" r:id="rId14"/>
    <p:sldLayoutId id="2147483675" r:id="rId15"/>
    <p:sldLayoutId id="2147483676" r:id="rId16"/>
  </p:sldLayoutIdLst>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itchFamily="34" charset="0"/>
        </a:defRPr>
      </a:lvl2pPr>
      <a:lvl3pPr algn="l" defTabSz="457200" rtl="0" fontAlgn="base">
        <a:spcBef>
          <a:spcPct val="0"/>
        </a:spcBef>
        <a:spcAft>
          <a:spcPct val="0"/>
        </a:spcAft>
        <a:defRPr sz="3600">
          <a:solidFill>
            <a:schemeClr val="accent1"/>
          </a:solidFill>
          <a:latin typeface="Trebuchet MS" pitchFamily="34" charset="0"/>
        </a:defRPr>
      </a:lvl3pPr>
      <a:lvl4pPr algn="l" defTabSz="457200" rtl="0" fontAlgn="base">
        <a:spcBef>
          <a:spcPct val="0"/>
        </a:spcBef>
        <a:spcAft>
          <a:spcPct val="0"/>
        </a:spcAft>
        <a:defRPr sz="3600">
          <a:solidFill>
            <a:schemeClr val="accent1"/>
          </a:solidFill>
          <a:latin typeface="Trebuchet MS" pitchFamily="34" charset="0"/>
        </a:defRPr>
      </a:lvl4pPr>
      <a:lvl5pPr algn="l" defTabSz="457200" rtl="0" fontAlgn="base">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ages.yandex.ru/yandsearch?text=%D0%BE%D1%82%D0%BC%D0%B5%D0%BD%D0%B0%20%D0%BA%D1%80%D0%B5%D0%BF%D0%BE%D1%81%D1%82%D0%BD%D0%BE%D0%B3%D0%BE%20%D0%BF%D1%80%D0%B0%D0%B2%D0%B0%20&amp;fp=0&amp;pos=17&amp;uinfo=ww-1583-wh-752-fw-1358-fh-546-pd-1&amp;rpt=simage&amp;img_url=http://www.xxl3.ru/kadeti/foto/al2_m.gi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yandex.ru/yandsearch?p=1&amp;text=%D0%BE%D1%82%D0%BC%D0%B5%D0%BD%D0%B0%20%D0%BA%D1%80%D0%B5%D0%BF%D0%BE%D1%81%D1%82%D0%BD%D0%BE%D0%B3%D0%BE%20%D0%BF%D1%80%D0%B0%D0%B2%D0%B0&amp;fp=1&amp;pos=53&amp;uinfo=ww-1583-wh-752-fw-1358-fh-546-pd-1&amp;rpt=simage&amp;img_url=http://www.retromap.ru/gallery/albums/userpics/10055/normal_Prodaetsa_vdova_1.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ages.yandex.ru/yandsearch?text=%D0%BE%D1%82%D0%BC%D0%B5%D0%BD%D0%B0%20%D0%BA%D1%80%D0%B5%D0%BF%D0%BE%D1%81%D1%82%D0%BD%D0%BE%D0%B3%D0%BE%20%D0%BF%D1%80%D0%B0%D0%B2%D0%B0%20&amp;fp=0&amp;pos=16&amp;uinfo=ww-1583-wh-752-fw-1358-fh-546-pd-1&amp;rpt=simage&amp;img_url=http://img11.nnm.ru/d/0/4/e/2/b26c446a629e4457adfcf9de754.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yandex.ru/yandsearch?p=1&amp;text=%D0%BE%D1%82%D0%BC%D0%B5%D0%BD%D0%B0%20%D0%BA%D1%80%D0%B5%D0%BF%D0%BE%D1%81%D1%82%D0%BD%D0%BE%D0%B3%D0%BE%20%D0%BF%D1%80%D0%B0%D0%B2%D0%B0&amp;fp=1&amp;pos=40&amp;uinfo=ww-1583-wh-752-fw-1358-fh-546-pd-1&amp;rpt=simage&amp;img_url=http://ic.pics.livejournal.com/oleg_leusenko/26655385/1026008/1026008_original.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ages.yandex.ru/yandsearch?p=1&amp;text=%D0%BE%D1%82%D0%BC%D0%B5%D0%BD%D0%B0%20%D0%BA%D1%80%D0%B5%D0%BF%D0%BE%D1%81%D1%82%D0%BD%D0%BE%D0%B3%D0%BE%20%D0%BF%D1%80%D0%B0%D0%B2%D0%B0&amp;fp=1&amp;pos=49&amp;uinfo=ww-1583-wh-752-fw-1358-fh-546-pd-1&amp;rpt=simage&amp;img_url=http://state.rin.ru/images/small/683.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yandex.ru/yandsearch?text=%D0%BE%D1%82%D0%BC%D0%B5%D0%BD%D0%B0%20%D0%BA%D1%80%D0%B5%D0%BF%D0%BE%D1%81%D1%82%D0%BD%D0%BE%D0%B3%D0%BE%20%D0%BF%D1%80%D0%B0%D0%B2%D0%B0%20&amp;fp=0&amp;pos=0&amp;uinfo=ww-1583-wh-752-fw-1358-fh-546-pd-1&amp;rpt=simage&amp;img_url=http://img11.nnm.ru/4/3/e/6/5/a98e52aa9d82e43165eaf34e640.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yandex.ru/yandsearch?p=2&amp;text=%D0%BE%D1%82%D0%BC%D0%B5%D0%BD%D0%B0%20%D0%BA%D1%80%D0%B5%D0%BF%D0%BE%D1%81%D1%82%D0%BD%D0%BE%D0%B3%D0%BE%20%D0%BF%D1%80%D0%B0%D0%B2%D0%B0&amp;fp=2&amp;pos=63&amp;uinfo=ww-1583-wh-752-fw-1358-fh-546-pd-1&amp;rpt=simage&amp;img_url=http://tainy.net/wp-content/uploads/2010/09/261-600x433.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images.yandex.ru/yandsearch?p=2&amp;text=%D0%BE%D1%82%D0%BC%D0%B5%D0%BD%D0%B0%20%D0%BA%D1%80%D0%B5%D0%BF%D0%BE%D1%81%D1%82%D0%BD%D0%BE%D0%B3%D0%BE%20%D0%BF%D1%80%D0%B0%D0%B2%D0%B0&amp;fp=2&amp;pos=76&amp;uinfo=ww-1583-wh-752-fw-1358-fh-546-pd-1&amp;rpt=simage&amp;img_url=http://nester67.narod.ru/MoskowRus/Saltichixa_B.gi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yandex.ru/yandsearch?text=%D0%BE%D1%82%D0%BC%D0%B5%D0%BD%D0%B0%20%D0%BA%D1%80%D0%B5%D0%BF%D0%BE%D1%81%D1%82%D0%BD%D0%BE%D0%B3%D0%BE%20%D0%BF%D1%80%D0%B0%D0%B2%D0%B0%20&amp;fp=0&amp;pos=1&amp;uinfo=ww-1583-wh-752-fw-1358-fh-546-pd-1&amp;rpt=simage&amp;img_url=http://ttolk.ru/wp-content/uploads/2011/02/%D0%B1%D0%BB%D0%B0%D0%B3%D0%BE%D0%B4%D0%B0%D1%80%D0%BD%D0%BE%D1%81%D1%82%D1%8C-%D0%BA%D1%80%D0%B5%D1%81%D1%82%D1%8C%D1%8F%D0%BD-%D0%90%D0%BB%D0%B5%D0%BA%D1%81%D0%B0%D0%BD%D0%B4%D1%80%D1%83-2.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yandex.ru/yandsearch?text=%D0%BE%D1%82%D0%BC%D0%B5%D0%BD%D0%B0%20%D0%BA%D1%80%D0%B5%D0%BF%D0%BE%D1%81%D1%82%D0%BD%D0%BE%D0%B3%D0%BE%20%D0%BF%D1%80%D0%B0%D0%B2%D0%B0%20%D0%BC%D0%B0%D0%BD%D0%B8%D1%84%D0%B5%D1%81%D1%82&amp;fp=0&amp;pos=4&amp;uinfo=ww-1583-wh-752-fw-1358-fh-546-pd-1&amp;rpt=simage&amp;img_url=http://upload.wikimedia.org/wikipedia/commons/6/67/Manifest.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yandex.ru/yandsearch?text=%D0%BE%D1%82%D0%BC%D0%B5%D0%BD%D0%B0%20%D0%BA%D1%80%D0%B5%D0%BF%D0%BE%D1%81%D1%82%D0%BD%D0%BE%D0%B3%D0%BE%20%D0%BF%D1%80%D0%B0%D0%B2%D0%B0%20&amp;fp=0&amp;pos=19&amp;uinfo=ww-1583-wh-752-fw-1358-fh-546-pd-1&amp;rpt=simage&amp;img_url=http://img1.liveinternet.ru/images/attach/c/2/70/812/70812103_kucher.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ctrTitle"/>
          </p:nvPr>
        </p:nvSpPr>
        <p:spPr>
          <a:xfrm>
            <a:off x="1130300" y="2405063"/>
            <a:ext cx="5827713" cy="1646237"/>
          </a:xfrm>
        </p:spPr>
        <p:txBody>
          <a:bodyPr/>
          <a:lstStyle/>
          <a:p>
            <a:pPr algn="ctr"/>
            <a:r>
              <a:rPr lang="ru-RU" smtClean="0"/>
              <a:t>Отмена крепостного права.</a:t>
            </a:r>
            <a:br>
              <a:rPr lang="ru-RU" smtClean="0"/>
            </a:br>
            <a:r>
              <a:rPr lang="ru-RU" sz="3600" smtClean="0"/>
              <a:t>§24</a:t>
            </a:r>
          </a:p>
        </p:txBody>
      </p:sp>
      <p:sp>
        <p:nvSpPr>
          <p:cNvPr id="3" name="Подзаголовок 2"/>
          <p:cNvSpPr>
            <a:spLocks noGrp="1"/>
          </p:cNvSpPr>
          <p:nvPr>
            <p:ph type="subTitle" idx="1"/>
          </p:nvPr>
        </p:nvSpPr>
        <p:spPr>
          <a:xfrm>
            <a:off x="3348038" y="4652963"/>
            <a:ext cx="4103687" cy="1223962"/>
          </a:xfrm>
        </p:spPr>
        <p:txBody>
          <a:bodyPr>
            <a:normAutofit/>
          </a:bodyPr>
          <a:lstStyle/>
          <a:p>
            <a:pPr algn="ctr"/>
            <a:r>
              <a:rPr lang="ru-RU" sz="1600" b="1" smtClean="0">
                <a:solidFill>
                  <a:srgbClr val="404040"/>
                </a:solidFill>
              </a:rPr>
              <a:t>Учитель истории и обществознания</a:t>
            </a:r>
          </a:p>
          <a:p>
            <a:pPr algn="ctr"/>
            <a:r>
              <a:rPr lang="ru-RU" sz="1600" b="1" smtClean="0">
                <a:solidFill>
                  <a:srgbClr val="404040"/>
                </a:solidFill>
              </a:rPr>
              <a:t> МАОУ СОШ №31 г. Тамбова</a:t>
            </a:r>
          </a:p>
          <a:p>
            <a:pPr algn="ctr"/>
            <a:r>
              <a:rPr lang="ru-RU" sz="1600" b="1" smtClean="0">
                <a:solidFill>
                  <a:srgbClr val="404040"/>
                </a:solidFill>
              </a:rPr>
              <a:t> Аванесова Л.В.</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388" y="1268413"/>
            <a:ext cx="7561262" cy="3960812"/>
          </a:xfrm>
        </p:spPr>
        <p:txBody>
          <a:bodyPr rtlCol="0">
            <a:normAutofit fontScale="70000" lnSpcReduction="20000"/>
          </a:bodyPr>
          <a:lstStyle/>
          <a:p>
            <a:pPr fontAlgn="auto">
              <a:spcAft>
                <a:spcPts val="0"/>
              </a:spcAft>
              <a:buFont typeface="Wingdings 3" charset="2"/>
              <a:buChar char=""/>
              <a:defRPr/>
            </a:pPr>
            <a:r>
              <a:rPr lang="ru-RU" sz="3100" dirty="0" smtClean="0">
                <a:solidFill>
                  <a:schemeClr val="tx1">
                    <a:lumMod val="75000"/>
                    <a:lumOff val="25000"/>
                  </a:schemeClr>
                </a:solidFill>
              </a:rPr>
              <a:t>Во второй половине XIX в., в условиях противоречивого хода крестьянской реформы, возникла потребность в накоплении и изучении информации о крепостной деревне. Наибольший вклад в этот процесс внесли народники, особенно земские статистики, которые, организуя подворные переписи, пытались выяснить изменения в положении крестьянства после отмены крепостного права. Ярким примером </a:t>
            </a:r>
            <a:r>
              <a:rPr lang="ru-RU" sz="2900" dirty="0" smtClean="0">
                <a:solidFill>
                  <a:schemeClr val="tx1">
                    <a:lumMod val="75000"/>
                    <a:lumOff val="25000"/>
                  </a:schemeClr>
                </a:solidFill>
              </a:rPr>
              <a:t>подобного </a:t>
            </a:r>
            <a:r>
              <a:rPr lang="ru-RU" sz="3100" dirty="0" smtClean="0">
                <a:solidFill>
                  <a:schemeClr val="tx1">
                    <a:lumMod val="75000"/>
                    <a:lumOff val="25000"/>
                  </a:schemeClr>
                </a:solidFill>
              </a:rPr>
              <a:t>рода работ, основанных на сравнении переписей дореформенного и пореформенного периода, является монография H.H. Романова о селе Каменка Каменской волости Тамбовской губернии. </a:t>
            </a:r>
            <a:r>
              <a:rPr lang="ru-RU" dirty="0" smtClean="0">
                <a:solidFill>
                  <a:schemeClr val="tx1">
                    <a:lumMod val="75000"/>
                    <a:lumOff val="25000"/>
                  </a:schemeClr>
                </a:solidFill>
              </a:rPr>
              <a:t/>
            </a:r>
            <a:br>
              <a:rPr lang="ru-RU" dirty="0" smtClean="0">
                <a:solidFill>
                  <a:schemeClr val="tx1">
                    <a:lumMod val="75000"/>
                    <a:lumOff val="25000"/>
                  </a:schemeClr>
                </a:solidFill>
              </a:rPr>
            </a:br>
            <a:endParaRPr lang="ru-RU"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Содержимое 2"/>
          <p:cNvSpPr>
            <a:spLocks noGrp="1"/>
          </p:cNvSpPr>
          <p:nvPr>
            <p:ph idx="1"/>
          </p:nvPr>
        </p:nvSpPr>
        <p:spPr>
          <a:xfrm>
            <a:off x="323850" y="981075"/>
            <a:ext cx="6448425" cy="2663825"/>
          </a:xfrm>
        </p:spPr>
        <p:txBody>
          <a:bodyPr/>
          <a:lstStyle/>
          <a:p>
            <a:r>
              <a:rPr lang="ru-RU" smtClean="0"/>
              <a:t>Специальные исследования по истории русской деревни появились в конце XIX — начале XX в. Среди них по своей значимости традиционно выделяют труды П.Б. Струве, H.A. Рожкова, Н.П. Огановского. В них исследователи русской деревни с разных идейных позиций оценивали состояние помещичьего и крестьянского хозяйства в связи с реформой 1861 г.</a:t>
            </a:r>
            <a:br>
              <a:rPr lang="ru-RU" smtClean="0"/>
            </a:br>
            <a:r>
              <a:rPr lang="ru-RU" smtClean="0"/>
              <a:t/>
            </a:r>
            <a:br>
              <a:rPr lang="ru-RU" smtClean="0"/>
            </a:br>
            <a:endParaRPr lang="ru-RU" smtClean="0"/>
          </a:p>
        </p:txBody>
      </p:sp>
      <p:pic>
        <p:nvPicPr>
          <p:cNvPr id="9218" name="Picture 2" descr="http://www.vmireinteresnogo.com/article/abolition-of-serfdom/18.jpg?9858017547869334858">
            <a:hlinkClick r:id="rId2"/>
          </p:cNvPr>
          <p:cNvPicPr>
            <a:picLocks noChangeAspect="1" noChangeArrowheads="1"/>
          </p:cNvPicPr>
          <p:nvPr/>
        </p:nvPicPr>
        <p:blipFill>
          <a:blip r:embed="rId3" cstate="print"/>
          <a:srcRect/>
          <a:stretch>
            <a:fillRect/>
          </a:stretch>
        </p:blipFill>
        <p:spPr bwMode="auto">
          <a:xfrm>
            <a:off x="2771800" y="3356992"/>
            <a:ext cx="3024336" cy="3091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Содержимое 2"/>
          <p:cNvSpPr>
            <a:spLocks noGrp="1"/>
          </p:cNvSpPr>
          <p:nvPr>
            <p:ph idx="1"/>
          </p:nvPr>
        </p:nvSpPr>
        <p:spPr>
          <a:xfrm>
            <a:off x="0" y="692150"/>
            <a:ext cx="3779838" cy="5184775"/>
          </a:xfrm>
        </p:spPr>
        <p:txBody>
          <a:bodyPr/>
          <a:lstStyle/>
          <a:p>
            <a:r>
              <a:rPr lang="ru-RU" smtClean="0"/>
              <a:t>Из газет были привлечены материалы «Тамбовских ведомостей». В газете публиковались объявления о продаже имений с указанием числа крестьян и количества земли. Кроме того, в газете размещались объявления о кражах скота с подробными описаниями. </a:t>
            </a:r>
            <a:br>
              <a:rPr lang="ru-RU" smtClean="0"/>
            </a:br>
            <a:r>
              <a:rPr lang="ru-RU" smtClean="0"/>
              <a:t/>
            </a:r>
            <a:br>
              <a:rPr lang="ru-RU" smtClean="0"/>
            </a:br>
            <a:endParaRPr lang="ru-RU" smtClean="0"/>
          </a:p>
        </p:txBody>
      </p:sp>
      <p:pic>
        <p:nvPicPr>
          <p:cNvPr id="7170" name="Picture 2" descr="http://copypast.ru/uploads/posts/1278068840_vedomosti.jpg">
            <a:hlinkClick r:id="rId2"/>
          </p:cNvPr>
          <p:cNvPicPr>
            <a:picLocks noChangeAspect="1" noChangeArrowheads="1"/>
          </p:cNvPicPr>
          <p:nvPr/>
        </p:nvPicPr>
        <p:blipFill>
          <a:blip r:embed="rId3" cstate="print"/>
          <a:srcRect/>
          <a:stretch>
            <a:fillRect/>
          </a:stretch>
        </p:blipFill>
        <p:spPr bwMode="auto">
          <a:xfrm>
            <a:off x="4499992" y="1556792"/>
            <a:ext cx="3004478" cy="37170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Содержимое 2"/>
          <p:cNvSpPr>
            <a:spLocks noGrp="1"/>
          </p:cNvSpPr>
          <p:nvPr>
            <p:ph idx="1"/>
          </p:nvPr>
        </p:nvSpPr>
        <p:spPr>
          <a:xfrm>
            <a:off x="468313" y="765175"/>
            <a:ext cx="6448425" cy="3879850"/>
          </a:xfrm>
        </p:spPr>
        <p:txBody>
          <a:bodyPr/>
          <a:lstStyle/>
          <a:p>
            <a:r>
              <a:rPr lang="ru-RU" sz="2000" smtClean="0"/>
              <a:t>C.Н. Терпигорев являлся уроженцем Усманского уезда Тамбовской губернии и оставил, помимо описаний дворянского разорения, зарисовки крестьянского быта до и после отмены крепостного права.</a:t>
            </a:r>
            <a:br>
              <a:rPr lang="ru-RU" sz="2000" smtClean="0"/>
            </a:br>
            <a:r>
              <a:rPr lang="ru-RU" sz="2000" smtClean="0"/>
              <a:t/>
            </a:r>
            <a:br>
              <a:rPr lang="ru-RU" sz="2000" smtClean="0"/>
            </a:br>
            <a:r>
              <a:rPr lang="ru-RU" sz="2000" smtClean="0"/>
              <a:t>Ценным для нас является то, что И.С. Тургенев, будучи хозяйствующим помещиком соседней с Тамбовской Орловской губернии, непосредственно наблюдал жизнь крестьян двух этих территорий средней полосы России. </a:t>
            </a:r>
          </a:p>
          <a:p>
            <a:r>
              <a:rPr lang="ru-RU" sz="2000" smtClean="0"/>
              <a:t>B.В. Селиванов, рязанский помещик, был уездным и губернским гласным, также активно занимался хозяйством, постоянно в тех или иных формах взаимодействовал, с крестьянами близких к Тамбовской губернии районов.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Содержимое 2"/>
          <p:cNvSpPr>
            <a:spLocks noGrp="1"/>
          </p:cNvSpPr>
          <p:nvPr>
            <p:ph idx="1"/>
          </p:nvPr>
        </p:nvSpPr>
        <p:spPr>
          <a:xfrm>
            <a:off x="468313" y="476250"/>
            <a:ext cx="6767512" cy="3024188"/>
          </a:xfrm>
        </p:spPr>
        <p:txBody>
          <a:bodyPr/>
          <a:lstStyle/>
          <a:p>
            <a:r>
              <a:rPr lang="ru-RU" sz="2400" smtClean="0"/>
              <a:t>Шталмейстер Его Императорского двора, камергер И. А. Гагарин, считался одним из богатейших землевладельцев уезда и губернии. Ему принадлежали 3944 крепостные души по всей Тамбовщине. Только в Шацком уезде у него было 695 человек, в Елатомском уезде -2820 крепостных.</a:t>
            </a:r>
          </a:p>
        </p:txBody>
      </p:sp>
      <p:pic>
        <p:nvPicPr>
          <p:cNvPr id="17410" name="Picture 2" descr="http://litopys.com.ua/upload/iblock/c58/c58a9573fbe7d6d2d16f79c67d317831.jpg">
            <a:hlinkClick r:id="rId2"/>
          </p:cNvPr>
          <p:cNvPicPr>
            <a:picLocks noChangeAspect="1" noChangeArrowheads="1"/>
          </p:cNvPicPr>
          <p:nvPr/>
        </p:nvPicPr>
        <p:blipFill>
          <a:blip r:embed="rId3" cstate="print"/>
          <a:srcRect/>
          <a:stretch>
            <a:fillRect/>
          </a:stretch>
        </p:blipFill>
        <p:spPr bwMode="auto">
          <a:xfrm>
            <a:off x="2987824" y="3429000"/>
            <a:ext cx="3888432" cy="26125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Содержимое 2"/>
          <p:cNvSpPr>
            <a:spLocks noGrp="1"/>
          </p:cNvSpPr>
          <p:nvPr>
            <p:ph idx="1"/>
          </p:nvPr>
        </p:nvSpPr>
        <p:spPr>
          <a:xfrm>
            <a:off x="323850" y="836613"/>
            <a:ext cx="6448425" cy="3881437"/>
          </a:xfrm>
        </p:spPr>
        <p:txBody>
          <a:bodyPr/>
          <a:lstStyle/>
          <a:p>
            <a:r>
              <a:rPr lang="ru-RU" smtClean="0"/>
              <a:t>Советские историки второй половины XX в. ввели в оборот огромный фактический материал, но, почти не затрагивали экологическую сторону подготовки и проведения отмены крепостного права. В частности, Б. Г. Литвак вычислил, что дореформенный надел тамбовских крестьян составлял 3,2 дес., а после составления уставных грамот он составил 2,8 дес.</a:t>
            </a:r>
          </a:p>
        </p:txBody>
      </p:sp>
      <p:pic>
        <p:nvPicPr>
          <p:cNvPr id="5122" name="Picture 2" descr="http://ic.pics.livejournal.com/atrey/788265/376179/376179_original.jpg">
            <a:hlinkClick r:id="rId2"/>
          </p:cNvPr>
          <p:cNvPicPr>
            <a:picLocks noChangeAspect="1" noChangeArrowheads="1"/>
          </p:cNvPicPr>
          <p:nvPr/>
        </p:nvPicPr>
        <p:blipFill>
          <a:blip r:embed="rId3" cstate="print"/>
          <a:srcRect/>
          <a:stretch>
            <a:fillRect/>
          </a:stretch>
        </p:blipFill>
        <p:spPr bwMode="auto">
          <a:xfrm>
            <a:off x="1763688" y="3068960"/>
            <a:ext cx="3960440" cy="2908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Содержимое 2"/>
          <p:cNvSpPr>
            <a:spLocks noGrp="1"/>
          </p:cNvSpPr>
          <p:nvPr>
            <p:ph idx="1"/>
          </p:nvPr>
        </p:nvSpPr>
        <p:spPr>
          <a:xfrm>
            <a:off x="468313" y="981075"/>
            <a:ext cx="6448425" cy="3879850"/>
          </a:xfrm>
        </p:spPr>
        <p:txBody>
          <a:bodyPr/>
          <a:lstStyle/>
          <a:p>
            <a:r>
              <a:rPr lang="ru-RU" smtClean="0"/>
              <a:t> Для историка наиболее важным показалось то, что отрезки в Тамбовской губернии были самими меньшими в Черноземном Центре – 13 % (Литвак 1991: 157). Но он никак не оценивал размеры до- и пореформенного надела помещичьих крестьян с точки зрения их достаточности.</a:t>
            </a:r>
          </a:p>
        </p:txBody>
      </p:sp>
      <p:pic>
        <p:nvPicPr>
          <p:cNvPr id="4098" name="Picture 2" descr="http://ic.pics.livejournal.com/katoga/2588138/3735796/3735796_original.jpg">
            <a:hlinkClick r:id="rId2"/>
          </p:cNvPr>
          <p:cNvPicPr>
            <a:picLocks noChangeAspect="1" noChangeArrowheads="1"/>
          </p:cNvPicPr>
          <p:nvPr/>
        </p:nvPicPr>
        <p:blipFill>
          <a:blip r:embed="rId3" cstate="print"/>
          <a:srcRect/>
          <a:stretch>
            <a:fillRect/>
          </a:stretch>
        </p:blipFill>
        <p:spPr bwMode="auto">
          <a:xfrm>
            <a:off x="2699792" y="3645024"/>
            <a:ext cx="3258191" cy="24928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rtlCol="0">
            <a:normAutofit fontScale="92500" lnSpcReduction="10000"/>
          </a:bodyPr>
          <a:lstStyle/>
          <a:p>
            <a:pPr fontAlgn="auto">
              <a:spcAft>
                <a:spcPts val="0"/>
              </a:spcAft>
              <a:buFont typeface="Wingdings 3" charset="2"/>
              <a:buChar char=""/>
              <a:defRPr/>
            </a:pPr>
            <a:r>
              <a:rPr lang="ru-RU" sz="2400" dirty="0" smtClean="0">
                <a:solidFill>
                  <a:schemeClr val="tx1">
                    <a:lumMod val="75000"/>
                    <a:lumOff val="25000"/>
                  </a:schemeClr>
                </a:solidFill>
              </a:rPr>
              <a:t> По мнению ученых-аграрников второй половины XIX в., достаточным для нормального ведения крестьянского хозяйства в ЦЧР считался надел земли как сельхозресурса в 12–15 </a:t>
            </a:r>
            <a:r>
              <a:rPr lang="ru-RU" sz="2400" dirty="0" err="1" smtClean="0">
                <a:solidFill>
                  <a:schemeClr val="tx1">
                    <a:lumMod val="75000"/>
                    <a:lumOff val="25000"/>
                  </a:schemeClr>
                </a:solidFill>
              </a:rPr>
              <a:t>дес</a:t>
            </a:r>
            <a:r>
              <a:rPr lang="ru-RU" sz="2400" dirty="0" smtClean="0">
                <a:solidFill>
                  <a:schemeClr val="tx1">
                    <a:lumMod val="75000"/>
                    <a:lumOff val="25000"/>
                  </a:schemeClr>
                </a:solidFill>
              </a:rPr>
              <a:t>. на двор. При пересчете душевых данных Б. Г. Литвака на подворные получается, что крестьяне Тамбовской губернии накануне 1861 г. имели в среднем на двор 12,8 </a:t>
            </a:r>
            <a:r>
              <a:rPr lang="ru-RU" sz="2400" dirty="0" err="1" smtClean="0">
                <a:solidFill>
                  <a:schemeClr val="tx1">
                    <a:lumMod val="75000"/>
                    <a:lumOff val="25000"/>
                  </a:schemeClr>
                </a:solidFill>
              </a:rPr>
              <a:t>дес</a:t>
            </a:r>
            <a:r>
              <a:rPr lang="ru-RU" sz="2400" dirty="0" smtClean="0">
                <a:solidFill>
                  <a:schemeClr val="tx1">
                    <a:lumMod val="75000"/>
                    <a:lumOff val="25000"/>
                  </a:schemeClr>
                </a:solidFill>
              </a:rPr>
              <a:t>., а по условиям реформы получили 11,2 </a:t>
            </a:r>
            <a:r>
              <a:rPr lang="ru-RU" sz="2400" dirty="0" err="1" smtClean="0">
                <a:solidFill>
                  <a:schemeClr val="tx1">
                    <a:lumMod val="75000"/>
                    <a:lumOff val="25000"/>
                  </a:schemeClr>
                </a:solidFill>
              </a:rPr>
              <a:t>дес</a:t>
            </a:r>
            <a:r>
              <a:rPr lang="ru-RU" sz="2400" dirty="0" smtClean="0">
                <a:solidFill>
                  <a:schemeClr val="tx1">
                    <a:lumMod val="75000"/>
                    <a:lumOff val="25000"/>
                  </a:schemeClr>
                </a:solidFill>
              </a:rPr>
              <a:t>. Дворовый надел в результате оказался немного ниже естественной нормы.</a:t>
            </a:r>
          </a:p>
          <a:p>
            <a:pPr fontAlgn="auto">
              <a:spcAft>
                <a:spcPts val="0"/>
              </a:spcAft>
              <a:buFont typeface="Wingdings 3" charset="2"/>
              <a:buChar char=""/>
              <a:defRPr/>
            </a:pPr>
            <a:endParaRPr lang="ru-RU" dirty="0">
              <a:solidFill>
                <a:schemeClr val="tx1">
                  <a:lumMod val="75000"/>
                  <a:lumOff val="2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Содержимое 2"/>
          <p:cNvSpPr>
            <a:spLocks noGrp="1"/>
          </p:cNvSpPr>
          <p:nvPr>
            <p:ph idx="1"/>
          </p:nvPr>
        </p:nvSpPr>
        <p:spPr>
          <a:xfrm>
            <a:off x="395288" y="1052513"/>
            <a:ext cx="6450012" cy="3881437"/>
          </a:xfrm>
        </p:spPr>
        <p:txBody>
          <a:bodyPr/>
          <a:lstStyle/>
          <a:p>
            <a:r>
              <a:rPr lang="ru-RU" smtClean="0"/>
              <a:t>Нарастание экологического кризиса бывшей помещичьей деревни заметили уже современники. Так, в отчете сенатора Мордвинова, ревизовавшего Тамбовскую губернию в 1870-е гг., отмечались явные признаки уменьшения крестьянского благосостояния, связанные во многом с истощением плодородности земли вследствие беспорядочной и хищнической ее обработки .</a:t>
            </a:r>
          </a:p>
        </p:txBody>
      </p:sp>
      <p:pic>
        <p:nvPicPr>
          <p:cNvPr id="2050" name="Picture 2" descr="http://my-old-kupavna.ucoz.ru/_pu/3/80011062.jpg">
            <a:hlinkClick r:id="rId2"/>
          </p:cNvPr>
          <p:cNvPicPr>
            <a:picLocks noChangeAspect="1" noChangeArrowheads="1"/>
          </p:cNvPicPr>
          <p:nvPr/>
        </p:nvPicPr>
        <p:blipFill>
          <a:blip r:embed="rId3" cstate="print"/>
          <a:srcRect/>
          <a:stretch>
            <a:fillRect/>
          </a:stretch>
        </p:blipFill>
        <p:spPr bwMode="auto">
          <a:xfrm>
            <a:off x="2699792" y="3356992"/>
            <a:ext cx="3827015" cy="2947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Содержимое 2"/>
          <p:cNvSpPr>
            <a:spLocks noGrp="1"/>
          </p:cNvSpPr>
          <p:nvPr>
            <p:ph idx="1"/>
          </p:nvPr>
        </p:nvSpPr>
        <p:spPr>
          <a:xfrm>
            <a:off x="395288" y="1125538"/>
            <a:ext cx="7129462" cy="3887787"/>
          </a:xfrm>
        </p:spPr>
        <p:txBody>
          <a:bodyPr/>
          <a:lstStyle/>
          <a:p>
            <a:r>
              <a:rPr lang="ru-RU" sz="2400" smtClean="0"/>
              <a:t>В 1861 году царь Александр Второй, вошедший в отечественную историю как освободитель, подписал Манифест об отмене крепостного права. В Усманском уезде Тамбовской губернии, куда входила большая часть нынешнего Добринского района, накануне отмены крепостного права можно было встретить как помещиков, владеющих десятками тысяч крепостных, так и мелкопоместных, «худородных» бар.</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Содержимое 2"/>
          <p:cNvSpPr>
            <a:spLocks noGrp="1"/>
          </p:cNvSpPr>
          <p:nvPr>
            <p:ph idx="1"/>
          </p:nvPr>
        </p:nvSpPr>
        <p:spPr>
          <a:xfrm>
            <a:off x="539750" y="765175"/>
            <a:ext cx="6911975" cy="4751388"/>
          </a:xfrm>
        </p:spPr>
        <p:txBody>
          <a:bodyPr/>
          <a:lstStyle/>
          <a:p>
            <a:r>
              <a:rPr lang="ru-RU" smtClean="0"/>
              <a:t>Длительное время в крестьянской истории господствовало мнение о тяжелом материальном положении крепостных крестьян, сформировавшееся под влиянием еще народнической историографии. В советское время большевики, объявившие себя очередными «благодетелями» крестьянства, буквально требовали от историков иллюстрирования процесса загнивания крепостного права, особенно постоянного ухудшения условий жизни крепостного крестьянства.</a:t>
            </a:r>
            <a:br>
              <a:rPr lang="ru-RU" smtClean="0"/>
            </a:br>
            <a:r>
              <a:rPr lang="ru-RU" smtClean="0"/>
              <a:t/>
            </a:r>
            <a:br>
              <a:rPr lang="ru-RU" smtClean="0"/>
            </a:br>
            <a:endParaRPr lang="ru-RU" smtClean="0"/>
          </a:p>
        </p:txBody>
      </p:sp>
      <p:pic>
        <p:nvPicPr>
          <p:cNvPr id="16386" name="Picture 2" descr="http://www.dobvesti.ru/images/stories/NEWS9/krep.jpg"/>
          <p:cNvPicPr>
            <a:picLocks noChangeAspect="1" noChangeArrowheads="1"/>
          </p:cNvPicPr>
          <p:nvPr/>
        </p:nvPicPr>
        <p:blipFill>
          <a:blip r:embed="rId2" cstate="print"/>
          <a:srcRect/>
          <a:stretch>
            <a:fillRect/>
          </a:stretch>
        </p:blipFill>
        <p:spPr bwMode="auto">
          <a:xfrm>
            <a:off x="1475656" y="3717032"/>
            <a:ext cx="432435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692150"/>
            <a:ext cx="6408738" cy="4321175"/>
          </a:xfrm>
        </p:spPr>
        <p:txBody>
          <a:bodyPr rtlCol="0">
            <a:normAutofit lnSpcReduction="10000"/>
          </a:bodyPr>
          <a:lstStyle/>
          <a:p>
            <a:pPr fontAlgn="auto">
              <a:spcAft>
                <a:spcPts val="0"/>
              </a:spcAft>
              <a:buFont typeface="Wingdings 3" charset="2"/>
              <a:buChar char=""/>
              <a:defRPr/>
            </a:pPr>
            <a:r>
              <a:rPr lang="ru-RU" sz="2000" dirty="0" smtClean="0">
                <a:solidFill>
                  <a:schemeClr val="tx1">
                    <a:lumMod val="75000"/>
                    <a:lumOff val="25000"/>
                  </a:schemeClr>
                </a:solidFill>
              </a:rPr>
              <a:t>Центрально-черноземные губернии в общем хозяйстве страны занимали в первой половине прошлого века место крупного сельскохозяйственного, прежде всего земледельческого, района. Географически работа охватывает Тамбовскую губернию, в расположении которой четко прослеживалось деление на северную (лесную) и южную (степную) зоны, в которых, в связи с различными природно-климатическими условиями, сложилось разное отношение к земле и другим видам имущества.</a:t>
            </a:r>
            <a:r>
              <a:rPr lang="ru-RU" dirty="0" smtClean="0">
                <a:solidFill>
                  <a:schemeClr val="tx1">
                    <a:lumMod val="75000"/>
                    <a:lumOff val="25000"/>
                  </a:schemeClr>
                </a:solidFill>
              </a:rPr>
              <a:t/>
            </a:r>
            <a:br>
              <a:rPr lang="ru-RU" dirty="0" smtClean="0">
                <a:solidFill>
                  <a:schemeClr val="tx1">
                    <a:lumMod val="75000"/>
                    <a:lumOff val="25000"/>
                  </a:schemeClr>
                </a:solidFill>
              </a:rPr>
            </a:br>
            <a:r>
              <a:rPr lang="ru-RU" dirty="0" smtClean="0">
                <a:solidFill>
                  <a:schemeClr val="tx1">
                    <a:lumMod val="75000"/>
                    <a:lumOff val="25000"/>
                  </a:schemeClr>
                </a:solidFill>
              </a:rPr>
              <a:t/>
            </a:r>
            <a:br>
              <a:rPr lang="ru-RU" dirty="0" smtClean="0">
                <a:solidFill>
                  <a:schemeClr val="tx1">
                    <a:lumMod val="75000"/>
                    <a:lumOff val="25000"/>
                  </a:schemeClr>
                </a:solidFill>
              </a:rPr>
            </a:br>
            <a:r>
              <a:rPr lang="ru-RU" dirty="0" smtClean="0">
                <a:solidFill>
                  <a:schemeClr val="tx1">
                    <a:lumMod val="75000"/>
                    <a:lumOff val="25000"/>
                  </a:schemeClr>
                </a:solidFill>
              </a:rPr>
              <a:t/>
            </a:r>
            <a:br>
              <a:rPr lang="ru-RU" dirty="0" smtClean="0">
                <a:solidFill>
                  <a:schemeClr val="tx1">
                    <a:lumMod val="75000"/>
                    <a:lumOff val="25000"/>
                  </a:schemeClr>
                </a:solidFill>
              </a:rPr>
            </a:br>
            <a:endParaRPr lang="ru-RU" dirty="0">
              <a:solidFill>
                <a:schemeClr val="tx1">
                  <a:lumMod val="75000"/>
                  <a:lumOff val="25000"/>
                </a:schemeClr>
              </a:solidFill>
            </a:endParaRPr>
          </a:p>
        </p:txBody>
      </p:sp>
      <p:pic>
        <p:nvPicPr>
          <p:cNvPr id="15362" name="Picture 2" descr="http://www.leprastuff.ru/data/img/20130109/cc3d0baa1164307d54edac4f01e91475.jpg">
            <a:hlinkClick r:id="rId2"/>
          </p:cNvPr>
          <p:cNvPicPr>
            <a:picLocks noChangeAspect="1" noChangeArrowheads="1"/>
          </p:cNvPicPr>
          <p:nvPr/>
        </p:nvPicPr>
        <p:blipFill>
          <a:blip r:embed="rId3" cstate="print"/>
          <a:srcRect/>
          <a:stretch>
            <a:fillRect/>
          </a:stretch>
        </p:blipFill>
        <p:spPr bwMode="auto">
          <a:xfrm>
            <a:off x="5148064" y="3861048"/>
            <a:ext cx="3691864"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404813"/>
            <a:ext cx="6450013" cy="3879850"/>
          </a:xfrm>
        </p:spPr>
        <p:txBody>
          <a:bodyPr rtlCol="0">
            <a:normAutofit lnSpcReduction="10000"/>
          </a:bodyPr>
          <a:lstStyle/>
          <a:p>
            <a:pPr fontAlgn="auto">
              <a:spcAft>
                <a:spcPts val="0"/>
              </a:spcAft>
              <a:buFont typeface="Wingdings 3" charset="2"/>
              <a:buChar char=""/>
              <a:defRPr/>
            </a:pPr>
            <a:r>
              <a:rPr lang="ru-RU" sz="2400" dirty="0" smtClean="0">
                <a:solidFill>
                  <a:schemeClr val="tx1">
                    <a:lumMod val="75000"/>
                    <a:lumOff val="25000"/>
                  </a:schemeClr>
                </a:solidFill>
              </a:rPr>
              <a:t>В северных уездах, относившихся к лесной, нечерноземной полосе, определенное развитие получили различные промыслы. Крепостные крестьяне здесь были более связаны с рынком и приобретением современного имущества; чем их соседи из южных степных уездов, занятые преимущество выращиванием зерновых культур и жившие натуральным хозяйством. </a:t>
            </a:r>
            <a:r>
              <a:rPr lang="ru-RU" dirty="0" smtClean="0">
                <a:solidFill>
                  <a:schemeClr val="tx1">
                    <a:lumMod val="75000"/>
                    <a:lumOff val="25000"/>
                  </a:schemeClr>
                </a:solidFill>
              </a:rPr>
              <a:t/>
            </a:r>
            <a:br>
              <a:rPr lang="ru-RU" dirty="0" smtClean="0">
                <a:solidFill>
                  <a:schemeClr val="tx1">
                    <a:lumMod val="75000"/>
                    <a:lumOff val="25000"/>
                  </a:schemeClr>
                </a:solidFill>
              </a:rPr>
            </a:br>
            <a:endParaRPr lang="ru-RU" dirty="0" smtClean="0">
              <a:solidFill>
                <a:schemeClr val="tx1">
                  <a:lumMod val="75000"/>
                  <a:lumOff val="25000"/>
                </a:schemeClr>
              </a:solidFill>
            </a:endParaRPr>
          </a:p>
          <a:p>
            <a:pPr fontAlgn="auto">
              <a:spcAft>
                <a:spcPts val="0"/>
              </a:spcAft>
              <a:buFont typeface="Wingdings 3" charset="2"/>
              <a:buChar char=""/>
              <a:defRPr/>
            </a:pPr>
            <a:endParaRPr lang="ru-RU" dirty="0">
              <a:solidFill>
                <a:schemeClr val="tx1">
                  <a:lumMod val="75000"/>
                  <a:lumOff val="25000"/>
                </a:schemeClr>
              </a:solidFill>
            </a:endParaRPr>
          </a:p>
        </p:txBody>
      </p:sp>
      <p:pic>
        <p:nvPicPr>
          <p:cNvPr id="14338" name="Picture 2" descr="http://nester67.narod.ru/MoskowRus/Saltichixa_B.gif">
            <a:hlinkClick r:id="rId2"/>
          </p:cNvPr>
          <p:cNvPicPr>
            <a:picLocks noChangeAspect="1" noChangeArrowheads="1"/>
          </p:cNvPicPr>
          <p:nvPr/>
        </p:nvPicPr>
        <p:blipFill>
          <a:blip r:embed="rId3" cstate="print"/>
          <a:srcRect/>
          <a:stretch>
            <a:fillRect/>
          </a:stretch>
        </p:blipFill>
        <p:spPr bwMode="auto">
          <a:xfrm>
            <a:off x="2699792" y="3861048"/>
            <a:ext cx="3960440" cy="2760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Содержимое 2"/>
          <p:cNvSpPr>
            <a:spLocks noGrp="1"/>
          </p:cNvSpPr>
          <p:nvPr>
            <p:ph idx="1"/>
          </p:nvPr>
        </p:nvSpPr>
        <p:spPr>
          <a:xfrm>
            <a:off x="250825" y="549275"/>
            <a:ext cx="6450013" cy="3879850"/>
          </a:xfrm>
        </p:spPr>
        <p:txBody>
          <a:bodyPr/>
          <a:lstStyle/>
          <a:p>
            <a:r>
              <a:rPr lang="ru-RU" sz="2400" smtClean="0"/>
              <a:t>Выбор Тамбовской губернии также обусловлен тем, что она являлась одной из типичных барщинных земледельческих губерний Центральной России, где имущественное положение крепостных во многом зависело от всегда находившегося «под боком» помещика или его управляющего. </a:t>
            </a:r>
            <a:r>
              <a:rPr lang="ru-RU" smtClean="0"/>
              <a:t/>
            </a:r>
            <a:br>
              <a:rPr lang="ru-RU" smtClean="0"/>
            </a:br>
            <a:endParaRPr lang="ru-RU" smtClean="0"/>
          </a:p>
        </p:txBody>
      </p:sp>
      <p:pic>
        <p:nvPicPr>
          <p:cNvPr id="13314" name="Picture 2" descr="http://img0.liveinternet.ru/images/attach/c/2/71/528/71528137_1299199731_attach.jpg">
            <a:hlinkClick r:id="rId2"/>
          </p:cNvPr>
          <p:cNvPicPr>
            <a:picLocks noChangeAspect="1" noChangeArrowheads="1"/>
          </p:cNvPicPr>
          <p:nvPr/>
        </p:nvPicPr>
        <p:blipFill>
          <a:blip r:embed="rId3" cstate="print"/>
          <a:srcRect/>
          <a:stretch>
            <a:fillRect/>
          </a:stretch>
        </p:blipFill>
        <p:spPr bwMode="auto">
          <a:xfrm>
            <a:off x="2771800" y="3789040"/>
            <a:ext cx="3569448" cy="2564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Содержимое 2"/>
          <p:cNvSpPr>
            <a:spLocks noGrp="1"/>
          </p:cNvSpPr>
          <p:nvPr>
            <p:ph idx="1"/>
          </p:nvPr>
        </p:nvSpPr>
        <p:spPr>
          <a:xfrm>
            <a:off x="323850" y="692150"/>
            <a:ext cx="6448425" cy="3881438"/>
          </a:xfrm>
        </p:spPr>
        <p:txBody>
          <a:bodyPr/>
          <a:lstStyle/>
          <a:p>
            <a:r>
              <a:rPr lang="ru-RU" sz="2400" smtClean="0"/>
              <a:t>Хронологические рамки работы включают в себя первую половину XIX в., когда крепостное право оформилось, а территория Тамбовской губернии была окончательно освоена (колонизована). В этот период в хозяйстве крепостных крестьян преобладало земледелие, а скотоводство играло вспомогательную роль. Влияние рынка здесь еще было слабым, большинство продуктов и товаров, необходимых в хозяйстве, производилось самостоятельно. То, что не могло быть произведено в личном хозяйстве по каким-либо причинам, приобреталось на ярмарках или торгах. </a:t>
            </a:r>
            <a:br>
              <a:rPr lang="ru-RU" sz="2400" smtClean="0"/>
            </a:br>
            <a:endParaRPr lang="ru-RU" sz="2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Содержимое 2"/>
          <p:cNvSpPr>
            <a:spLocks noGrp="1"/>
          </p:cNvSpPr>
          <p:nvPr>
            <p:ph idx="1"/>
          </p:nvPr>
        </p:nvSpPr>
        <p:spPr>
          <a:xfrm>
            <a:off x="250825" y="765175"/>
            <a:ext cx="6450013" cy="3168650"/>
          </a:xfrm>
        </p:spPr>
        <p:txBody>
          <a:bodyPr/>
          <a:lstStyle/>
          <a:p>
            <a:r>
              <a:rPr lang="ru-RU" sz="2000" smtClean="0"/>
              <a:t>В историческом музее тамбовский историк XIX в. И.И. Дубасов познакомился с рукописной книгой 1821 г., принадлежавшей бывшему генерал-губернатору А.Д. Балашову. Книга заключает в себе статистическое описание вверенных Балашову пяти губерний. Из этого описания видно, что Тамбовская губерния уже в первой четверти XIX в. отличалась особенным земледельческим развитием. </a:t>
            </a:r>
            <a:br>
              <a:rPr lang="ru-RU" sz="2000" smtClean="0"/>
            </a:br>
            <a:endParaRPr lang="ru-RU" sz="2000" smtClean="0"/>
          </a:p>
        </p:txBody>
      </p:sp>
      <p:pic>
        <p:nvPicPr>
          <p:cNvPr id="11266" name="Picture 2" descr="http://i045.radikal.ru/1101/8b/cc9a9433bc3f.jpg">
            <a:hlinkClick r:id="rId2"/>
          </p:cNvPr>
          <p:cNvPicPr>
            <a:picLocks noChangeAspect="1" noChangeArrowheads="1"/>
          </p:cNvPicPr>
          <p:nvPr/>
        </p:nvPicPr>
        <p:blipFill>
          <a:blip r:embed="rId3" cstate="print"/>
          <a:srcRect/>
          <a:stretch>
            <a:fillRect/>
          </a:stretch>
        </p:blipFill>
        <p:spPr bwMode="auto">
          <a:xfrm>
            <a:off x="5724128" y="3068960"/>
            <a:ext cx="2250767" cy="33794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Содержимое 2"/>
          <p:cNvSpPr>
            <a:spLocks noGrp="1"/>
          </p:cNvSpPr>
          <p:nvPr>
            <p:ph idx="1"/>
          </p:nvPr>
        </p:nvSpPr>
        <p:spPr>
          <a:xfrm>
            <a:off x="179388" y="908050"/>
            <a:ext cx="7129462" cy="2881313"/>
          </a:xfrm>
        </p:spPr>
        <p:txBody>
          <a:bodyPr/>
          <a:lstStyle/>
          <a:p>
            <a:r>
              <a:rPr lang="ru-RU" smtClean="0"/>
              <a:t>В 1993 г. в России вышла монография- американского историка. С.Л. Хока, в которой он на основе материалов, села Петровское Тамбовской губернии — центра Петровского имения Гагариных - размышляет о крепостном праве и социальном контроле в России. В противовес ИД. Ковальченко, он считает, что крестьяне этого села степной зоны по ряду показателей жили лучше, чем их современные собратья в европейских странах, в частности во Франции. </a:t>
            </a:r>
            <a:br>
              <a:rPr lang="ru-RU" smtClean="0"/>
            </a:br>
            <a:r>
              <a:rPr lang="ru-RU" smtClean="0"/>
              <a:t/>
            </a:r>
            <a:br>
              <a:rPr lang="ru-RU" smtClean="0"/>
            </a:br>
            <a:endParaRPr lang="ru-RU" smtClean="0"/>
          </a:p>
        </p:txBody>
      </p:sp>
      <p:pic>
        <p:nvPicPr>
          <p:cNvPr id="6146" name="Picture 2" descr="http://www.uralcci.com/images/photogallery/3c0558f4b5c3d42a0834cce677c65c4c.jpg">
            <a:hlinkClick r:id="rId2"/>
          </p:cNvPr>
          <p:cNvPicPr>
            <a:picLocks noChangeAspect="1" noChangeArrowheads="1"/>
          </p:cNvPicPr>
          <p:nvPr/>
        </p:nvPicPr>
        <p:blipFill>
          <a:blip r:embed="rId3" cstate="print"/>
          <a:srcRect/>
          <a:stretch>
            <a:fillRect/>
          </a:stretch>
        </p:blipFill>
        <p:spPr bwMode="auto">
          <a:xfrm>
            <a:off x="3563888" y="3429000"/>
            <a:ext cx="3191718" cy="3068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SalesStrategy_FacetGreenTheme_16x9_TP103418064" id="{D87256E1-9872-493E-B720-92FCF51AA491}" vid="{31F67606-90CF-4D61-9B50-ABDC4CD7DD71}"/>
    </a:ext>
  </a:extLst>
</a:theme>
</file>

<file path=docProps/app.xml><?xml version="1.0" encoding="utf-8"?>
<Properties xmlns="http://schemas.openxmlformats.org/officeDocument/2006/extended-properties" xmlns:vt="http://schemas.openxmlformats.org/officeDocument/2006/docPropsVTypes">
  <Template>TS103418065</Template>
  <TotalTime>49</TotalTime>
  <Words>865</Words>
  <Application>Microsoft Office PowerPoint</Application>
  <PresentationFormat>Экран (4:3)</PresentationFormat>
  <Paragraphs>22</Paragraphs>
  <Slides>18</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4</vt:i4>
      </vt:variant>
      <vt:variant>
        <vt:lpstr>Заголовки слайдов</vt:lpstr>
      </vt:variant>
      <vt:variant>
        <vt:i4>18</vt:i4>
      </vt:variant>
    </vt:vector>
  </HeadingPairs>
  <TitlesOfParts>
    <vt:vector size="26" baseType="lpstr">
      <vt:lpstr>Trebuchet MS</vt:lpstr>
      <vt:lpstr>Arial</vt:lpstr>
      <vt:lpstr>Wingdings 3</vt:lpstr>
      <vt:lpstr>Calibri</vt:lpstr>
      <vt:lpstr>Facet</vt:lpstr>
      <vt:lpstr>Facet</vt:lpstr>
      <vt:lpstr>Facet</vt:lpstr>
      <vt:lpstr>Facet</vt:lpstr>
      <vt:lpstr>Отмена крепостного права. §24</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Отмена крепостного права. §24</dc:title>
  <dc:creator>user</dc:creator>
  <cp:lastModifiedBy>Юля</cp:lastModifiedBy>
  <cp:revision>6</cp:revision>
  <dcterms:created xsi:type="dcterms:W3CDTF">2014-03-06T19:13:38Z</dcterms:created>
  <dcterms:modified xsi:type="dcterms:W3CDTF">2014-12-28T16:50:28Z</dcterms:modified>
</cp:coreProperties>
</file>