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Sixth level</a:t>
            </a:r>
          </a:p>
          <a:p>
            <a:pPr lvl="6"/>
            <a:r>
              <a:rPr lang="ru-RU" dirty="0" smtClean="0"/>
              <a:t>Seventh level</a:t>
            </a:r>
          </a:p>
          <a:p>
            <a:pPr lvl="7"/>
            <a:r>
              <a:rPr lang="ru-RU" dirty="0" smtClean="0"/>
              <a:t>Eighth level</a:t>
            </a:r>
          </a:p>
          <a:p>
            <a:pPr lvl="8"/>
            <a:r>
              <a:rPr lang="ru-RU" dirty="0" smtClean="0"/>
              <a:t>Ninth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F9D8D1-4629-47D6-BF0E-62EC7A3D1B4A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361035-0E36-4A64-8633-588C2CB55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462341" cy="356956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 страницам истории Екатеринбургской  городской Думы</a:t>
            </a:r>
            <a:endParaRPr lang="ru-RU" i="1" dirty="0"/>
          </a:p>
        </p:txBody>
      </p:sp>
      <p:pic>
        <p:nvPicPr>
          <p:cNvPr id="3" name="Picture 7" descr="\\Hp\обмениао\000_Документы ИАО\Дерягина Юля\август 2012\sit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666356" cy="26761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456384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/>
              <a:t>Гласные Екатеринбургской думы продолжали свою работу на благо города. На одном из своих последних заседаний в декабре 1906 года городская дума приняла два </a:t>
            </a:r>
            <a:r>
              <a:rPr lang="ru-RU" sz="2000" i="1" dirty="0" smtClean="0"/>
              <a:t>важных решения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об </a:t>
            </a:r>
            <a:r>
              <a:rPr lang="ru-RU" sz="2000" i="1" dirty="0"/>
              <a:t>обеспечении нормального отдыха служащих в торговых и ремесленных заведениях, складах и конторах. </a:t>
            </a: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«Об открытии трактирных заведений с горячей пищей, легкими виноградными винами, пивом, фруктовыми водами, с читальным залом, без водки и карточных игр».</a:t>
            </a:r>
            <a:br>
              <a:rPr lang="ru-RU" sz="2000" i="1" dirty="0" smtClean="0"/>
            </a:br>
            <a:endParaRPr lang="ru-RU" sz="2000" i="1" dirty="0"/>
          </a:p>
        </p:txBody>
      </p:sp>
      <p:pic>
        <p:nvPicPr>
          <p:cNvPr id="4" name="Рисунок 3" descr="Паровая мельница И_ Симанова в Екатеринбурге_ Фото 1890-х гг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4923314" cy="3672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920" y="414908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1910 году дума разработала план развития городского хозяйства на 5-6 лет. К сожалению, реализовали его только частично: первая мировая война опрокинула все планы…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8840" cy="1143000"/>
          </a:xfrm>
        </p:spPr>
        <p:txBody>
          <a:bodyPr/>
          <a:lstStyle/>
          <a:p>
            <a:pPr algn="ctr"/>
            <a:r>
              <a:rPr lang="ru-RU" b="1" i="1" dirty="0" smtClean="0"/>
              <a:t>Дума между революцией и войной </a:t>
            </a:r>
            <a:br>
              <a:rPr lang="ru-RU" b="1" i="1" dirty="0" smtClean="0"/>
            </a:br>
            <a:r>
              <a:rPr lang="ru-RU" b="1" i="1" dirty="0" smtClean="0"/>
              <a:t>1917 -1945 гг.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374441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/>
              <a:t>В июле 1914 года Германия объявила </a:t>
            </a:r>
            <a:r>
              <a:rPr lang="ru-RU" sz="2400" i="1" dirty="0" smtClean="0"/>
              <a:t>России </a:t>
            </a:r>
            <a:r>
              <a:rPr lang="ru-RU" sz="2400" i="1" dirty="0"/>
              <a:t>войну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i="1" dirty="0" smtClean="0"/>
              <a:t>В первые месяцы войны дума заседает по несколько раз в неделю.</a:t>
            </a:r>
          </a:p>
          <a:p>
            <a:pPr>
              <a:buNone/>
            </a:pPr>
            <a:r>
              <a:rPr lang="ru-RU" sz="2400" i="1" dirty="0" smtClean="0"/>
              <a:t>В </a:t>
            </a:r>
            <a:r>
              <a:rPr lang="ru-RU" sz="2400" i="1" dirty="0"/>
              <a:t>тот </a:t>
            </a:r>
            <a:r>
              <a:rPr lang="ru-RU" sz="2400" i="1" dirty="0" smtClean="0"/>
              <a:t>исторический </a:t>
            </a:r>
            <a:r>
              <a:rPr lang="ru-RU" sz="2400" i="1" dirty="0"/>
              <a:t>день кроме городского самоуправления в городе не оставалось никакой власти.</a:t>
            </a:r>
          </a:p>
        </p:txBody>
      </p:sp>
      <p:pic>
        <p:nvPicPr>
          <p:cNvPr id="4" name="Рисунок 3" descr="e4155be444ec0c15b13fa0b76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492896"/>
            <a:ext cx="4680520" cy="35729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1960" y="14127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i="1" dirty="0" smtClean="0"/>
              <a:t>Февральская революция 1917 года — один из самых драматичных периодов нашей истории.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090122130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409571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467544" y="332656"/>
            <a:ext cx="8064500" cy="540067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 2 </a:t>
            </a:r>
            <a:r>
              <a:rPr lang="ru-RU" sz="2400" i="1" dirty="0"/>
              <a:t>ноября в Екатеринбурге образовался революционный комитет, объявивший, что ему принадлежит вся городская </a:t>
            </a:r>
            <a:r>
              <a:rPr lang="ru-RU" sz="2400" i="1" dirty="0" smtClean="0"/>
              <a:t>власть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 5 ноября состоялись </a:t>
            </a:r>
            <a:r>
              <a:rPr lang="ru-RU" sz="2400" i="1" dirty="0"/>
              <a:t>выборы в новую, демократическую думу. </a:t>
            </a:r>
            <a:endParaRPr lang="ru-RU" sz="2400" i="1" dirty="0" smtClean="0"/>
          </a:p>
          <a:p>
            <a:r>
              <a:rPr lang="ru-RU" sz="2400" i="1" dirty="0" smtClean="0"/>
              <a:t>Из </a:t>
            </a:r>
            <a:r>
              <a:rPr lang="ru-RU" sz="2400" i="1" dirty="0"/>
              <a:t>85 мест 39 получили большевики. </a:t>
            </a: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11 ноября дореволюционная дума собралась в последний раз.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2736304" cy="1152128"/>
          </a:xfrm>
        </p:spPr>
        <p:txBody>
          <a:bodyPr/>
          <a:lstStyle/>
          <a:p>
            <a:r>
              <a:rPr lang="ru-RU" b="1" i="1" dirty="0" smtClean="0"/>
              <a:t>Дума 1917 г.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1" y="332656"/>
            <a:ext cx="5400601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Новая </a:t>
            </a:r>
            <a:r>
              <a:rPr lang="ru-RU" sz="3200" i="1" dirty="0"/>
              <a:t>дума </a:t>
            </a:r>
            <a:r>
              <a:rPr lang="ru-RU" sz="3200" i="1" dirty="0" smtClean="0"/>
              <a:t>обозначила свою позицию: </a:t>
            </a:r>
          </a:p>
          <a:p>
            <a:pPr>
              <a:buNone/>
            </a:pPr>
            <a:r>
              <a:rPr lang="ru-RU" sz="3200" i="1" dirty="0" smtClean="0"/>
              <a:t> </a:t>
            </a:r>
            <a:r>
              <a:rPr lang="ru-RU" sz="3200" i="1" dirty="0"/>
              <a:t>«Волею екатеринбургских рабочих, солдат и всей обездоленной демократии большевики посланы в городскую думу… Не безучастными зрителями пришли мы сюда, а воюющей, нападающей стороной; здесь мы поведем беспощадную войну с имущими классами…»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obshestvo_2777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164" r="18164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2648232" cy="5399112"/>
          </a:xfrm>
        </p:spPr>
        <p:txBody>
          <a:bodyPr>
            <a:noAutofit/>
          </a:bodyPr>
          <a:lstStyle/>
          <a:p>
            <a:r>
              <a:rPr lang="ru-RU" sz="2200" i="1" dirty="0"/>
              <a:t>В 1919 году у руля городской власти встал Совет рабочих, крестьянских и красноармейских депутатов. </a:t>
            </a:r>
            <a:endParaRPr lang="ru-RU" sz="2200" i="1" dirty="0" smtClean="0"/>
          </a:p>
          <a:p>
            <a:r>
              <a:rPr lang="ru-RU" sz="2200" i="1" dirty="0" smtClean="0"/>
              <a:t>В 1923 </a:t>
            </a:r>
            <a:r>
              <a:rPr lang="ru-RU" sz="2200" i="1" dirty="0"/>
              <a:t>году Екатеринбургу исполнилось 200 лет. </a:t>
            </a:r>
            <a:r>
              <a:rPr lang="ru-RU" sz="2200" i="1" dirty="0" smtClean="0"/>
              <a:t> </a:t>
            </a:r>
          </a:p>
          <a:p>
            <a:r>
              <a:rPr lang="ru-RU" sz="2200" i="1" dirty="0" smtClean="0"/>
              <a:t>Именно </a:t>
            </a:r>
            <a:r>
              <a:rPr lang="ru-RU" sz="2200" i="1" dirty="0"/>
              <a:t>тогда появилась идея о переименовании его в Свердловск. Соответствующее решение пленум горсовета принял 14 октября 1924 года.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72808" cy="56693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Дума в военные и послевоенные  годы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784887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cs typeface="Arial" pitchFamily="34" charset="0"/>
              </a:rPr>
              <a:t>В декабре 1947 года состоялись выборы в горсовет депутатов трудящихся второго созыва. </a:t>
            </a:r>
            <a:r>
              <a:rPr lang="ru-RU" i="1" dirty="0" smtClean="0">
                <a:cs typeface="Arial" pitchFamily="34" charset="0"/>
              </a:rPr>
              <a:t>Городской </a:t>
            </a:r>
            <a:r>
              <a:rPr lang="ru-RU" i="1" dirty="0">
                <a:cs typeface="Arial" pitchFamily="34" charset="0"/>
              </a:rPr>
              <a:t>Совет решал дела «земные</a:t>
            </a:r>
            <a:r>
              <a:rPr lang="ru-RU" i="1" dirty="0" smtClean="0">
                <a:cs typeface="Arial" pitchFamily="34" charset="0"/>
              </a:rPr>
              <a:t>»:</a:t>
            </a:r>
          </a:p>
          <a:p>
            <a:r>
              <a:rPr lang="ru-RU" i="1" dirty="0" smtClean="0">
                <a:cs typeface="Arial" pitchFamily="34" charset="0"/>
              </a:rPr>
              <a:t> </a:t>
            </a:r>
            <a:r>
              <a:rPr lang="ru-RU" i="1" dirty="0">
                <a:cs typeface="Arial" pitchFamily="34" charset="0"/>
              </a:rPr>
              <a:t>коммунальное хозяйство,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бытовое </a:t>
            </a:r>
            <a:r>
              <a:rPr lang="ru-RU" i="1" dirty="0">
                <a:cs typeface="Arial" pitchFamily="34" charset="0"/>
              </a:rPr>
              <a:t>обслуживание,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местная </a:t>
            </a:r>
            <a:r>
              <a:rPr lang="ru-RU" i="1" dirty="0">
                <a:cs typeface="Arial" pitchFamily="34" charset="0"/>
              </a:rPr>
              <a:t>промышленность,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городской </a:t>
            </a:r>
            <a:r>
              <a:rPr lang="ru-RU" i="1" dirty="0">
                <a:cs typeface="Arial" pitchFamily="34" charset="0"/>
              </a:rPr>
              <a:t>транспорт,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школы </a:t>
            </a:r>
            <a:r>
              <a:rPr lang="ru-RU" i="1" dirty="0">
                <a:cs typeface="Arial" pitchFamily="34" charset="0"/>
              </a:rPr>
              <a:t>и детские сады. </a:t>
            </a:r>
            <a:endParaRPr lang="ru-RU" i="1" dirty="0" smtClean="0">
              <a:cs typeface="Arial" pitchFamily="34" charset="0"/>
            </a:endParaRPr>
          </a:p>
          <a:p>
            <a:endParaRPr lang="ru-RU" i="1" dirty="0"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cs typeface="Arial" pitchFamily="34" charset="0"/>
              </a:rPr>
              <a:t>     На </a:t>
            </a:r>
            <a:r>
              <a:rPr lang="ru-RU" i="1" dirty="0">
                <a:cs typeface="Arial" pitchFamily="34" charset="0"/>
              </a:rPr>
              <a:t>площади 1905 года как знак перемен вместо старого трехэтажного выросло пятиэтажное здание горсовета с часами и шпилем на башне. </a:t>
            </a:r>
          </a:p>
        </p:txBody>
      </p:sp>
      <p:pic>
        <p:nvPicPr>
          <p:cNvPr id="5" name="Рисунок 4" descr="goroda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4752528" cy="3326769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545632"/>
            <a:ext cx="6032611" cy="33123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i="1" dirty="0" smtClean="0"/>
              <a:t>Решением </a:t>
            </a:r>
            <a:r>
              <a:rPr lang="ru-RU" sz="2800" i="1" dirty="0"/>
              <a:t>Екатеринбургского городского собрания представителей от 5 января 1995 года № 11/4 городской представительный орган переименован в Екатеринбургскую городскую Думу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/>
              <a:t>В результате выборов представительного органа города Екатеринбурга, состоявшихся 10 апреля 1994 года, было создано Екатеринбургское городское собрание представителей.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8856" y="332656"/>
            <a:ext cx="5725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/>
              <a:t>Развитие Думы в 1991- 2009 гг.</a:t>
            </a:r>
          </a:p>
        </p:txBody>
      </p:sp>
      <p:pic>
        <p:nvPicPr>
          <p:cNvPr id="9" name="Рисунок 8" descr="grey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2990850" cy="223837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2952328" cy="4248472"/>
          </a:xfrm>
        </p:spPr>
        <p:txBody>
          <a:bodyPr>
            <a:noAutofit/>
          </a:bodyPr>
          <a:lstStyle/>
          <a:p>
            <a:r>
              <a:rPr lang="ru-RU" sz="2400" i="1" dirty="0"/>
              <a:t>Первое заседание Екатеринбургской городской Думы состоялось 20 июня 1996 года. </a:t>
            </a:r>
            <a:endParaRPr lang="ru-RU" sz="2400" i="1" dirty="0" smtClean="0"/>
          </a:p>
          <a:p>
            <a:r>
              <a:rPr lang="ru-RU" sz="2400" i="1" dirty="0"/>
              <a:t>1 марта 2009 года состоялись выборы депутатов Екатеринбургской городской Думы пятого созыва. </a:t>
            </a:r>
            <a:endParaRPr lang="ru-RU" sz="2400" i="1" dirty="0" smtClean="0"/>
          </a:p>
        </p:txBody>
      </p:sp>
      <p:pic>
        <p:nvPicPr>
          <p:cNvPr id="4" name="Рисунок 3" descr="silin_j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6673"/>
            <a:ext cx="2600860" cy="2952328"/>
          </a:xfrm>
          <a:prstGeom prst="rect">
            <a:avLst/>
          </a:prstGeom>
        </p:spPr>
      </p:pic>
      <p:pic>
        <p:nvPicPr>
          <p:cNvPr id="5" name="Рисунок 4" descr="411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56992"/>
            <a:ext cx="2016224" cy="30311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16216" y="548680"/>
            <a:ext cx="2411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Председателем Екатеринбургской городской Думы третьего созыва был избран Силин Яков Петрович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717032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На этом заседании Председателем Екатеринбургской городской Думы пятого созыва был избран Порунов Евгений Николаевич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068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Дума 1996 -2012 гг.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251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3600400" cy="2404138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0648"/>
            <a:ext cx="525658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200" i="1" dirty="0" smtClean="0"/>
              <a:t>Действуют 8 </a:t>
            </a:r>
            <a:r>
              <a:rPr lang="ru-RU" sz="2200" i="1" dirty="0"/>
              <a:t>постоянных комиссий 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бюджету и экономической политике;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муниципальной собственности;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экономическому развитию и инвестициям, промышленности и предпринимательской деятельности;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городскому хозяйству, градостроительству и землепользованию;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социальной защите и здравоохранению;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развитию образования, науки, физической культуры, спорта и молодежной политике;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местному самоуправлению, культурной и информационной политике и связям с общественностью;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>– по безопасности жизнедеятельности населения.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Деятельность Думы сегодня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924944"/>
            <a:ext cx="7795890" cy="3289176"/>
          </a:xfrm>
        </p:spPr>
        <p:txBody>
          <a:bodyPr/>
          <a:lstStyle/>
          <a:p>
            <a:pPr algn="ctr"/>
            <a:r>
              <a:rPr lang="ru-RU" sz="60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Екатеринбургской городской Думе 225 лет! </a:t>
            </a:r>
            <a:endParaRPr lang="ru-RU" sz="6000" b="1" i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632848" cy="223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/>
              <a:t>В соответствии с Решениями Екатеринбургской городской Думы </a:t>
            </a:r>
            <a:r>
              <a:rPr lang="ru-RU" sz="2800" i="1" dirty="0" smtClean="0"/>
              <a:t>«</a:t>
            </a:r>
            <a:r>
              <a:rPr lang="ru-RU" sz="2800" i="1" dirty="0"/>
              <a:t>О внесении изменений в Устав муниципального образования «город Екатеринбург» срок полномочий депутатов городской Думы шестого созыва составит 5 лет, численный состав депутатов городской Думы шестого созыва определен в количестве 36 человек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2376264" cy="1087338"/>
          </a:xfrm>
        </p:spPr>
        <p:txBody>
          <a:bodyPr/>
          <a:lstStyle/>
          <a:p>
            <a:r>
              <a:rPr lang="ru-RU" b="1" i="1" dirty="0" smtClean="0"/>
              <a:t>Рождение Думы</a:t>
            </a:r>
            <a:endParaRPr lang="ru-RU" b="1" i="1" dirty="0"/>
          </a:p>
        </p:txBody>
      </p:sp>
      <p:pic>
        <p:nvPicPr>
          <p:cNvPr id="4" name="Рисунок 3" descr="811f9-052083ad6a9c5d35fb70ef4f1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112568" cy="6227991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2952328" cy="5400600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cs typeface="Arial" pitchFamily="34" charset="0"/>
              </a:rPr>
              <a:t>Представительный орган власти в Екатеринбурге появился еще во времена </a:t>
            </a:r>
          </a:p>
          <a:p>
            <a:r>
              <a:rPr lang="ru-RU" sz="2200" i="1" dirty="0" smtClean="0">
                <a:cs typeface="Arial" pitchFamily="34" charset="0"/>
              </a:rPr>
              <a:t>Екатерины II. 21 апреля 1785 года императрица издает очень важный в истории городского самоуправления документ — «Жалованную грамоту городам». Именно эта грамота и ввела в обиход понятие «городская дума».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0277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03-010.jpg"/>
          <p:cNvPicPr>
            <a:picLocks noChangeAspect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54842" y="260648"/>
            <a:ext cx="8961588" cy="604867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04665"/>
            <a:ext cx="8208912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/>
              <a:t>В Екатеринбурге первое заседание общей городской Думы состоялось 12 ноября 1787 года (по новому стилю исчисления — 23 ноября</a:t>
            </a:r>
            <a:r>
              <a:rPr lang="ru-RU" sz="2400" i="1" dirty="0" smtClean="0"/>
              <a:t>).</a:t>
            </a:r>
          </a:p>
          <a:p>
            <a:pPr>
              <a:buNone/>
            </a:pPr>
            <a:r>
              <a:rPr lang="ru-RU" sz="2400" i="1" dirty="0" smtClean="0"/>
              <a:t>Первое заседание прошло в доме на берегу Исети. Здание было специально откуплено для городских собраний. На этом месте в настоящее время расположен Дом мира и дружбы.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980728"/>
            <a:ext cx="2432208" cy="5112568"/>
          </a:xfrm>
        </p:spPr>
        <p:txBody>
          <a:bodyPr>
            <a:noAutofit/>
          </a:bodyPr>
          <a:lstStyle/>
          <a:p>
            <a:r>
              <a:rPr lang="ru-RU" i="1" dirty="0" smtClean="0"/>
              <a:t>Первым городским головой был избран купец Меркурий Рязанов, который и возглавил думскую работу. 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" name="Рисунок 4" descr="2010021611513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02" r="1202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/>
              <a:t>Гласные начали свою </a:t>
            </a:r>
            <a:r>
              <a:rPr lang="ru-RU" i="1" dirty="0" smtClean="0"/>
              <a:t>деятельность</a:t>
            </a:r>
          </a:p>
          <a:p>
            <a:r>
              <a:rPr lang="ru-RU" i="1" dirty="0" smtClean="0"/>
              <a:t> составление </a:t>
            </a:r>
            <a:r>
              <a:rPr lang="ru-RU" i="1" dirty="0"/>
              <a:t>городской обывательской книги, куда в алфавитном порядке были внесены все жители </a:t>
            </a:r>
            <a:r>
              <a:rPr lang="ru-RU" i="1" dirty="0" smtClean="0"/>
              <a:t>города</a:t>
            </a:r>
          </a:p>
          <a:p>
            <a:r>
              <a:rPr lang="ru-RU" i="1" dirty="0" smtClean="0"/>
              <a:t> </a:t>
            </a:r>
            <a:r>
              <a:rPr lang="ru-RU" i="1" dirty="0"/>
              <a:t>За пьянство, распутство и дерзостные поступки мещан отдавали в рекруты. </a:t>
            </a:r>
            <a:endParaRPr lang="ru-RU" i="1" dirty="0" smtClean="0"/>
          </a:p>
          <a:p>
            <a:r>
              <a:rPr lang="ru-RU" i="1" dirty="0" smtClean="0"/>
              <a:t>Много </a:t>
            </a:r>
            <a:r>
              <a:rPr lang="ru-RU" i="1" dirty="0"/>
              <a:t>времени и сил дума отдавала вопросам благоустройства: мощению улиц, поддержанию их в чистоте. </a:t>
            </a:r>
          </a:p>
          <a:p>
            <a:r>
              <a:rPr lang="ru-RU" i="1" dirty="0" smtClean="0"/>
              <a:t>Уделялось </a:t>
            </a:r>
            <a:r>
              <a:rPr lang="ru-RU" i="1" dirty="0"/>
              <a:t>огромное внимание работе школ и училищ, организации торговли.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ноябре 1791 года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городская </a:t>
            </a:r>
            <a:r>
              <a:rPr lang="ru-RU" i="1" dirty="0"/>
              <a:t>дума </a:t>
            </a:r>
            <a:r>
              <a:rPr lang="ru-RU" i="1" dirty="0" smtClean="0"/>
              <a:t>объявила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/>
              <a:t>о том, что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в </a:t>
            </a:r>
            <a:r>
              <a:rPr lang="ru-RU" i="1" dirty="0"/>
              <a:t>Екатеринбурге </a:t>
            </a:r>
            <a:r>
              <a:rPr lang="ru-RU" i="1" dirty="0" smtClean="0"/>
              <a:t>будет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/>
              <a:t>построен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каменный </a:t>
            </a:r>
            <a:r>
              <a:rPr lang="ru-RU" i="1" dirty="0"/>
              <a:t>гостиный двор.</a:t>
            </a:r>
          </a:p>
        </p:txBody>
      </p:sp>
      <p:pic>
        <p:nvPicPr>
          <p:cNvPr id="4" name="Рисунок 3" descr="ekb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212976"/>
            <a:ext cx="5118362" cy="29857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32048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600" i="1" dirty="0"/>
              <a:t>Г</a:t>
            </a:r>
            <a:r>
              <a:rPr lang="ru-RU" sz="2600" i="1" dirty="0" smtClean="0"/>
              <a:t>ородская </a:t>
            </a:r>
            <a:r>
              <a:rPr lang="ru-RU" sz="2600" i="1" dirty="0"/>
              <a:t>дума выступила инициатором открытия в городе воспитательного сиротского дома, организовала сбор средств на ремонт здания для него. </a:t>
            </a:r>
            <a:r>
              <a:rPr lang="ru-RU" sz="2600" i="1" dirty="0" smtClean="0"/>
              <a:t/>
            </a:r>
            <a:br>
              <a:rPr lang="ru-RU" sz="2600" i="1" dirty="0" smtClean="0"/>
            </a:br>
            <a:r>
              <a:rPr lang="ru-RU" sz="2600" i="1" dirty="0"/>
              <a:t>     Во время Отечественной войны 1812 года жители города по инициативе думы собрали значительные денежные суммы на обмундирование и вооружение войск, а также в фонд поддержки людей, пострадавших от военных действий. </a:t>
            </a:r>
          </a:p>
        </p:txBody>
      </p:sp>
      <p:pic>
        <p:nvPicPr>
          <p:cNvPr id="4" name="Рисунок 3" descr="orgdrav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528392" cy="4692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/>
              <a:t>Деятельность Думы 1806-1863 гг.</a:t>
            </a:r>
            <a:endParaRPr lang="ru-RU" sz="32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eksandr_st_18833217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01350"/>
            <a:ext cx="4392488" cy="5856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608512" cy="108012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Дума в 1870-1892 гг.</a:t>
            </a:r>
            <a:endParaRPr lang="ru-RU" sz="36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4427984" cy="6264696"/>
          </a:xfrm>
        </p:spPr>
        <p:txBody>
          <a:bodyPr>
            <a:normAutofit fontScale="92500" lnSpcReduction="10000"/>
          </a:bodyPr>
          <a:lstStyle/>
          <a:p>
            <a:r>
              <a:rPr lang="ru-RU" sz="2900" i="1" dirty="0" smtClean="0"/>
              <a:t>В 1870 году Император Александр II выпустил новое Городовое положение. Местная власть получила самостоятельность, а за правительственными органами осталось лишь право наблюдения и контроля.</a:t>
            </a:r>
          </a:p>
          <a:p>
            <a:r>
              <a:rPr lang="ru-RU" sz="2900" i="1" dirty="0" smtClean="0"/>
              <a:t> «Городская дума составляется, под председательством городского главы, из гласных, избираемых на 4 года»,— гласило Городовое положение. Число гласных в разных городах колебалось от 20 до 72.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67944" y="836712"/>
            <a:ext cx="4680520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i="1" dirty="0" smtClean="0"/>
              <a:t>11 июня 1892 года император Александр 3 утвердил новое Городовое положение</a:t>
            </a:r>
          </a:p>
          <a:p>
            <a:pPr>
              <a:buNone/>
            </a:pPr>
            <a:r>
              <a:rPr lang="ru-RU" sz="2800" i="1" dirty="0" smtClean="0"/>
              <a:t>Повысился имущественный ценз на выборах. Если раньше дума состояла преимущественно из купцов, то на первых порах после реформы в представительном органе значительно усилилась роль дворян. Исполнительную власть в значительной степени оторвали от законодательной — городского голову и членов управы отныне назначал губернатор, они состояли на государственной службе, получили право на чинопроизводство, ношение мундира и орденов</a:t>
            </a:r>
            <a:r>
              <a:rPr lang="ru-RU" sz="3800" i="1" dirty="0" smtClean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805548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33265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Дума накануне революции 1892 – 1917 гг.</a:t>
            </a:r>
            <a:endParaRPr lang="ru-RU" sz="28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00800" cy="5669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Революционные потрясения и Дума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196752"/>
            <a:ext cx="3456384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ru-RU" sz="2400" i="1" dirty="0" smtClean="0"/>
              <a:t>Рост </a:t>
            </a:r>
            <a:r>
              <a:rPr lang="ru-RU" sz="2400" i="1" dirty="0"/>
              <a:t>революционных настроений в Российской империи. </a:t>
            </a:r>
            <a:r>
              <a:rPr lang="ru-RU" sz="2400" i="1" dirty="0" smtClean="0"/>
              <a:t>Большевики </a:t>
            </a:r>
            <a:r>
              <a:rPr lang="ru-RU" sz="2400" i="1" dirty="0"/>
              <a:t>организовали всеобщую забастовку 1 мая 1905 года, а 6 мая — грандиозную двадцатитысячную демонстрацию</a:t>
            </a:r>
            <a:r>
              <a:rPr lang="ru-RU" sz="2400" i="1" dirty="0" smtClean="0"/>
              <a:t>.</a:t>
            </a:r>
            <a:r>
              <a:rPr lang="ru-RU" sz="2400" i="1" dirty="0"/>
              <a:t> </a:t>
            </a:r>
          </a:p>
        </p:txBody>
      </p:sp>
      <p:pic>
        <p:nvPicPr>
          <p:cNvPr id="4" name="Рисунок 3" descr="bloo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5280587" cy="39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октябре 1905 года в России разразилась всеобщая политическая стачка. В Екатеринбургском уезде в забастовках участвовало 44 тысячи человек. </a:t>
            </a:r>
            <a:endParaRPr lang="ru-RU" sz="24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_TP102886636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818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Watercolor_16x9_TP102886636</vt:lpstr>
      <vt:lpstr>По страницам истории Екатеринбургской  городской Думы</vt:lpstr>
      <vt:lpstr>Рождение Думы</vt:lpstr>
      <vt:lpstr>Слайд 3</vt:lpstr>
      <vt:lpstr>Первым городским головой был избран купец Меркурий Рязанов, который и возглавил думскую работу.  </vt:lpstr>
      <vt:lpstr>Слайд 5</vt:lpstr>
      <vt:lpstr>Слайд 6</vt:lpstr>
      <vt:lpstr>Дума в 1870-1892 гг.</vt:lpstr>
      <vt:lpstr>Слайд 8</vt:lpstr>
      <vt:lpstr>Революционные потрясения и Дума</vt:lpstr>
      <vt:lpstr>Слайд 10</vt:lpstr>
      <vt:lpstr>Дума между революцией и войной  1917 -1945 гг.</vt:lpstr>
      <vt:lpstr>Слайд 12</vt:lpstr>
      <vt:lpstr>Дума 1917 г.</vt:lpstr>
      <vt:lpstr>Слайд 14</vt:lpstr>
      <vt:lpstr>Дума в военные и послевоенные  годы</vt:lpstr>
      <vt:lpstr>Слайд 16</vt:lpstr>
      <vt:lpstr>Слайд 17</vt:lpstr>
      <vt:lpstr>Слайд 18</vt:lpstr>
      <vt:lpstr>Екатеринбургской городской Думе 225 лет!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истории Екатеринбургской  городской Думы</dc:title>
  <dc:creator>Ксения</dc:creator>
  <cp:lastModifiedBy>Ксения</cp:lastModifiedBy>
  <cp:revision>18</cp:revision>
  <dcterms:created xsi:type="dcterms:W3CDTF">2012-09-13T09:26:05Z</dcterms:created>
  <dcterms:modified xsi:type="dcterms:W3CDTF">2012-09-15T13:51:31Z</dcterms:modified>
</cp:coreProperties>
</file>