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6" r:id="rId3"/>
    <p:sldId id="258" r:id="rId4"/>
    <p:sldId id="259" r:id="rId5"/>
    <p:sldId id="283" r:id="rId6"/>
    <p:sldId id="264" r:id="rId7"/>
    <p:sldId id="284" r:id="rId8"/>
    <p:sldId id="291" r:id="rId9"/>
    <p:sldId id="29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5" autoAdjust="0"/>
    <p:restoredTop sz="48313" autoAdjust="0"/>
  </p:normalViewPr>
  <p:slideViewPr>
    <p:cSldViewPr>
      <p:cViewPr>
        <p:scale>
          <a:sx n="62" d="100"/>
          <a:sy n="62" d="100"/>
        </p:scale>
        <p:origin x="-158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</c:v>
                </c:pt>
              </c:strCache>
            </c:strRef>
          </c:tx>
          <c:spPr>
            <a:ln w="38059">
              <a:solidFill>
                <a:srgbClr val="FF0000"/>
              </a:solidFill>
            </a:ln>
          </c:spPr>
          <c:marker>
            <c:spPr>
              <a:ln w="38059">
                <a:solidFill>
                  <a:srgbClr val="FF0000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-1</c:v>
                </c:pt>
                <c:pt idx="2">
                  <c:v>7</c:v>
                </c:pt>
                <c:pt idx="3">
                  <c:v>28</c:v>
                </c:pt>
                <c:pt idx="4">
                  <c:v>30</c:v>
                </c:pt>
                <c:pt idx="5">
                  <c:v>32</c:v>
                </c:pt>
                <c:pt idx="6">
                  <c:v>33</c:v>
                </c:pt>
                <c:pt idx="7">
                  <c:v>35</c:v>
                </c:pt>
                <c:pt idx="8">
                  <c:v>24</c:v>
                </c:pt>
                <c:pt idx="9">
                  <c:v>22</c:v>
                </c:pt>
                <c:pt idx="10">
                  <c:v>8</c:v>
                </c:pt>
                <c:pt idx="11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-12</c:v>
                </c:pt>
                <c:pt idx="1">
                  <c:v>-16</c:v>
                </c:pt>
                <c:pt idx="2">
                  <c:v>-6</c:v>
                </c:pt>
                <c:pt idx="3">
                  <c:v>10</c:v>
                </c:pt>
                <c:pt idx="4">
                  <c:v>15</c:v>
                </c:pt>
                <c:pt idx="5">
                  <c:v>18</c:v>
                </c:pt>
                <c:pt idx="6">
                  <c:v>22</c:v>
                </c:pt>
                <c:pt idx="7">
                  <c:v>19</c:v>
                </c:pt>
                <c:pt idx="8">
                  <c:v>12</c:v>
                </c:pt>
                <c:pt idx="9">
                  <c:v>6</c:v>
                </c:pt>
                <c:pt idx="10">
                  <c:v>-1</c:v>
                </c:pt>
                <c:pt idx="11">
                  <c:v>-14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</c:v>
                </c:pt>
              </c:strCache>
            </c:strRef>
          </c:tx>
          <c:spPr>
            <a:ln w="38059"/>
          </c:spPr>
          <c:marker>
            <c:spPr>
              <a:ln w="38059"/>
            </c:spPr>
          </c:marker>
          <c:dPt>
            <c:idx val="8"/>
            <c:marker>
              <c:spPr>
                <a:ln w="38059">
                  <a:solidFill>
                    <a:schemeClr val="accent3"/>
                  </a:solidFill>
                </a:ln>
              </c:spPr>
            </c:marker>
            <c:bubble3D val="0"/>
            <c:spPr>
              <a:ln w="38059">
                <a:solidFill>
                  <a:schemeClr val="accent3"/>
                </a:solidFill>
              </a:ln>
            </c:spPr>
          </c:dPt>
          <c:dPt>
            <c:idx val="10"/>
            <c:marker>
              <c:spPr>
                <a:solidFill>
                  <a:schemeClr val="accent3"/>
                </a:solidFill>
                <a:ln w="38059"/>
              </c:spPr>
            </c:marker>
            <c:bubble3D val="0"/>
          </c:dPt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-24</c:v>
                </c:pt>
                <c:pt idx="1">
                  <c:v>-31</c:v>
                </c:pt>
                <c:pt idx="2">
                  <c:v>-24</c:v>
                </c:pt>
                <c:pt idx="3">
                  <c:v>-5</c:v>
                </c:pt>
                <c:pt idx="4">
                  <c:v>-1</c:v>
                </c:pt>
                <c:pt idx="5">
                  <c:v>9</c:v>
                </c:pt>
                <c:pt idx="6">
                  <c:v>8</c:v>
                </c:pt>
                <c:pt idx="7">
                  <c:v>6</c:v>
                </c:pt>
                <c:pt idx="8">
                  <c:v>3</c:v>
                </c:pt>
                <c:pt idx="9">
                  <c:v>-5</c:v>
                </c:pt>
                <c:pt idx="10">
                  <c:v>-17</c:v>
                </c:pt>
                <c:pt idx="11">
                  <c:v>-29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годовая</c:v>
                </c:pt>
              </c:strCache>
            </c:strRef>
          </c:tx>
          <c:spPr>
            <a:ln w="38059">
              <a:solidFill>
                <a:schemeClr val="accent1">
                  <a:lumMod val="75000"/>
                </a:schemeClr>
              </a:solidFill>
            </a:ln>
          </c:spPr>
          <c:marker>
            <c:spPr>
              <a:ln w="38059"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-14</c:v>
                </c:pt>
                <c:pt idx="1">
                  <c:v>-13</c:v>
                </c:pt>
                <c:pt idx="2">
                  <c:v>-6</c:v>
                </c:pt>
                <c:pt idx="3">
                  <c:v>4</c:v>
                </c:pt>
                <c:pt idx="4">
                  <c:v>13</c:v>
                </c:pt>
                <c:pt idx="5">
                  <c:v>17</c:v>
                </c:pt>
                <c:pt idx="6">
                  <c:v>19</c:v>
                </c:pt>
                <c:pt idx="7">
                  <c:v>17</c:v>
                </c:pt>
                <c:pt idx="8">
                  <c:v>11</c:v>
                </c:pt>
                <c:pt idx="9">
                  <c:v>3</c:v>
                </c:pt>
                <c:pt idx="10">
                  <c:v>-4</c:v>
                </c:pt>
                <c:pt idx="11">
                  <c:v>-10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56832"/>
        <c:axId val="46856064"/>
      </c:lineChart>
      <c:catAx>
        <c:axId val="468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856064"/>
        <c:crosses val="autoZero"/>
        <c:auto val="1"/>
        <c:lblAlgn val="ctr"/>
        <c:lblOffset val="100"/>
        <c:noMultiLvlLbl val="0"/>
      </c:catAx>
      <c:valAx>
        <c:axId val="4685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56832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85218716625938995"/>
          <c:y val="0.31610300599217556"/>
          <c:w val="0.1018033607867983"/>
          <c:h val="0.17630743326895459"/>
        </c:manualLayout>
      </c:layout>
      <c:overlay val="0"/>
      <c:spPr>
        <a:ln>
          <a:solidFill>
            <a:schemeClr val="accent2"/>
          </a:solidFill>
        </a:ln>
      </c:spPr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114657163227834E-2"/>
          <c:y val="4.6880107052609019E-2"/>
          <c:w val="0.83103643823825402"/>
          <c:h val="0.924679211198702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</c:v>
                </c:pt>
              </c:strCache>
            </c:strRef>
          </c:tx>
          <c:spPr>
            <a:ln w="38060">
              <a:solidFill>
                <a:schemeClr val="accent6"/>
              </a:solidFill>
            </a:ln>
          </c:spPr>
          <c:marker>
            <c:spPr>
              <a:ln w="38060">
                <a:solidFill>
                  <a:schemeClr val="accent6"/>
                </a:solidFill>
              </a:ln>
            </c:spPr>
          </c:marker>
          <c:cat>
            <c:strRef>
              <c:f>Лист1!$A$2:$A$12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22</c:v>
                </c:pt>
                <c:pt idx="4">
                  <c:v>29</c:v>
                </c:pt>
                <c:pt idx="5">
                  <c:v>33</c:v>
                </c:pt>
                <c:pt idx="6">
                  <c:v>33</c:v>
                </c:pt>
                <c:pt idx="7">
                  <c:v>31</c:v>
                </c:pt>
                <c:pt idx="8">
                  <c:v>23</c:v>
                </c:pt>
                <c:pt idx="9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-14</c:v>
                </c:pt>
                <c:pt idx="1">
                  <c:v>-9</c:v>
                </c:pt>
                <c:pt idx="2">
                  <c:v>-8</c:v>
                </c:pt>
                <c:pt idx="3">
                  <c:v>5</c:v>
                </c:pt>
                <c:pt idx="4">
                  <c:v>14</c:v>
                </c:pt>
                <c:pt idx="5">
                  <c:v>20</c:v>
                </c:pt>
                <c:pt idx="6">
                  <c:v>20</c:v>
                </c:pt>
                <c:pt idx="7">
                  <c:v>19</c:v>
                </c:pt>
                <c:pt idx="8">
                  <c:v>12</c:v>
                </c:pt>
                <c:pt idx="9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мин.</c:v>
                </c:pt>
              </c:strCache>
            </c:strRef>
          </c:tx>
          <c:spPr>
            <a:ln w="28545"/>
          </c:spPr>
          <c:marker>
            <c:spPr>
              <a:ln w="28545"/>
            </c:spPr>
          </c:marker>
          <c:cat>
            <c:strRef>
              <c:f>Лист1!$A$2:$A$12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-29</c:v>
                </c:pt>
                <c:pt idx="1">
                  <c:v>-23</c:v>
                </c:pt>
                <c:pt idx="2">
                  <c:v>-27</c:v>
                </c:pt>
                <c:pt idx="3">
                  <c:v>-4</c:v>
                </c:pt>
                <c:pt idx="4">
                  <c:v>0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0</c:v>
                </c:pt>
                <c:pt idx="9">
                  <c:v>-8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год</c:v>
                </c:pt>
              </c:strCache>
            </c:strRef>
          </c:tx>
          <c:spPr>
            <a:ln w="38060">
              <a:solidFill>
                <a:schemeClr val="accent1"/>
              </a:solidFill>
            </a:ln>
          </c:spPr>
          <c:marker>
            <c:spPr>
              <a:ln w="38060">
                <a:solidFill>
                  <a:schemeClr val="accent1"/>
                </a:solidFill>
              </a:ln>
            </c:spPr>
          </c:marker>
          <c:cat>
            <c:strRef>
              <c:f>Лист1!$A$2:$A$12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-14</c:v>
                </c:pt>
                <c:pt idx="1">
                  <c:v>-13</c:v>
                </c:pt>
                <c:pt idx="2">
                  <c:v>-6</c:v>
                </c:pt>
                <c:pt idx="3">
                  <c:v>4</c:v>
                </c:pt>
                <c:pt idx="4">
                  <c:v>13</c:v>
                </c:pt>
                <c:pt idx="5">
                  <c:v>17</c:v>
                </c:pt>
                <c:pt idx="6">
                  <c:v>19</c:v>
                </c:pt>
                <c:pt idx="7">
                  <c:v>17</c:v>
                </c:pt>
                <c:pt idx="8">
                  <c:v>11</c:v>
                </c:pt>
                <c:pt idx="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6992"/>
        <c:axId val="22131456"/>
      </c:lineChart>
      <c:catAx>
        <c:axId val="221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31456"/>
        <c:crosses val="autoZero"/>
        <c:auto val="1"/>
        <c:lblAlgn val="ctr"/>
        <c:lblOffset val="100"/>
        <c:noMultiLvlLbl val="0"/>
      </c:catAx>
      <c:valAx>
        <c:axId val="2213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16992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35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2157952"/>
        <c:axId val="22159744"/>
        <c:axId val="0"/>
      </c:bar3DChart>
      <c:catAx>
        <c:axId val="221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59744"/>
        <c:crosses val="autoZero"/>
        <c:auto val="1"/>
        <c:lblAlgn val="ctr"/>
        <c:lblOffset val="100"/>
        <c:noMultiLvlLbl val="0"/>
      </c:catAx>
      <c:valAx>
        <c:axId val="2215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57952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53</c:v>
                </c:pt>
                <c:pt idx="3">
                  <c:v>17</c:v>
                </c:pt>
                <c:pt idx="4">
                  <c:v>38</c:v>
                </c:pt>
                <c:pt idx="5">
                  <c:v>27</c:v>
                </c:pt>
                <c:pt idx="6">
                  <c:v>11</c:v>
                </c:pt>
                <c:pt idx="7">
                  <c:v>66</c:v>
                </c:pt>
                <c:pt idx="8">
                  <c:v>49</c:v>
                </c:pt>
                <c:pt idx="9">
                  <c:v>31</c:v>
                </c:pt>
                <c:pt idx="10">
                  <c:v>40</c:v>
                </c:pt>
                <c:pt idx="1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20</c:v>
                </c:pt>
                <c:pt idx="1">
                  <c:v>5</c:v>
                </c:pt>
                <c:pt idx="2">
                  <c:v>53</c:v>
                </c:pt>
                <c:pt idx="3">
                  <c:v>42</c:v>
                </c:pt>
                <c:pt idx="4">
                  <c:v>31</c:v>
                </c:pt>
                <c:pt idx="5">
                  <c:v>46</c:v>
                </c:pt>
                <c:pt idx="6">
                  <c:v>96</c:v>
                </c:pt>
                <c:pt idx="7">
                  <c:v>73</c:v>
                </c:pt>
                <c:pt idx="8">
                  <c:v>68</c:v>
                </c:pt>
                <c:pt idx="9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30</c:v>
                </c:pt>
                <c:pt idx="1">
                  <c:v>22</c:v>
                </c:pt>
                <c:pt idx="2">
                  <c:v>20</c:v>
                </c:pt>
                <c:pt idx="3">
                  <c:v>30</c:v>
                </c:pt>
                <c:pt idx="4">
                  <c:v>38</c:v>
                </c:pt>
                <c:pt idx="5">
                  <c:v>53</c:v>
                </c:pt>
                <c:pt idx="6">
                  <c:v>65</c:v>
                </c:pt>
                <c:pt idx="7">
                  <c:v>54</c:v>
                </c:pt>
                <c:pt idx="8">
                  <c:v>56</c:v>
                </c:pt>
                <c:pt idx="9">
                  <c:v>47</c:v>
                </c:pt>
                <c:pt idx="10">
                  <c:v>36</c:v>
                </c:pt>
                <c:pt idx="1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88448"/>
        <c:axId val="19698432"/>
        <c:axId val="0"/>
      </c:bar3DChart>
      <c:catAx>
        <c:axId val="1968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98432"/>
        <c:crosses val="autoZero"/>
        <c:auto val="1"/>
        <c:lblAlgn val="ctr"/>
        <c:lblOffset val="100"/>
        <c:noMultiLvlLbl val="0"/>
      </c:catAx>
      <c:valAx>
        <c:axId val="1969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88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B6F2A-21F7-48F7-93F4-7C10C27CF263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EDF00-7277-4690-A867-A1FF50DC0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7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5C338-9C6E-4CD1-A795-F64813D7E6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A709-F4E6-4E62-8FB5-D17FC806449C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9ED1-C483-421E-B3AA-F08610B71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FB37-DC39-4EE1-BDB5-59D0DFDBDADD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2D1F-6975-4CC9-BAF8-C0318E62D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A135-5FDC-4FFD-8A03-CE9C4C7A318B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BDD7-0824-46CA-879D-08E33C07F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0B1E-CBC1-44C2-97D3-D0F602585C47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7F08-AA96-46FB-8D23-F5166422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BA29-2884-4B02-844B-1F3FEA6ABA0B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843E-0795-46A7-BF30-FE80BBF47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0245-42F9-4B25-8A00-84B4EE245665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196D-D2CC-4431-B6AA-A4673642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2A12-7E02-46C5-B222-EF004FD13208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00C3-FBCF-40BA-89A6-8350907D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A927-D3F0-47D9-946B-F3EC2E3F2603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DCF7-68BD-40C4-9815-FB9EF4E71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335C-CACE-4286-864A-4D6359A7E771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F2FB-94FD-4FDA-B87B-7EE7175D7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634D-0B31-44C2-92D9-013183B0918C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0B0D-6706-4C05-A948-C4D325D09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FAF6-9DD4-4C44-9340-CF8404F78E23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6E8C-0499-42DD-9BB0-135DF96DA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58E821-3E9C-433A-A029-703C1A08474B}" type="datetimeFigureOut">
              <a:rPr lang="ru-RU"/>
              <a:pPr>
                <a:defRPr/>
              </a:pPr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3170D-FAE0-4BC0-89D9-DC911DB50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styo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лагерь 2013\IMG_0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4" y="476672"/>
            <a:ext cx="8518723" cy="60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5705475"/>
            <a:ext cx="3851275" cy="7477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accent6"/>
                </a:solidFill>
              </a:rPr>
              <a:t>Выполнила учитель географии </a:t>
            </a:r>
            <a:r>
              <a:rPr lang="ru-RU" dirty="0" err="1" smtClean="0">
                <a:solidFill>
                  <a:schemeClr val="accent6"/>
                </a:solidFill>
              </a:rPr>
              <a:t>Бадертинова</a:t>
            </a:r>
            <a:r>
              <a:rPr lang="ru-RU" dirty="0" smtClean="0">
                <a:solidFill>
                  <a:schemeClr val="accent6"/>
                </a:solidFill>
              </a:rPr>
              <a:t> Р. М</a:t>
            </a:r>
            <a:r>
              <a:rPr lang="ru-RU" smtClean="0">
                <a:solidFill>
                  <a:schemeClr val="accent6"/>
                </a:solidFill>
              </a:rPr>
              <a:t>. 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912768" cy="1427567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accent6"/>
                </a:solidFill>
              </a:rPr>
              <a:t>У природы нет </a:t>
            </a:r>
            <a:br>
              <a:rPr lang="ru-RU" sz="4400" dirty="0" smtClean="0">
                <a:solidFill>
                  <a:schemeClr val="accent6"/>
                </a:solidFill>
              </a:rPr>
            </a:br>
            <a:r>
              <a:rPr lang="ru-RU" sz="4400" dirty="0">
                <a:solidFill>
                  <a:schemeClr val="accent6"/>
                </a:solidFill>
              </a:rPr>
              <a:t/>
            </a:r>
            <a:br>
              <a:rPr lang="ru-RU" sz="4400" dirty="0">
                <a:solidFill>
                  <a:schemeClr val="accent6"/>
                </a:solidFill>
              </a:rPr>
            </a:br>
            <a:r>
              <a:rPr lang="ru-RU" sz="4400" dirty="0" smtClean="0">
                <a:solidFill>
                  <a:schemeClr val="accent6"/>
                </a:solidFill>
              </a:rPr>
              <a:t>             плохой погоды</a:t>
            </a:r>
            <a:endParaRPr lang="ru-RU" sz="4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894" y="-5288"/>
            <a:ext cx="2763033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Наша метеоплощадка</a:t>
            </a:r>
            <a:endParaRPr lang="ru-RU" sz="1800" dirty="0"/>
          </a:p>
        </p:txBody>
      </p:sp>
      <p:pic>
        <p:nvPicPr>
          <p:cNvPr id="2050" name="Picture 2" descr="C:\Users\Бадертинова Р М\Desktop\101MSDCF\DSC05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620688"/>
            <a:ext cx="4233862" cy="3103563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5152" y="116632"/>
            <a:ext cx="3346704" cy="648072"/>
          </a:xfrm>
        </p:spPr>
        <p:txBody>
          <a:bodyPr/>
          <a:lstStyle/>
          <a:p>
            <a:r>
              <a:rPr lang="ru-RU" sz="1800" b="1" dirty="0" smtClean="0"/>
              <a:t>Метеостанция г. Мензелинска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я</a:t>
            </a:r>
            <a:endParaRPr lang="ru-RU" dirty="0"/>
          </a:p>
        </p:txBody>
      </p:sp>
      <p:pic>
        <p:nvPicPr>
          <p:cNvPr id="10" name="Picture 3" descr="C:\Users\Бадертинова Р М\Desktop\101MSDCF\DSC056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9801"/>
            <a:ext cx="38100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Бадертинова Р М\Desktop\101MSDCF\DSC056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0550" y="4012128"/>
            <a:ext cx="33464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5074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/>
              <a:t>Нормальная средняя температура 5.3, было 4.7 град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4213" y="476250"/>
            <a:ext cx="7991475" cy="836613"/>
          </a:xfrm>
        </p:spPr>
        <p:txBody>
          <a:bodyPr/>
          <a:lstStyle/>
          <a:p>
            <a:pPr algn="ctr" eaLnBrk="1" hangingPunct="1"/>
            <a:r>
              <a:rPr lang="ru-RU" sz="3600" smtClean="0">
                <a:ea typeface="Aharoni"/>
                <a:cs typeface="Aharoni"/>
              </a:rPr>
              <a:t>Температурный режим за 2012 год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560388" y="1146175"/>
          <a:ext cx="8383587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32848" cy="7920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Температурный режим за 2013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1476375" y="1052513"/>
            <a:ext cx="5969000" cy="3382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 ноябре средняя температура воздуха побила все рекорды: она была выше на 8 градусов!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992188" y="1001713"/>
          <a:ext cx="7518400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.goodfon.ru/image/217521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7920037" cy="53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513186"/>
              </p:ext>
            </p:extLst>
          </p:nvPr>
        </p:nvGraphicFramePr>
        <p:xfrm>
          <a:off x="1616794" y="1268760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11760" y="0"/>
            <a:ext cx="6192688" cy="692696"/>
          </a:xfrm>
        </p:spPr>
        <p:txBody>
          <a:bodyPr>
            <a:normAutofit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>Снежный покров</a:t>
            </a:r>
            <a:endParaRPr lang="ru-RU" sz="3200" dirty="0"/>
          </a:p>
        </p:txBody>
      </p:sp>
      <p:sp>
        <p:nvSpPr>
          <p:cNvPr id="25604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350" y="5516563"/>
            <a:ext cx="5835650" cy="993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smtClean="0"/>
              <a:t>24. 04.13г почва оттаяла, снег сошел 8.04. В 12г. сошел снег 5.04 , почва оттаяла только  5 мая.  Малый снежный покров.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86409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Годовое количество осадков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73050" y="930275"/>
          <a:ext cx="6726238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Природные особенности нашего края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7650" name="Текст 3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8964613" cy="59039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72326"/>
              </p:ext>
            </p:extLst>
          </p:nvPr>
        </p:nvGraphicFramePr>
        <p:xfrm>
          <a:off x="539750" y="836613"/>
          <a:ext cx="8280920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04456"/>
              </a:tblGrid>
              <a:tr h="5688631">
                <a:tc>
                  <a:txBody>
                    <a:bodyPr/>
                    <a:lstStyle/>
                    <a:p>
                      <a:r>
                        <a:rPr lang="ru-RU" dirty="0" smtClean="0"/>
                        <a:t>2012 год</a:t>
                      </a:r>
                    </a:p>
                    <a:p>
                      <a:r>
                        <a:rPr lang="ru-RU" dirty="0" smtClean="0"/>
                        <a:t>9 мая зацвели яблони, сирень, черемуха почти отцвела.</a:t>
                      </a:r>
                    </a:p>
                    <a:p>
                      <a:r>
                        <a:rPr lang="ru-RU" dirty="0" smtClean="0"/>
                        <a:t>12 мая зацвели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акация,</a:t>
                      </a:r>
                      <a:r>
                        <a:rPr lang="ru-RU" baseline="0" dirty="0" smtClean="0"/>
                        <a:t> рябина.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20 июня  поспела малина и клубника.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2013год</a:t>
                      </a:r>
                    </a:p>
                    <a:p>
                      <a:r>
                        <a:rPr lang="ru-RU" smtClean="0"/>
                        <a:t>12</a:t>
                      </a:r>
                      <a:r>
                        <a:rPr lang="ru-RU" baseline="0" smtClean="0"/>
                        <a:t> </a:t>
                      </a:r>
                      <a:r>
                        <a:rPr lang="ru-RU" baseline="0" dirty="0" smtClean="0"/>
                        <a:t>марта</a:t>
                      </a:r>
                      <a:r>
                        <a:rPr lang="ru-RU" dirty="0" smtClean="0"/>
                        <a:t>  </a:t>
                      </a:r>
                      <a:r>
                        <a:rPr lang="ru-RU" smtClean="0"/>
                        <a:t>прилетели грачи, 16апреля </a:t>
                      </a:r>
                      <a:r>
                        <a:rPr lang="ru-RU" dirty="0" smtClean="0"/>
                        <a:t>скворцы, 13 апреля чайки, журавли.</a:t>
                      </a:r>
                    </a:p>
                    <a:p>
                      <a:r>
                        <a:rPr lang="ru-RU" dirty="0" smtClean="0"/>
                        <a:t>15 апреля зацвела</a:t>
                      </a:r>
                      <a:r>
                        <a:rPr lang="ru-RU" baseline="0" dirty="0" smtClean="0"/>
                        <a:t> мать –и- мачеха.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17 мая зацвели яблони, вишня</a:t>
                      </a:r>
                    </a:p>
                    <a:p>
                      <a:r>
                        <a:rPr lang="ru-RU" dirty="0" smtClean="0"/>
                        <a:t>22 мая зацвела сирень.</a:t>
                      </a:r>
                    </a:p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начале июля поспела клубника.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F:\фото лагерь 2013\HPIM8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213100"/>
            <a:ext cx="3744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Сквореч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08" y="3334444"/>
            <a:ext cx="40050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5288" y="304800"/>
            <a:ext cx="8424862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бывают приметы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погоде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2589213"/>
            <a:ext cx="4032250" cy="3436937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Долгосрочные</a:t>
            </a:r>
          </a:p>
          <a:p>
            <a:pPr marL="609600" indent="-6096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дождливое – зима снежная.</a:t>
            </a:r>
          </a:p>
          <a:p>
            <a:pPr marL="609600" indent="-6096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Тёплая осень – к долгой зиме.</a:t>
            </a:r>
          </a:p>
          <a:p>
            <a:pPr marL="609600" indent="-6096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Снежная зима – к затяжной весне.</a:t>
            </a:r>
          </a:p>
        </p:txBody>
      </p:sp>
      <p:sp>
        <p:nvSpPr>
          <p:cNvPr id="5530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54550" y="2605088"/>
            <a:ext cx="4032250" cy="35210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Краткосрочные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Вечерняя радуга – к хорошей погоде.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Утренний туман – к теплой сухой погоде.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Серенькое утро – красненький денёк. 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52475" y="1700213"/>
            <a:ext cx="7550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4400" b="1" i="1" u="sng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Длительность действия</a:t>
            </a:r>
          </a:p>
        </p:txBody>
      </p:sp>
      <p:pic>
        <p:nvPicPr>
          <p:cNvPr id="7174" name="Picture 6" descr="AG0043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484313"/>
            <a:ext cx="1317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33488"/>
            <a:ext cx="13017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827088" y="26035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Используемые ресурсы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547813" y="2276475"/>
            <a:ext cx="6400800" cy="34750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http://images.yandex.ru/yandsearch</a:t>
            </a:r>
            <a:endParaRPr lang="en-US" dirty="0" smtClean="0"/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hlinkClick r:id="rId2"/>
              </a:rPr>
              <a:t>http://www.kostyor.ru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buFont typeface="Georgia" pitchFamily="18" charset="0"/>
              <a:buNone/>
            </a:pPr>
            <a:r>
              <a:rPr lang="ru-RU" dirty="0" smtClean="0"/>
              <a:t>Журнал «Муравейник»№11 2010г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1070</TotalTime>
  <Words>220</Words>
  <Application>Microsoft Office PowerPoint</Application>
  <PresentationFormat>Экран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У природы нет                плохой погоды</vt:lpstr>
      <vt:lpstr>Наша метеоплощадка</vt:lpstr>
      <vt:lpstr>Нормальная средняя температура 5.3, было 4.7 град</vt:lpstr>
      <vt:lpstr>Температурный режим за 2013 год</vt:lpstr>
      <vt:lpstr>Снежный покров</vt:lpstr>
      <vt:lpstr>Годовое количество осадков</vt:lpstr>
      <vt:lpstr>Природные особенности нашего края</vt:lpstr>
      <vt:lpstr>Какие бывают приметы  о погоде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погоды нет плохой погоды</dc:title>
  <dc:creator>Бадертинова Р М</dc:creator>
  <cp:lastModifiedBy>Бадертинова Р М</cp:lastModifiedBy>
  <cp:revision>166</cp:revision>
  <dcterms:created xsi:type="dcterms:W3CDTF">2013-11-19T09:24:45Z</dcterms:created>
  <dcterms:modified xsi:type="dcterms:W3CDTF">2015-01-01T15:55:01Z</dcterms:modified>
</cp:coreProperties>
</file>